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256" r:id="rId2"/>
    <p:sldId id="565" r:id="rId3"/>
    <p:sldId id="414" r:id="rId4"/>
    <p:sldId id="466" r:id="rId5"/>
    <p:sldId id="441" r:id="rId6"/>
    <p:sldId id="556" r:id="rId7"/>
    <p:sldId id="415" r:id="rId8"/>
    <p:sldId id="509" r:id="rId9"/>
    <p:sldId id="578" r:id="rId10"/>
    <p:sldId id="510" r:id="rId11"/>
    <p:sldId id="577" r:id="rId12"/>
    <p:sldId id="512" r:id="rId13"/>
    <p:sldId id="513" r:id="rId14"/>
    <p:sldId id="519" r:id="rId15"/>
    <p:sldId id="575" r:id="rId16"/>
    <p:sldId id="522" r:id="rId17"/>
    <p:sldId id="576" r:id="rId18"/>
    <p:sldId id="584" r:id="rId19"/>
    <p:sldId id="585" r:id="rId20"/>
    <p:sldId id="568" r:id="rId21"/>
    <p:sldId id="579" r:id="rId22"/>
    <p:sldId id="580" r:id="rId23"/>
    <p:sldId id="581" r:id="rId24"/>
    <p:sldId id="586" r:id="rId25"/>
    <p:sldId id="582" r:id="rId26"/>
    <p:sldId id="583" r:id="rId27"/>
    <p:sldId id="450" r:id="rId2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2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 autoAdjust="0"/>
    <p:restoredTop sz="94615" autoAdjust="0"/>
  </p:normalViewPr>
  <p:slideViewPr>
    <p:cSldViewPr>
      <p:cViewPr varScale="1">
        <p:scale>
          <a:sx n="106" d="100"/>
          <a:sy n="106" d="100"/>
        </p:scale>
        <p:origin x="164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8.xml"/><Relationship Id="rId1" Type="http://schemas.openxmlformats.org/officeDocument/2006/relationships/slide" Target="slides/slide1.xml"/><Relationship Id="rId5" Type="http://schemas.openxmlformats.org/officeDocument/2006/relationships/slide" Target="slides/slide13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sv-SE"/>
              <a:t>Medicinsk behandling av endometrios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sv-SE"/>
              <a:t>2000-09-17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8B9872-B85C-4E34-844F-DC07724613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2969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3E44E9C-013E-4626-BFB0-E3C86E1DCD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086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EA9E81-0185-4249-8B6F-0B67041A99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160AE-75E9-4154-B0B9-E506911E52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71336-0E2F-409D-BD6C-0F881152AE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48F3-B953-4416-9D50-0BB83A902B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5601-2418-4D33-B03B-FE6DA945A9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1E255-ADB8-4F90-8E69-F0EAB0CA63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6F35-19B4-47EA-8AF8-B6A75F0C41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42EBB-510B-4E0D-A190-3F8CF8C0FDB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44E2D-02AD-4561-8562-3ECE63B4FF2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D21F9-BF42-402D-BE22-63F97CE53B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E236F-FE3F-49F9-A560-1904C61967B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7E13C-0DD2-409A-B61B-0346C3BED1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9D1B-436B-41B8-A265-76D55A645C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pic>
          <p:nvPicPr>
            <p:cNvPr id="4106" name="Picture 5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CC26357-5418-42E8-8EEA-28845E6FF23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alstyrelsen.se/regler-och-riktlinjer/nationella-riktlinjer/slutliga-riktlinjer/endometrios/stod-endometrio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fog.se/start/raadriktlinjer/sfog-raad-gynekologi/endometrio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476250"/>
            <a:ext cx="7010400" cy="2619375"/>
          </a:xfrm>
        </p:spPr>
        <p:txBody>
          <a:bodyPr/>
          <a:lstStyle/>
          <a:p>
            <a:pPr algn="ctr" eaLnBrk="1" hangingPunct="1"/>
            <a:r>
              <a:rPr lang="sv-SE" sz="8000" b="1"/>
              <a:t>Endometrios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6161856" cy="2940050"/>
          </a:xfrm>
        </p:spPr>
        <p:txBody>
          <a:bodyPr/>
          <a:lstStyle/>
          <a:p>
            <a:pPr eaLnBrk="1" hangingPunct="1"/>
            <a:r>
              <a:rPr lang="sv-SE" b="1" dirty="0"/>
              <a:t>Matts Olovsson</a:t>
            </a:r>
          </a:p>
          <a:p>
            <a:pPr eaLnBrk="1" hangingPunct="1"/>
            <a:r>
              <a:rPr lang="sv-SE" sz="2400" dirty="0"/>
              <a:t>Institutionen för kvinnors och barns hälsa samt Kvinnokliniken vid Akademiska sjukhuset Uppsala universitet</a:t>
            </a:r>
          </a:p>
          <a:p>
            <a:pPr eaLnBrk="1" hangingPunct="1"/>
            <a:endParaRPr lang="sv-SE" sz="2400" dirty="0"/>
          </a:p>
          <a:p>
            <a:pPr eaLnBrk="1" hangingPunct="1"/>
            <a:r>
              <a:rPr lang="sv-SE" sz="1800" dirty="0"/>
              <a:t>OGU 200330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28600"/>
            <a:ext cx="8027987" cy="762000"/>
          </a:xfrm>
        </p:spPr>
        <p:txBody>
          <a:bodyPr/>
          <a:lstStyle/>
          <a:p>
            <a:pPr algn="ctr"/>
            <a:r>
              <a:rPr lang="sv-SE" sz="4000" b="1" dirty="0"/>
              <a:t>Trycka ner </a:t>
            </a:r>
            <a:r>
              <a:rPr lang="sv-SE" sz="4000" b="1" dirty="0" err="1"/>
              <a:t>endometriosaktiviteten</a:t>
            </a:r>
            <a:endParaRPr lang="sv-SE" sz="4000" b="1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12776"/>
            <a:ext cx="7772400" cy="4683224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sv-SE" sz="4000" b="1" u="sng" dirty="0"/>
              <a:t>P-piller</a:t>
            </a:r>
          </a:p>
          <a:p>
            <a:r>
              <a:rPr lang="sv-SE" sz="3000" dirty="0" err="1"/>
              <a:t>Monofasiska</a:t>
            </a:r>
            <a:endParaRPr lang="sv-SE" sz="3000" dirty="0"/>
          </a:p>
          <a:p>
            <a:pPr lvl="1"/>
            <a:r>
              <a:rPr lang="sv-SE" sz="2600" dirty="0"/>
              <a:t>Vilken sort ska man välja?</a:t>
            </a:r>
          </a:p>
          <a:p>
            <a:pPr lvl="1"/>
            <a:r>
              <a:rPr lang="sv-SE" sz="2600" dirty="0"/>
              <a:t>En eller två tabletter/dag</a:t>
            </a:r>
          </a:p>
          <a:p>
            <a:pPr lvl="1"/>
            <a:r>
              <a:rPr lang="sv-SE" sz="2600" dirty="0"/>
              <a:t>Biverkningar – vad göra?</a:t>
            </a:r>
          </a:p>
          <a:p>
            <a:pPr lvl="1"/>
            <a:r>
              <a:rPr lang="sv-SE" sz="2600" dirty="0"/>
              <a:t>Blödningar/</a:t>
            </a:r>
            <a:r>
              <a:rPr lang="sv-SE" sz="2600" dirty="0" err="1"/>
              <a:t>spottings</a:t>
            </a:r>
            <a:r>
              <a:rPr lang="sv-SE" sz="2600" dirty="0"/>
              <a:t> – vad göra?</a:t>
            </a:r>
          </a:p>
          <a:p>
            <a:pPr lvl="1"/>
            <a:r>
              <a:rPr lang="sv-SE" sz="2600" dirty="0"/>
              <a:t>Glömmer tabletter…</a:t>
            </a:r>
          </a:p>
          <a:p>
            <a:pPr lvl="1"/>
            <a:r>
              <a:rPr lang="sv-SE" sz="2600" dirty="0"/>
              <a:t>Kombinera med annan hormonbehandling?</a:t>
            </a:r>
            <a:endParaRPr lang="sv-SE" sz="2200" dirty="0"/>
          </a:p>
          <a:p>
            <a:endParaRPr lang="sv-SE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116632"/>
            <a:ext cx="7772400" cy="936104"/>
          </a:xfrm>
        </p:spPr>
        <p:txBody>
          <a:bodyPr/>
          <a:lstStyle/>
          <a:p>
            <a:r>
              <a:rPr lang="sv-SE" sz="4000" b="1" dirty="0"/>
              <a:t>Trycka ner </a:t>
            </a:r>
            <a:r>
              <a:rPr lang="sv-SE" sz="4000" b="1" dirty="0" err="1"/>
              <a:t>endometriosaktiviteten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19200" y="1484784"/>
            <a:ext cx="7772400" cy="4464496"/>
          </a:xfrm>
        </p:spPr>
        <p:txBody>
          <a:bodyPr/>
          <a:lstStyle/>
          <a:p>
            <a:r>
              <a:rPr lang="sv-SE" dirty="0"/>
              <a:t>Tas kontinuerligt eller flera kartor i rad</a:t>
            </a:r>
          </a:p>
          <a:p>
            <a:pPr lvl="1"/>
            <a:r>
              <a:rPr lang="sv-SE" sz="1600" dirty="0" err="1"/>
              <a:t>Sulak</a:t>
            </a:r>
            <a:r>
              <a:rPr lang="sv-SE" sz="1600" dirty="0"/>
              <a:t> PJ et al. (2002) </a:t>
            </a:r>
            <a:r>
              <a:rPr lang="sv-SE" sz="1600" dirty="0" err="1"/>
              <a:t>Am</a:t>
            </a:r>
            <a:r>
              <a:rPr lang="sv-SE" sz="1600" dirty="0"/>
              <a:t> J </a:t>
            </a:r>
            <a:r>
              <a:rPr lang="sv-SE" sz="1600" dirty="0" err="1"/>
              <a:t>Obstet</a:t>
            </a:r>
            <a:r>
              <a:rPr lang="sv-SE" sz="1600" dirty="0"/>
              <a:t> 	</a:t>
            </a:r>
            <a:r>
              <a:rPr lang="sv-SE" sz="1600" dirty="0" err="1"/>
              <a:t>Gynecol</a:t>
            </a:r>
            <a:r>
              <a:rPr lang="sv-SE" sz="1600" dirty="0"/>
              <a:t> 186(6)1142-</a:t>
            </a:r>
          </a:p>
          <a:p>
            <a:endParaRPr lang="sv-SE" dirty="0"/>
          </a:p>
          <a:p>
            <a:r>
              <a:rPr lang="sv-SE" dirty="0"/>
              <a:t>Uppehåll 3-4 dagar vid behov eller planerat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385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28600"/>
            <a:ext cx="7758113" cy="762000"/>
          </a:xfrm>
        </p:spPr>
        <p:txBody>
          <a:bodyPr/>
          <a:lstStyle/>
          <a:p>
            <a:r>
              <a:rPr lang="sv-SE" sz="4000" b="1"/>
              <a:t>Trycka ner endometriosaktiviteten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08050"/>
            <a:ext cx="7772400" cy="594995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sv-SE" sz="4800" b="1" u="sng" dirty="0"/>
              <a:t>Gestagener</a:t>
            </a:r>
          </a:p>
          <a:p>
            <a:pPr lvl="1"/>
            <a:r>
              <a:rPr lang="sv-SE" sz="3200" b="1" dirty="0"/>
              <a:t>Tabletter</a:t>
            </a:r>
          </a:p>
          <a:p>
            <a:pPr lvl="2"/>
            <a:r>
              <a:rPr lang="sv-SE" dirty="0" err="1"/>
              <a:t>Medroxiprogesteron</a:t>
            </a:r>
            <a:r>
              <a:rPr lang="sv-SE" dirty="0"/>
              <a:t> (MPA)</a:t>
            </a:r>
          </a:p>
          <a:p>
            <a:pPr lvl="3"/>
            <a:r>
              <a:rPr lang="sv-SE" dirty="0" err="1"/>
              <a:t>Provera</a:t>
            </a:r>
            <a:r>
              <a:rPr lang="sv-SE" dirty="0"/>
              <a:t>	10-50 mg/dag</a:t>
            </a:r>
          </a:p>
          <a:p>
            <a:pPr lvl="2"/>
            <a:r>
              <a:rPr lang="sv-SE" dirty="0" err="1"/>
              <a:t>Noretisteronacetat</a:t>
            </a:r>
            <a:endParaRPr lang="sv-SE" dirty="0"/>
          </a:p>
          <a:p>
            <a:pPr lvl="3"/>
            <a:r>
              <a:rPr lang="sv-SE" dirty="0" err="1"/>
              <a:t>Primolut</a:t>
            </a:r>
            <a:r>
              <a:rPr lang="sv-SE" dirty="0"/>
              <a:t>-Nor 5-20 mg/dag</a:t>
            </a:r>
          </a:p>
          <a:p>
            <a:pPr lvl="2"/>
            <a:r>
              <a:rPr lang="sv-SE" dirty="0" err="1"/>
              <a:t>Desogestrel</a:t>
            </a:r>
            <a:endParaRPr lang="sv-SE" dirty="0"/>
          </a:p>
          <a:p>
            <a:pPr lvl="3"/>
            <a:r>
              <a:rPr lang="sv-SE" dirty="0" err="1"/>
              <a:t>Cerazette</a:t>
            </a:r>
            <a:r>
              <a:rPr lang="sv-SE" dirty="0"/>
              <a:t> 1-flera tabletter/dag, kontinuerligt</a:t>
            </a:r>
          </a:p>
          <a:p>
            <a:pPr lvl="2"/>
            <a:r>
              <a:rPr lang="sv-SE" dirty="0" err="1"/>
              <a:t>Dienogest</a:t>
            </a:r>
            <a:r>
              <a:rPr lang="sv-SE" dirty="0"/>
              <a:t> (</a:t>
            </a:r>
            <a:r>
              <a:rPr lang="sv-SE" dirty="0" err="1"/>
              <a:t>Visanne</a:t>
            </a:r>
            <a:r>
              <a:rPr lang="sv-SE" dirty="0"/>
              <a:t>, </a:t>
            </a:r>
            <a:r>
              <a:rPr lang="sv-SE" dirty="0" err="1"/>
              <a:t>Endovelle</a:t>
            </a:r>
            <a:r>
              <a:rPr lang="sv-SE" dirty="0"/>
              <a:t>)</a:t>
            </a:r>
          </a:p>
          <a:p>
            <a:pPr lvl="1"/>
            <a:r>
              <a:rPr lang="sv-SE" sz="3200" dirty="0" err="1"/>
              <a:t>Depo-Provera</a:t>
            </a:r>
            <a:r>
              <a:rPr lang="sv-SE" sz="3200" dirty="0"/>
              <a:t> (MPA)</a:t>
            </a:r>
          </a:p>
          <a:p>
            <a:pPr lvl="2"/>
            <a:r>
              <a:rPr lang="sv-SE" dirty="0"/>
              <a:t>150 mg var 3:e vecka som glesas ut till fungerande intervall som kan variera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28600"/>
            <a:ext cx="7758113" cy="762000"/>
          </a:xfrm>
        </p:spPr>
        <p:txBody>
          <a:bodyPr/>
          <a:lstStyle/>
          <a:p>
            <a:r>
              <a:rPr lang="sv-SE" sz="4000" b="1"/>
              <a:t>Trycka ner endometriosaktiviteten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08050"/>
            <a:ext cx="7970837" cy="594995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sv-SE" sz="4400" b="1" u="sng" dirty="0" err="1"/>
              <a:t>Gestagener</a:t>
            </a:r>
            <a:endParaRPr lang="sv-SE" sz="4400" b="1" u="sng" dirty="0"/>
          </a:p>
          <a:p>
            <a:r>
              <a:rPr lang="sv-SE" dirty="0" err="1"/>
              <a:t>Mirena</a:t>
            </a:r>
            <a:r>
              <a:rPr lang="sv-SE" dirty="0"/>
              <a:t> (Levocert)</a:t>
            </a:r>
          </a:p>
          <a:p>
            <a:pPr lvl="1"/>
            <a:r>
              <a:rPr lang="sv-SE" dirty="0"/>
              <a:t>Genomsnitt 15 mikrogram/24 timmar)</a:t>
            </a:r>
          </a:p>
          <a:p>
            <a:pPr lvl="1"/>
            <a:r>
              <a:rPr lang="sv-SE" dirty="0"/>
              <a:t>Bättre än placebo och jämförbar med </a:t>
            </a:r>
            <a:r>
              <a:rPr lang="sv-SE" dirty="0" err="1"/>
              <a:t>GnRH-analoger</a:t>
            </a:r>
            <a:endParaRPr lang="sv-SE" dirty="0"/>
          </a:p>
          <a:p>
            <a:pPr lvl="2"/>
            <a:r>
              <a:rPr lang="sv-SE" dirty="0" err="1"/>
              <a:t>Peritonealendometrios</a:t>
            </a:r>
            <a:endParaRPr lang="sv-SE" dirty="0"/>
          </a:p>
          <a:p>
            <a:pPr lvl="2"/>
            <a:r>
              <a:rPr lang="sv-SE" dirty="0" err="1"/>
              <a:t>Septum</a:t>
            </a:r>
            <a:r>
              <a:rPr lang="sv-SE" dirty="0"/>
              <a:t> </a:t>
            </a:r>
            <a:r>
              <a:rPr lang="sv-SE" dirty="0" err="1"/>
              <a:t>rectovaginale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Kylena</a:t>
            </a:r>
            <a:r>
              <a:rPr lang="sv-SE" dirty="0"/>
              <a:t> </a:t>
            </a:r>
            <a:r>
              <a:rPr lang="sv-SE" sz="2800" dirty="0"/>
              <a:t>(Genomsnitt 9 mikrogram/24 timmar)</a:t>
            </a:r>
          </a:p>
          <a:p>
            <a:r>
              <a:rPr lang="sv-SE" dirty="0" err="1"/>
              <a:t>Jaydess</a:t>
            </a:r>
            <a:r>
              <a:rPr lang="sv-SE" dirty="0"/>
              <a:t> </a:t>
            </a:r>
            <a:r>
              <a:rPr lang="sv-SE" sz="2800" dirty="0"/>
              <a:t>(Genomsnitt 6 mikrogram/24 timmar)</a:t>
            </a:r>
          </a:p>
          <a:p>
            <a:endParaRPr lang="sv-SE" dirty="0"/>
          </a:p>
          <a:p>
            <a:pPr lvl="1">
              <a:buFontTx/>
              <a:buNone/>
            </a:pPr>
            <a:r>
              <a:rPr lang="sv-SE" sz="2000" dirty="0"/>
              <a:t>	</a:t>
            </a:r>
            <a:r>
              <a:rPr lang="en-US" sz="2000" dirty="0"/>
              <a:t>	 </a:t>
            </a:r>
            <a:endParaRPr lang="sv-SE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820738"/>
          </a:xfrm>
        </p:spPr>
        <p:txBody>
          <a:bodyPr/>
          <a:lstStyle/>
          <a:p>
            <a:r>
              <a:rPr lang="sv-SE" sz="4000" b="1"/>
              <a:t>Trycka ner endometriosaktiviteten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25538"/>
            <a:ext cx="7772400" cy="4970462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sv-SE" sz="4400" b="1" u="sng" dirty="0" err="1"/>
              <a:t>GnRHa</a:t>
            </a:r>
            <a:endParaRPr lang="sv-SE" sz="4400" b="1" u="sng" dirty="0"/>
          </a:p>
          <a:p>
            <a:pPr lvl="1"/>
            <a:r>
              <a:rPr lang="sv-SE" dirty="0"/>
              <a:t>Behandla 3-6 månader</a:t>
            </a:r>
          </a:p>
          <a:p>
            <a:pPr lvl="2"/>
            <a:r>
              <a:rPr lang="sv-SE" dirty="0"/>
              <a:t>eller längre…</a:t>
            </a:r>
          </a:p>
          <a:p>
            <a:r>
              <a:rPr lang="sv-SE" dirty="0"/>
              <a:t>Nässpray eller depåinjektion?</a:t>
            </a:r>
          </a:p>
          <a:p>
            <a:endParaRPr lang="sv-SE" dirty="0"/>
          </a:p>
          <a:p>
            <a:r>
              <a:rPr lang="sv-SE" dirty="0"/>
              <a:t>Östrogennivån mycket låg</a:t>
            </a:r>
          </a:p>
          <a:p>
            <a:pPr lvl="1"/>
            <a:r>
              <a:rPr lang="sv-SE" dirty="0"/>
              <a:t>Osteoporosrisk</a:t>
            </a:r>
          </a:p>
          <a:p>
            <a:pPr lvl="2"/>
            <a:r>
              <a:rPr lang="sv-SE" dirty="0" err="1"/>
              <a:t>Add</a:t>
            </a:r>
            <a:r>
              <a:rPr lang="sv-SE" dirty="0"/>
              <a:t> back ges från två veckor efter behandlingsstart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364" y="8460"/>
            <a:ext cx="7772400" cy="1206500"/>
          </a:xfrm>
        </p:spPr>
        <p:txBody>
          <a:bodyPr/>
          <a:lstStyle/>
          <a:p>
            <a:pPr algn="ctr"/>
            <a:r>
              <a:rPr lang="en-GB" sz="4000" b="1" dirty="0" err="1"/>
              <a:t>Kombinationer</a:t>
            </a:r>
            <a:r>
              <a:rPr lang="en-GB" sz="4000" b="1" dirty="0"/>
              <a:t> -</a:t>
            </a:r>
            <a:br>
              <a:rPr lang="en-GB" sz="4000" b="1" dirty="0"/>
            </a:br>
            <a:r>
              <a:rPr lang="en-GB" sz="4000" b="1" dirty="0" err="1"/>
              <a:t>fritt</a:t>
            </a:r>
            <a:r>
              <a:rPr lang="en-GB" sz="4000" b="1" dirty="0"/>
              <a:t> </a:t>
            </a:r>
            <a:r>
              <a:rPr lang="en-GB" sz="4000" b="1" dirty="0" err="1"/>
              <a:t>tänkande</a:t>
            </a:r>
            <a:r>
              <a:rPr lang="en-GB" sz="4000" b="1" dirty="0"/>
              <a:t> under </a:t>
            </a:r>
            <a:r>
              <a:rPr lang="en-GB" sz="4000" b="1" dirty="0" err="1"/>
              <a:t>ansvar</a:t>
            </a:r>
            <a:r>
              <a:rPr lang="en-GB" sz="4000" b="1" dirty="0"/>
              <a:t>….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4960"/>
            <a:ext cx="7772400" cy="545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Mirena</a:t>
            </a:r>
            <a:r>
              <a:rPr lang="en-GB" dirty="0"/>
              <a:t> + p-</a:t>
            </a:r>
            <a:r>
              <a:rPr lang="en-GB" dirty="0" err="1"/>
              <a:t>piller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 err="1"/>
              <a:t>Mirena</a:t>
            </a:r>
            <a:r>
              <a:rPr lang="en-GB" dirty="0"/>
              <a:t> + p-</a:t>
            </a:r>
            <a:r>
              <a:rPr lang="en-GB" dirty="0" err="1"/>
              <a:t>piller</a:t>
            </a:r>
            <a:r>
              <a:rPr lang="en-GB" dirty="0"/>
              <a:t> + </a:t>
            </a:r>
            <a:r>
              <a:rPr lang="en-GB" dirty="0" err="1"/>
              <a:t>gestagener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 err="1"/>
              <a:t>Mirena</a:t>
            </a:r>
            <a:r>
              <a:rPr lang="en-GB" dirty="0"/>
              <a:t> + </a:t>
            </a:r>
            <a:r>
              <a:rPr lang="en-GB" dirty="0" err="1"/>
              <a:t>gestagener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P-</a:t>
            </a:r>
            <a:r>
              <a:rPr lang="en-GB" dirty="0" err="1"/>
              <a:t>piller</a:t>
            </a:r>
            <a:r>
              <a:rPr lang="en-GB" dirty="0"/>
              <a:t> + </a:t>
            </a:r>
            <a:r>
              <a:rPr lang="en-GB" dirty="0" err="1"/>
              <a:t>gestagen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 err="1"/>
              <a:t>Hög</a:t>
            </a:r>
            <a:r>
              <a:rPr lang="en-GB" dirty="0"/>
              <a:t> dos </a:t>
            </a:r>
            <a:r>
              <a:rPr lang="en-GB" dirty="0" err="1"/>
              <a:t>gestagen</a:t>
            </a:r>
            <a:r>
              <a:rPr lang="en-GB" dirty="0"/>
              <a:t>, MPA </a:t>
            </a:r>
            <a:r>
              <a:rPr lang="en-GB" dirty="0" err="1"/>
              <a:t>upp</a:t>
            </a:r>
            <a:r>
              <a:rPr lang="en-GB" dirty="0"/>
              <a:t> till 50 mg</a:t>
            </a:r>
          </a:p>
          <a:p>
            <a:pPr>
              <a:lnSpc>
                <a:spcPct val="90000"/>
              </a:lnSpc>
            </a:pPr>
            <a:r>
              <a:rPr lang="en-GB" dirty="0" err="1"/>
              <a:t>Desogestrel</a:t>
            </a:r>
            <a:r>
              <a:rPr lang="en-GB" dirty="0"/>
              <a:t>, 1-5 </a:t>
            </a:r>
            <a:r>
              <a:rPr lang="en-GB" dirty="0" err="1"/>
              <a:t>tabl</a:t>
            </a:r>
            <a:r>
              <a:rPr lang="en-GB" dirty="0"/>
              <a:t>/dag</a:t>
            </a:r>
          </a:p>
          <a:p>
            <a:pPr>
              <a:lnSpc>
                <a:spcPct val="90000"/>
              </a:lnSpc>
            </a:pP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Mirena</a:t>
            </a:r>
            <a:r>
              <a:rPr lang="en-GB" dirty="0"/>
              <a:t>…</a:t>
            </a:r>
          </a:p>
          <a:p>
            <a:pPr>
              <a:lnSpc>
                <a:spcPct val="90000"/>
              </a:lnSpc>
            </a:pPr>
            <a:r>
              <a:rPr lang="en-GB" dirty="0" err="1"/>
              <a:t>Dubbel</a:t>
            </a:r>
            <a:r>
              <a:rPr lang="en-GB" dirty="0"/>
              <a:t> dos </a:t>
            </a:r>
            <a:r>
              <a:rPr lang="en-GB" dirty="0" err="1"/>
              <a:t>kombinerat</a:t>
            </a:r>
            <a:r>
              <a:rPr lang="en-GB" dirty="0"/>
              <a:t> p-</a:t>
            </a:r>
            <a:r>
              <a:rPr lang="en-GB" dirty="0" err="1"/>
              <a:t>piller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 err="1"/>
              <a:t>GnRH-analog</a:t>
            </a:r>
            <a:r>
              <a:rPr lang="en-GB" dirty="0"/>
              <a:t> + </a:t>
            </a:r>
            <a:r>
              <a:rPr lang="en-GB" dirty="0" err="1"/>
              <a:t>Mirena</a:t>
            </a:r>
            <a:r>
              <a:rPr lang="en-GB" dirty="0"/>
              <a:t> + </a:t>
            </a:r>
            <a:r>
              <a:rPr lang="en-GB" dirty="0" err="1"/>
              <a:t>östrogen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119992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b="1"/>
              <a:t>Utvärdering av behandling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Tre månader efter nyinsatt eller ändrad behandling om det går bra/hyggligt.</a:t>
            </a:r>
          </a:p>
          <a:p>
            <a:r>
              <a:rPr lang="sv-SE" dirty="0" err="1"/>
              <a:t>Ev</a:t>
            </a:r>
            <a:r>
              <a:rPr lang="sv-SE" dirty="0"/>
              <a:t> tidigare avstämning.</a:t>
            </a:r>
          </a:p>
          <a:p>
            <a:endParaRPr lang="sv-SE" dirty="0"/>
          </a:p>
          <a:p>
            <a:r>
              <a:rPr lang="sv-SE" dirty="0"/>
              <a:t>Patienten bör dock ha möjlighet till betydligt tätare kontakter än så med patienten – telefon eller mail förutom besök</a:t>
            </a:r>
          </a:p>
          <a:p>
            <a:pPr lvl="1"/>
            <a:r>
              <a:rPr lang="sv-SE" dirty="0"/>
              <a:t>Barnmorska, telefon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Vad göra när det inte funkar?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Har allt testats?</a:t>
            </a:r>
          </a:p>
          <a:p>
            <a:r>
              <a:rPr lang="sv-SE" dirty="0"/>
              <a:t>Lite fantasi…</a:t>
            </a:r>
            <a:r>
              <a:rPr lang="sv-SE" dirty="0">
                <a:sym typeface="Wingdings" panose="05000000000000000000" pitchFamily="2" charset="2"/>
              </a:rPr>
              <a:t>	under ansvar</a:t>
            </a:r>
          </a:p>
          <a:p>
            <a:r>
              <a:rPr lang="sv-SE" strike="sngStrike" dirty="0" err="1">
                <a:sym typeface="Wingdings" panose="05000000000000000000" pitchFamily="2" charset="2"/>
              </a:rPr>
              <a:t>Esmya</a:t>
            </a:r>
            <a:r>
              <a:rPr lang="sv-SE" dirty="0">
                <a:sym typeface="Wingdings" panose="05000000000000000000" pitchFamily="2" charset="2"/>
              </a:rPr>
              <a:t>⁂</a:t>
            </a:r>
          </a:p>
          <a:p>
            <a:r>
              <a:rPr lang="sv-SE" dirty="0">
                <a:sym typeface="Wingdings" panose="05000000000000000000" pitchFamily="2" charset="2"/>
              </a:rPr>
              <a:t>Second opinion</a:t>
            </a:r>
            <a:endParaRPr lang="sv-SE" dirty="0"/>
          </a:p>
          <a:p>
            <a:r>
              <a:rPr lang="sv-SE" dirty="0" err="1"/>
              <a:t>Endometriedestruktion</a:t>
            </a:r>
            <a:endParaRPr lang="sv-SE" dirty="0"/>
          </a:p>
          <a:p>
            <a:r>
              <a:rPr lang="sv-SE" dirty="0" err="1"/>
              <a:t>Hysterektomi</a:t>
            </a:r>
            <a:r>
              <a:rPr lang="sv-SE" dirty="0"/>
              <a:t> (+SOE bil?)</a:t>
            </a:r>
          </a:p>
          <a:p>
            <a:r>
              <a:rPr lang="sv-SE" dirty="0"/>
              <a:t>Annat??</a:t>
            </a:r>
          </a:p>
        </p:txBody>
      </p:sp>
    </p:spTree>
    <p:extLst>
      <p:ext uri="{BB962C8B-B14F-4D97-AF65-F5344CB8AC3E}">
        <p14:creationId xmlns:p14="http://schemas.microsoft.com/office/powerpoint/2010/main" val="4190282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772400" cy="2448272"/>
          </a:xfrm>
        </p:spPr>
        <p:txBody>
          <a:bodyPr/>
          <a:lstStyle/>
          <a:p>
            <a:pPr algn="ctr"/>
            <a:r>
              <a:rPr lang="sv-SE" sz="9600" b="1" dirty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3470052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412776"/>
            <a:ext cx="7655350" cy="3888432"/>
          </a:xfrm>
          <a:prstGeom prst="rect">
            <a:avLst/>
          </a:prstGeom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555776" y="188640"/>
            <a:ext cx="5256584" cy="1080120"/>
          </a:xfrm>
        </p:spPr>
        <p:txBody>
          <a:bodyPr/>
          <a:lstStyle/>
          <a:p>
            <a:pPr algn="ctr"/>
            <a:r>
              <a:rPr lang="sv-SE" sz="6000" b="1" dirty="0"/>
              <a:t>Kort paus!!!</a:t>
            </a:r>
          </a:p>
        </p:txBody>
      </p:sp>
      <p:sp>
        <p:nvSpPr>
          <p:cNvPr id="7" name="Rubrik 4"/>
          <p:cNvSpPr txBox="1">
            <a:spLocks/>
          </p:cNvSpPr>
          <p:nvPr/>
        </p:nvSpPr>
        <p:spPr bwMode="auto">
          <a:xfrm>
            <a:off x="1907704" y="5475405"/>
            <a:ext cx="6264696" cy="10801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sv-SE" sz="6000" b="1" kern="0" dirty="0"/>
              <a:t>FEM MINUTER</a:t>
            </a:r>
          </a:p>
        </p:txBody>
      </p:sp>
    </p:spTree>
    <p:extLst>
      <p:ext uri="{BB962C8B-B14F-4D97-AF65-F5344CB8AC3E}">
        <p14:creationId xmlns:p14="http://schemas.microsoft.com/office/powerpoint/2010/main" val="363752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819944"/>
          </a:xfrm>
        </p:spPr>
        <p:txBody>
          <a:bodyPr/>
          <a:lstStyle/>
          <a:p>
            <a:pPr algn="ctr"/>
            <a:r>
              <a:rPr lang="sv-SE" b="1" dirty="0"/>
              <a:t>Disposition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19200" y="1340768"/>
            <a:ext cx="7772400" cy="5184576"/>
          </a:xfrm>
        </p:spPr>
        <p:txBody>
          <a:bodyPr/>
          <a:lstStyle/>
          <a:p>
            <a:r>
              <a:rPr lang="sv-SE" dirty="0"/>
              <a:t>Konsekvenser av endometrios</a:t>
            </a:r>
          </a:p>
          <a:p>
            <a:r>
              <a:rPr lang="sv-SE" dirty="0"/>
              <a:t>Hormonbehandling av endometrios</a:t>
            </a:r>
          </a:p>
          <a:p>
            <a:r>
              <a:rPr lang="sv-SE" dirty="0"/>
              <a:t>Socialstyrelsen</a:t>
            </a:r>
          </a:p>
          <a:p>
            <a:pPr lvl="1"/>
            <a:r>
              <a:rPr lang="sv-SE" dirty="0"/>
              <a:t>Nationellt vårdprogram</a:t>
            </a:r>
          </a:p>
          <a:p>
            <a:pPr lvl="1"/>
            <a:r>
              <a:rPr lang="sv-SE" dirty="0"/>
              <a:t>Försäkringsmedicinskt beslutsstöd</a:t>
            </a:r>
          </a:p>
          <a:p>
            <a:pPr lvl="1"/>
            <a:r>
              <a:rPr lang="sv-SE" dirty="0"/>
              <a:t>Utvärdering av vård vid endometrios</a:t>
            </a:r>
          </a:p>
          <a:p>
            <a:pPr lvl="1"/>
            <a:r>
              <a:rPr lang="sv-SE" dirty="0"/>
              <a:t>Indikatorer &amp; målnivåer</a:t>
            </a:r>
          </a:p>
          <a:p>
            <a:pPr lvl="1"/>
            <a:r>
              <a:rPr lang="sv-SE" dirty="0"/>
              <a:t>Nationell Högspecialiserad Vård (NHV)</a:t>
            </a:r>
          </a:p>
          <a:p>
            <a:r>
              <a:rPr lang="sv-SE" dirty="0"/>
              <a:t>SFOG Råd gynekologi: Endometrios</a:t>
            </a:r>
          </a:p>
        </p:txBody>
      </p:sp>
    </p:spTree>
    <p:extLst>
      <p:ext uri="{BB962C8B-B14F-4D97-AF65-F5344CB8AC3E}">
        <p14:creationId xmlns:p14="http://schemas.microsoft.com/office/powerpoint/2010/main" val="1610320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891952"/>
          </a:xfrm>
        </p:spPr>
        <p:txBody>
          <a:bodyPr/>
          <a:lstStyle/>
          <a:p>
            <a:pPr algn="ctr"/>
            <a:r>
              <a:rPr lang="sv-SE" b="1" dirty="0"/>
              <a:t>Socialstyrelsen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124744"/>
            <a:ext cx="8028384" cy="5544616"/>
          </a:xfrm>
        </p:spPr>
        <p:txBody>
          <a:bodyPr/>
          <a:lstStyle/>
          <a:p>
            <a:r>
              <a:rPr lang="sv-SE" dirty="0"/>
              <a:t>Nationella riktlinjer för vård vid endometrios</a:t>
            </a:r>
          </a:p>
          <a:p>
            <a:pPr lvl="1"/>
            <a:r>
              <a:rPr lang="sv-SE" dirty="0"/>
              <a:t>Stöd för styrning och ledning</a:t>
            </a:r>
          </a:p>
          <a:p>
            <a:r>
              <a:rPr lang="sv-SE" dirty="0"/>
              <a:t>&gt;40 tillstånds &amp; åtgärdspar</a:t>
            </a:r>
          </a:p>
          <a:p>
            <a:pPr lvl="1"/>
            <a:r>
              <a:rPr lang="sv-SE" dirty="0"/>
              <a:t>Rangordnas 1-10</a:t>
            </a:r>
          </a:p>
          <a:p>
            <a:pPr lvl="1"/>
            <a:r>
              <a:rPr lang="sv-SE" dirty="0"/>
              <a:t>Forskning &amp; utveckling</a:t>
            </a:r>
          </a:p>
          <a:p>
            <a:pPr lvl="1"/>
            <a:r>
              <a:rPr lang="sv-SE" dirty="0"/>
              <a:t>Icke göra</a:t>
            </a:r>
          </a:p>
          <a:p>
            <a:r>
              <a:rPr lang="sv-SE" dirty="0"/>
              <a:t>Multiprofessionellt team (exempel)</a:t>
            </a:r>
          </a:p>
          <a:p>
            <a:pPr lvl="1"/>
            <a:r>
              <a:rPr lang="sv-SE" dirty="0"/>
              <a:t>Rekommendation: Hälso- och sjukvården bör  erbjuda tillgång till ett multiprofessionellt team till personer med endometrios och särskilt behov av stöd (prioritet 1).</a:t>
            </a:r>
          </a:p>
        </p:txBody>
      </p:sp>
    </p:spTree>
    <p:extLst>
      <p:ext uri="{BB962C8B-B14F-4D97-AF65-F5344CB8AC3E}">
        <p14:creationId xmlns:p14="http://schemas.microsoft.com/office/powerpoint/2010/main" val="1244727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Socialstyrelsen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511300"/>
            <a:ext cx="8028384" cy="5158060"/>
          </a:xfrm>
        </p:spPr>
        <p:txBody>
          <a:bodyPr/>
          <a:lstStyle/>
          <a:p>
            <a:r>
              <a:rPr lang="sv-SE" dirty="0"/>
              <a:t>Utvärdering av vård vid endometrios</a:t>
            </a:r>
          </a:p>
          <a:p>
            <a:pPr lvl="1"/>
            <a:r>
              <a:rPr lang="sv-SE" dirty="0"/>
              <a:t>Läget före Riktlinjerna publicerades</a:t>
            </a:r>
          </a:p>
          <a:p>
            <a:pPr lvl="1"/>
            <a:r>
              <a:rPr lang="sv-SE" dirty="0"/>
              <a:t>Enkät och register</a:t>
            </a:r>
          </a:p>
          <a:p>
            <a:r>
              <a:rPr lang="sv-SE" dirty="0"/>
              <a:t>Elevhälsan – Kvinnokliniker</a:t>
            </a:r>
          </a:p>
          <a:p>
            <a:pPr lvl="1"/>
            <a:r>
              <a:rPr lang="sv-SE" dirty="0"/>
              <a:t>Kunskap?</a:t>
            </a:r>
          </a:p>
          <a:p>
            <a:pPr lvl="1"/>
            <a:r>
              <a:rPr lang="sv-SE" dirty="0"/>
              <a:t>Utbildning inom området endometrios?</a:t>
            </a:r>
          </a:p>
          <a:p>
            <a:pPr lvl="1"/>
            <a:r>
              <a:rPr lang="sv-SE" dirty="0"/>
              <a:t>PM?</a:t>
            </a:r>
          </a:p>
          <a:p>
            <a:pPr lvl="1"/>
            <a:r>
              <a:rPr lang="sv-SE" dirty="0"/>
              <a:t>Remissvägar?</a:t>
            </a:r>
          </a:p>
          <a:p>
            <a:pPr lvl="1"/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4166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Socialstyrelsen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0"/>
            <a:ext cx="8028384" cy="5069160"/>
          </a:xfrm>
        </p:spPr>
        <p:txBody>
          <a:bodyPr/>
          <a:lstStyle/>
          <a:p>
            <a:r>
              <a:rPr lang="sv-SE" dirty="0"/>
              <a:t>Utvärdering av vård vid endometrios -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b="1" dirty="0"/>
              <a:t>indikatorer och målnivåer</a:t>
            </a:r>
          </a:p>
          <a:p>
            <a:endParaRPr lang="sv-SE" dirty="0"/>
          </a:p>
          <a:p>
            <a:r>
              <a:rPr lang="sv-SE" dirty="0"/>
              <a:t>Indikatorer – vad är det?</a:t>
            </a:r>
          </a:p>
          <a:p>
            <a:pPr lvl="1"/>
            <a:r>
              <a:rPr lang="sv-SE" dirty="0"/>
              <a:t>Finns delvis definierade</a:t>
            </a:r>
          </a:p>
          <a:p>
            <a:pPr lvl="1"/>
            <a:endParaRPr lang="sv-SE" dirty="0"/>
          </a:p>
          <a:p>
            <a:r>
              <a:rPr lang="sv-SE" dirty="0"/>
              <a:t>Målnivåer – vad är det?</a:t>
            </a:r>
          </a:p>
          <a:p>
            <a:pPr lvl="1"/>
            <a:r>
              <a:rPr lang="sv-SE" dirty="0"/>
              <a:t>Kommer att tas tag i troligen 2021</a:t>
            </a:r>
          </a:p>
        </p:txBody>
      </p:sp>
    </p:spTree>
    <p:extLst>
      <p:ext uri="{BB962C8B-B14F-4D97-AF65-F5344CB8AC3E}">
        <p14:creationId xmlns:p14="http://schemas.microsoft.com/office/powerpoint/2010/main" val="954993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Socialstyrelsen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988840"/>
            <a:ext cx="8028384" cy="4680520"/>
          </a:xfrm>
        </p:spPr>
        <p:txBody>
          <a:bodyPr/>
          <a:lstStyle/>
          <a:p>
            <a:r>
              <a:rPr lang="sv-SE" dirty="0"/>
              <a:t>Försäkringsmedicinskt beslutsstöd</a:t>
            </a:r>
          </a:p>
          <a:p>
            <a:pPr lvl="1"/>
            <a:r>
              <a:rPr lang="sv-SE" dirty="0"/>
              <a:t>Till handläggare på försäkringskassan</a:t>
            </a:r>
          </a:p>
          <a:p>
            <a:pPr lvl="1"/>
            <a:r>
              <a:rPr lang="sv-SE" dirty="0"/>
              <a:t>Rimliga sjukskrivningstider </a:t>
            </a:r>
            <a:r>
              <a:rPr lang="sv-SE" dirty="0" err="1"/>
              <a:t>etc</a:t>
            </a:r>
            <a:r>
              <a:rPr lang="sv-SE" dirty="0"/>
              <a:t> för olika tillstånd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8162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188640"/>
            <a:ext cx="7772400" cy="864096"/>
          </a:xfrm>
        </p:spPr>
        <p:txBody>
          <a:bodyPr/>
          <a:lstStyle/>
          <a:p>
            <a:pPr algn="ctr"/>
            <a:r>
              <a:rPr lang="sv-SE" b="1" dirty="0"/>
              <a:t>Socialstyrelsen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052736"/>
            <a:ext cx="8028384" cy="5616624"/>
          </a:xfrm>
        </p:spPr>
        <p:txBody>
          <a:bodyPr/>
          <a:lstStyle/>
          <a:p>
            <a:r>
              <a:rPr lang="sv-SE" dirty="0"/>
              <a:t>Nationell Högspecialiserad Vård – Endometrios</a:t>
            </a:r>
          </a:p>
          <a:p>
            <a:pPr lvl="1"/>
            <a:r>
              <a:rPr lang="sv-SE" dirty="0"/>
              <a:t>UAS			Uppsala</a:t>
            </a:r>
          </a:p>
          <a:p>
            <a:pPr lvl="1"/>
            <a:r>
              <a:rPr lang="sv-SE" dirty="0"/>
              <a:t>Södersjukhuset	Stockholm</a:t>
            </a:r>
          </a:p>
          <a:p>
            <a:pPr lvl="1"/>
            <a:r>
              <a:rPr lang="sv-SE" dirty="0"/>
              <a:t>Sahlgrenska </a:t>
            </a:r>
            <a:r>
              <a:rPr lang="sv-SE" dirty="0" err="1"/>
              <a:t>sjh</a:t>
            </a:r>
            <a:r>
              <a:rPr lang="sv-SE" dirty="0"/>
              <a:t>.	Göteborg</a:t>
            </a:r>
          </a:p>
          <a:p>
            <a:pPr lvl="1"/>
            <a:r>
              <a:rPr lang="sv-SE" dirty="0"/>
              <a:t>MAS			Malmö</a:t>
            </a:r>
          </a:p>
          <a:p>
            <a:r>
              <a:rPr lang="sv-SE" dirty="0"/>
              <a:t>Specificerade diagnoser eller tillstånd</a:t>
            </a:r>
          </a:p>
          <a:p>
            <a:r>
              <a:rPr lang="sv-SE" dirty="0"/>
              <a:t>Specificerade krav på kliniken</a:t>
            </a:r>
          </a:p>
          <a:p>
            <a:r>
              <a:rPr lang="sv-SE" dirty="0"/>
              <a:t>Avancerad </a:t>
            </a:r>
            <a:r>
              <a:rPr lang="sv-SE" dirty="0" err="1"/>
              <a:t>endometrioskirurgi</a:t>
            </a:r>
            <a:endParaRPr lang="sv-SE" dirty="0"/>
          </a:p>
          <a:p>
            <a:r>
              <a:rPr lang="sv-SE" dirty="0"/>
              <a:t>Forskning och utbildning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738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Socialstyrelsen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00200"/>
            <a:ext cx="8028384" cy="5069160"/>
          </a:xfrm>
        </p:spPr>
        <p:txBody>
          <a:bodyPr/>
          <a:lstStyle/>
          <a:p>
            <a:r>
              <a:rPr lang="sv-SE" dirty="0"/>
              <a:t>Kompletterande stödmaterial om endometrios</a:t>
            </a:r>
          </a:p>
          <a:p>
            <a:pPr lvl="1"/>
            <a:r>
              <a:rPr lang="sv-SE" dirty="0"/>
              <a:t>Webbutbildning</a:t>
            </a:r>
          </a:p>
          <a:p>
            <a:pPr lvl="1"/>
            <a:r>
              <a:rPr lang="sv-SE" dirty="0"/>
              <a:t>Filmer</a:t>
            </a:r>
          </a:p>
          <a:p>
            <a:pPr lvl="1"/>
            <a:r>
              <a:rPr lang="sv-SE" dirty="0"/>
              <a:t>Informationsmaterial (broschyrer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  <a:p>
            <a:r>
              <a:rPr lang="sv-SE" dirty="0">
                <a:hlinkClick r:id="rId2"/>
              </a:rPr>
              <a:t>https://www.socialstyrelsen.se/regler-och-riktlinjer/nationella-riktlinjer/slutliga-riktlinjer/endometrios/stod-endometrios/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308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540024"/>
          </a:xfrm>
        </p:spPr>
        <p:txBody>
          <a:bodyPr/>
          <a:lstStyle/>
          <a:p>
            <a:pPr algn="ctr"/>
            <a:r>
              <a:rPr lang="sv-SE" b="1" dirty="0"/>
              <a:t>SFOG råd gynekologi –</a:t>
            </a:r>
            <a:br>
              <a:rPr lang="sv-SE" b="1" dirty="0"/>
            </a:br>
            <a:r>
              <a:rPr lang="sv-SE" b="1" dirty="0"/>
              <a:t>Endometrios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2060848"/>
            <a:ext cx="8028384" cy="4608512"/>
          </a:xfrm>
        </p:spPr>
        <p:txBody>
          <a:bodyPr/>
          <a:lstStyle/>
          <a:p>
            <a:r>
              <a:rPr lang="sv-SE" dirty="0"/>
              <a:t>Endometrios-ARG</a:t>
            </a:r>
          </a:p>
          <a:p>
            <a:r>
              <a:rPr lang="sv-SE" dirty="0"/>
              <a:t>Kommer att bli 25-30 kapitel </a:t>
            </a:r>
          </a:p>
          <a:p>
            <a:pPr lvl="1"/>
            <a:r>
              <a:rPr lang="sv-SE" dirty="0"/>
              <a:t>ligger öppet på </a:t>
            </a:r>
            <a:r>
              <a:rPr lang="sv-SE" dirty="0" err="1"/>
              <a:t>SFOGs</a:t>
            </a:r>
            <a:r>
              <a:rPr lang="sv-SE" dirty="0"/>
              <a:t> hemsida</a:t>
            </a:r>
          </a:p>
          <a:p>
            <a:r>
              <a:rPr lang="sv-SE" dirty="0"/>
              <a:t>Tänkt som ett nationellt vårdprogram</a:t>
            </a:r>
          </a:p>
          <a:p>
            <a:r>
              <a:rPr lang="sv-SE" dirty="0"/>
              <a:t>Tänkt att vara praktiskt användbart i kliniken</a:t>
            </a:r>
          </a:p>
          <a:p>
            <a:r>
              <a:rPr lang="sv-SE" dirty="0"/>
              <a:t>Lätt tillgängligt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r>
              <a:rPr lang="sv-SE" dirty="0">
                <a:hlinkClick r:id="rId2"/>
              </a:rPr>
              <a:t>https://www.sfog.se/start/raadriktlinjer/sfog-raad-gynekologi/endometrios/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1682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44675"/>
            <a:ext cx="7772400" cy="1206500"/>
          </a:xfrm>
        </p:spPr>
        <p:txBody>
          <a:bodyPr/>
          <a:lstStyle/>
          <a:p>
            <a:pPr algn="ctr" eaLnBrk="1" hangingPunct="1"/>
            <a:r>
              <a:rPr lang="sv-SE" b="1" dirty="0"/>
              <a:t>Tack för uppmärksamheten!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88913"/>
            <a:ext cx="7772400" cy="1008062"/>
          </a:xfrm>
        </p:spPr>
        <p:txBody>
          <a:bodyPr/>
          <a:lstStyle/>
          <a:p>
            <a:pPr algn="ctr" eaLnBrk="1" hangingPunct="1"/>
            <a:r>
              <a:rPr lang="en-GB" sz="4000" b="1" dirty="0"/>
              <a:t>Endometrios </a:t>
            </a:r>
            <a:r>
              <a:rPr lang="en-GB" sz="4000" b="1" dirty="0" err="1"/>
              <a:t>ger</a:t>
            </a:r>
            <a:r>
              <a:rPr lang="en-GB" sz="4000" b="1" dirty="0"/>
              <a:t> </a:t>
            </a:r>
            <a:r>
              <a:rPr lang="en-GB" sz="4000" b="1" dirty="0" err="1"/>
              <a:t>upphov</a:t>
            </a:r>
            <a:r>
              <a:rPr lang="en-GB" sz="4000" b="1" dirty="0"/>
              <a:t> till </a:t>
            </a:r>
            <a:r>
              <a:rPr lang="en-GB" sz="5400" b="1" dirty="0" err="1">
                <a:solidFill>
                  <a:srgbClr val="FF0000"/>
                </a:solidFill>
              </a:rPr>
              <a:t>smärta</a:t>
            </a:r>
            <a:r>
              <a:rPr lang="en-GB" sz="5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12875"/>
            <a:ext cx="77724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4800" b="1" dirty="0">
                <a:solidFill>
                  <a:srgbClr val="FF0000"/>
                </a:solidFill>
              </a:rPr>
              <a:t>Inflammation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b="1" dirty="0" err="1"/>
              <a:t>Genereras</a:t>
            </a:r>
            <a:r>
              <a:rPr lang="en-GB" b="1" dirty="0"/>
              <a:t> </a:t>
            </a:r>
            <a:r>
              <a:rPr lang="en-GB" b="1" dirty="0" err="1"/>
              <a:t>av</a:t>
            </a:r>
            <a:r>
              <a:rPr lang="en-GB" b="1" dirty="0"/>
              <a:t> </a:t>
            </a:r>
            <a:r>
              <a:rPr lang="en-GB" b="1" dirty="0" err="1"/>
              <a:t>endometrioslesioner</a:t>
            </a:r>
            <a:endParaRPr lang="en-GB" b="1" dirty="0"/>
          </a:p>
          <a:p>
            <a:pPr lvl="1" eaLnBrk="1" hangingPunct="1">
              <a:lnSpc>
                <a:spcPct val="90000"/>
              </a:lnSpc>
            </a:pPr>
            <a:r>
              <a:rPr lang="en-GB" b="1" dirty="0" err="1"/>
              <a:t>Genereras</a:t>
            </a:r>
            <a:r>
              <a:rPr lang="en-GB" b="1" dirty="0"/>
              <a:t> </a:t>
            </a:r>
            <a:r>
              <a:rPr lang="en-GB" b="1" dirty="0" err="1"/>
              <a:t>av</a:t>
            </a:r>
            <a:r>
              <a:rPr lang="en-GB" b="1" dirty="0"/>
              <a:t> </a:t>
            </a:r>
            <a:r>
              <a:rPr lang="en-GB" b="1" dirty="0" err="1"/>
              <a:t>mensblod</a:t>
            </a:r>
            <a:r>
              <a:rPr lang="en-GB" b="1" dirty="0"/>
              <a:t> - </a:t>
            </a:r>
            <a:r>
              <a:rPr lang="en-GB" b="1" dirty="0" err="1"/>
              <a:t>retrograd</a:t>
            </a:r>
            <a:r>
              <a:rPr lang="en-GB" b="1" dirty="0"/>
              <a:t> </a:t>
            </a:r>
            <a:r>
              <a:rPr lang="en-GB" b="1" dirty="0" err="1"/>
              <a:t>mens</a:t>
            </a:r>
            <a:endParaRPr lang="en-GB" b="1" dirty="0"/>
          </a:p>
          <a:p>
            <a:pPr eaLnBrk="1" hangingPunct="1">
              <a:lnSpc>
                <a:spcPct val="90000"/>
              </a:lnSpc>
            </a:pPr>
            <a:r>
              <a:rPr lang="en-GB" sz="4000" b="1" dirty="0" err="1">
                <a:solidFill>
                  <a:srgbClr val="FF0000"/>
                </a:solidFill>
              </a:rPr>
              <a:t>Smärtsensitisering</a:t>
            </a:r>
            <a:endParaRPr lang="en-GB" sz="4000" b="1" dirty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b="1" dirty="0" err="1"/>
              <a:t>Nociceptiv</a:t>
            </a:r>
            <a:r>
              <a:rPr lang="en-GB" b="1" dirty="0"/>
              <a:t> </a:t>
            </a:r>
            <a:r>
              <a:rPr lang="en-GB" b="1" dirty="0" err="1"/>
              <a:t>smärta</a:t>
            </a:r>
            <a:endParaRPr lang="en-GB" b="1" dirty="0"/>
          </a:p>
          <a:p>
            <a:pPr lvl="3" eaLnBrk="1" hangingPunct="1">
              <a:lnSpc>
                <a:spcPct val="90000"/>
              </a:lnSpc>
            </a:pPr>
            <a:r>
              <a:rPr lang="sv-SE" b="1" dirty="0"/>
              <a:t>Inflammatorisk smärta</a:t>
            </a:r>
            <a:r>
              <a:rPr lang="en-GB" b="1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GB" b="1" dirty="0" err="1"/>
              <a:t>Neuropatisk</a:t>
            </a:r>
            <a:r>
              <a:rPr lang="en-GB" b="1" dirty="0"/>
              <a:t> </a:t>
            </a:r>
            <a:r>
              <a:rPr lang="en-GB" b="1" dirty="0" err="1"/>
              <a:t>smärta</a:t>
            </a:r>
            <a:endParaRPr lang="en-GB" b="1" dirty="0"/>
          </a:p>
          <a:p>
            <a:pPr lvl="3" eaLnBrk="1" hangingPunct="1">
              <a:lnSpc>
                <a:spcPct val="90000"/>
              </a:lnSpc>
            </a:pPr>
            <a:r>
              <a:rPr lang="sv-SE" b="1" dirty="0"/>
              <a:t>Förändrad fenotyp</a:t>
            </a:r>
            <a:r>
              <a:rPr lang="en-GB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GB" b="1" dirty="0"/>
              <a:t>Sprouting</a:t>
            </a:r>
          </a:p>
          <a:p>
            <a:pPr lvl="2" eaLnBrk="1" hangingPunct="1">
              <a:lnSpc>
                <a:spcPct val="90000"/>
              </a:lnSpc>
            </a:pPr>
            <a:r>
              <a:rPr lang="en-GB" b="1" dirty="0" err="1"/>
              <a:t>Störd</a:t>
            </a:r>
            <a:r>
              <a:rPr lang="en-GB" b="1" dirty="0"/>
              <a:t> </a:t>
            </a:r>
            <a:r>
              <a:rPr lang="en-GB" b="1" dirty="0" err="1"/>
              <a:t>smärtmodulering</a:t>
            </a:r>
            <a:endParaRPr lang="en-GB" b="1" dirty="0"/>
          </a:p>
          <a:p>
            <a:pPr lvl="2" eaLnBrk="1" hangingPunct="1">
              <a:lnSpc>
                <a:spcPct val="90000"/>
              </a:lnSpc>
            </a:pPr>
            <a:r>
              <a:rPr lang="en-GB" b="1" dirty="0" err="1"/>
              <a:t>Kroniskt</a:t>
            </a:r>
            <a:r>
              <a:rPr lang="en-GB" b="1" dirty="0"/>
              <a:t> </a:t>
            </a:r>
            <a:r>
              <a:rPr lang="en-GB" b="1" dirty="0" err="1"/>
              <a:t>smärtsyndrom</a:t>
            </a:r>
            <a:endParaRPr lang="en-GB" b="1" dirty="0"/>
          </a:p>
        </p:txBody>
      </p:sp>
      <p:pic>
        <p:nvPicPr>
          <p:cNvPr id="26626" name="Picture 2" descr="http://scixchange.missouri.edu/wp-content/uploads/2011/06/brainil1-320x2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89040"/>
            <a:ext cx="3491880" cy="3068960"/>
          </a:xfrm>
          <a:prstGeom prst="rect">
            <a:avLst/>
          </a:prstGeom>
          <a:noFill/>
        </p:spPr>
      </p:pic>
      <p:sp>
        <p:nvSpPr>
          <p:cNvPr id="2" name="Nedåtpil 1"/>
          <p:cNvSpPr/>
          <p:nvPr/>
        </p:nvSpPr>
        <p:spPr bwMode="auto">
          <a:xfrm>
            <a:off x="1475656" y="3933056"/>
            <a:ext cx="648072" cy="1512168"/>
          </a:xfrm>
          <a:prstGeom prst="downArrow">
            <a:avLst>
              <a:gd name="adj1" fmla="val 39077"/>
              <a:gd name="adj2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96752"/>
          </a:xfrm>
        </p:spPr>
        <p:txBody>
          <a:bodyPr/>
          <a:lstStyle/>
          <a:p>
            <a:pPr algn="ctr" eaLnBrk="1" hangingPunct="1"/>
            <a:r>
              <a:rPr lang="sv-SE" b="1" dirty="0"/>
              <a:t>Subfertilitet / Infertilitet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052736"/>
            <a:ext cx="7772400" cy="5805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v-SE" dirty="0"/>
              <a:t>Mild och måttlig endometrios: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v-SE" dirty="0"/>
              <a:t>25 % chans att bli gravid inom 6 månader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v-SE" dirty="0"/>
              <a:t>jmf med 35% per cykel för ”friska”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v-SE" dirty="0"/>
              <a:t> 50% chans inom 18 månader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v-SE" dirty="0"/>
              <a:t> Resterande 50% blir inte gravida spontant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v-SE" dirty="0"/>
              <a:t>76% av de med endometrios får barn!</a:t>
            </a:r>
          </a:p>
        </p:txBody>
      </p:sp>
      <p:pic>
        <p:nvPicPr>
          <p:cNvPr id="24578" name="Picture 2" descr="https://d2dct7y3250e4n.cloudfront.net/ht-staging/user_answer/avatars/287855/large/open-uri20120708-585-1uha0hi.jpeg?13576989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3048000" cy="2286001"/>
          </a:xfrm>
          <a:prstGeom prst="rect">
            <a:avLst/>
          </a:prstGeom>
          <a:noFill/>
        </p:spPr>
      </p:pic>
      <p:pic>
        <p:nvPicPr>
          <p:cNvPr id="24580" name="Picture 4" descr="http://www.mydailyejaculate.com/wp-content/uploads/2013/02/ferti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996953"/>
            <a:ext cx="3305175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892175"/>
          </a:xfrm>
        </p:spPr>
        <p:txBody>
          <a:bodyPr/>
          <a:lstStyle/>
          <a:p>
            <a:pPr algn="ctr" eaLnBrk="1" hangingPunct="1"/>
            <a:r>
              <a:rPr lang="sv-SE" b="1" dirty="0"/>
              <a:t>Hur vanligt är endometrios?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341438"/>
            <a:ext cx="7956550" cy="5214937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Char char="Ø"/>
            </a:pPr>
            <a:r>
              <a:rPr lang="sv-SE" dirty="0"/>
              <a:t>Ungefär var 10:e kvinna i fertil ålder.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v-SE" dirty="0"/>
              <a:t>( jämför med RA 1%)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sv-SE" dirty="0"/>
              <a:t>Ungefär 250 000 kvinnor i Sverige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sv-SE" dirty="0"/>
              <a:t>Ungefär 100 000 betjänta av medicinsk och/eller kirurgisk behandling</a:t>
            </a:r>
          </a:p>
          <a:p>
            <a:pPr eaLnBrk="1" hangingPunct="1">
              <a:buSzTx/>
              <a:buFont typeface="Wingdings" pitchFamily="2" charset="2"/>
              <a:buChar char="Ø"/>
            </a:pPr>
            <a:endParaRPr lang="sv-SE" dirty="0"/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sv-SE" dirty="0"/>
              <a:t>Bland infertila par 30-40%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1700808"/>
            <a:ext cx="8028384" cy="4646017"/>
          </a:xfrm>
        </p:spPr>
        <p:txBody>
          <a:bodyPr/>
          <a:lstStyle/>
          <a:p>
            <a:endParaRPr lang="sv-SE" sz="2800" dirty="0"/>
          </a:p>
          <a:p>
            <a:pPr>
              <a:buFont typeface="Symbol" pitchFamily="18" charset="2"/>
              <a:buNone/>
            </a:pPr>
            <a:endParaRPr lang="sv-SE" sz="2800" dirty="0"/>
          </a:p>
          <a:p>
            <a:pPr>
              <a:buFont typeface="Wingdings" pitchFamily="2" charset="2"/>
              <a:buChar char="Ø"/>
            </a:pPr>
            <a:r>
              <a:rPr lang="sv-SE" sz="3600" dirty="0"/>
              <a:t>Var 10:e tonåring!! </a:t>
            </a:r>
          </a:p>
          <a:p>
            <a:pPr>
              <a:buFont typeface="Wingdings" pitchFamily="2" charset="2"/>
              <a:buChar char="Ø"/>
            </a:pPr>
            <a:endParaRPr lang="sv-SE" sz="3600" dirty="0"/>
          </a:p>
          <a:p>
            <a:pPr>
              <a:buFont typeface="Wingdings" pitchFamily="2" charset="2"/>
              <a:buChar char="Ø"/>
            </a:pPr>
            <a:r>
              <a:rPr lang="sv-SE" dirty="0"/>
              <a:t>Studie på 4000 pat. visade att 70% hade symtom före 20 års ålder och 38% före 15 års ålder! (</a:t>
            </a:r>
            <a:r>
              <a:rPr lang="sv-SE" dirty="0" err="1"/>
              <a:t>Sinaii</a:t>
            </a:r>
            <a:r>
              <a:rPr lang="sv-SE" dirty="0"/>
              <a:t> 2002)</a:t>
            </a:r>
          </a:p>
          <a:p>
            <a:pPr lvl="1">
              <a:buFont typeface="Wingdings" pitchFamily="2" charset="2"/>
              <a:buChar char="Ø"/>
            </a:pPr>
            <a:r>
              <a:rPr lang="sv-SE" sz="4400" dirty="0"/>
              <a:t>Ofta missad diagnos hos unga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v-SE" b="1" dirty="0"/>
              <a:t>Tonåringar då?</a:t>
            </a:r>
            <a:endParaRPr lang="sv-SE" b="1" dirty="0">
              <a:solidFill>
                <a:srgbClr val="F72F07"/>
              </a:solidFill>
            </a:endParaRPr>
          </a:p>
        </p:txBody>
      </p:sp>
      <p:pic>
        <p:nvPicPr>
          <p:cNvPr id="4" name="Picture 2" descr="http://www.dreamstime.com/happy-teenager-socializing-thumb173367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3810000" cy="2590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4000" b="1"/>
              <a:t>Behandling av endometrios-</a:t>
            </a:r>
            <a:br>
              <a:rPr lang="en-GB" sz="4000" b="1"/>
            </a:br>
            <a:r>
              <a:rPr lang="en-GB" sz="4000" b="1"/>
              <a:t>relaterad smärta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00213"/>
            <a:ext cx="7772400" cy="5157787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Char char="Ø"/>
            </a:pPr>
            <a:r>
              <a:rPr lang="en-GB" b="1" dirty="0" err="1"/>
              <a:t>Smärtlindrande</a:t>
            </a:r>
            <a:r>
              <a:rPr lang="en-GB" b="1" dirty="0"/>
              <a:t> </a:t>
            </a:r>
            <a:r>
              <a:rPr lang="en-GB" b="1" dirty="0" err="1"/>
              <a:t>preparat</a:t>
            </a:r>
            <a:endParaRPr lang="en-GB" b="1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400" b="1" dirty="0"/>
              <a:t>Anti-</a:t>
            </a:r>
            <a:r>
              <a:rPr lang="en-GB" sz="2400" b="1" dirty="0" err="1"/>
              <a:t>inflammatoriska</a:t>
            </a:r>
            <a:r>
              <a:rPr lang="en-GB" sz="2400" b="1" dirty="0"/>
              <a:t> </a:t>
            </a:r>
            <a:r>
              <a:rPr lang="en-GB" sz="2400" b="1" dirty="0" err="1"/>
              <a:t>preparat</a:t>
            </a:r>
            <a:endParaRPr lang="en-GB" sz="2400" b="1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400" b="1" dirty="0" err="1"/>
              <a:t>Andra</a:t>
            </a:r>
            <a:r>
              <a:rPr lang="en-GB" sz="2400" b="1" dirty="0"/>
              <a:t> </a:t>
            </a:r>
            <a:r>
              <a:rPr lang="en-GB" sz="2400" b="1" dirty="0" err="1"/>
              <a:t>smärtlindrande</a:t>
            </a:r>
            <a:r>
              <a:rPr lang="en-GB" sz="2400" b="1" dirty="0"/>
              <a:t> </a:t>
            </a:r>
            <a:r>
              <a:rPr lang="en-GB" sz="2400" b="1" dirty="0" err="1"/>
              <a:t>preparat</a:t>
            </a:r>
            <a:endParaRPr lang="en-GB" sz="2400" b="1" dirty="0"/>
          </a:p>
          <a:p>
            <a:pPr eaLnBrk="1" hangingPunct="1">
              <a:buSzTx/>
              <a:buFont typeface="Wingdings" pitchFamily="2" charset="2"/>
              <a:buChar char="Ø"/>
            </a:pPr>
            <a:r>
              <a:rPr lang="en-GB" b="1" dirty="0" err="1"/>
              <a:t>Reducera</a:t>
            </a:r>
            <a:r>
              <a:rPr lang="en-GB" b="1" dirty="0"/>
              <a:t> </a:t>
            </a:r>
            <a:r>
              <a:rPr lang="en-GB" b="1" dirty="0" err="1"/>
              <a:t>endometriosaktivitet</a:t>
            </a:r>
            <a:endParaRPr lang="en-GB" b="1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400" b="1" dirty="0" err="1"/>
              <a:t>Homonell</a:t>
            </a:r>
            <a:r>
              <a:rPr lang="en-GB" sz="2400" b="1" dirty="0"/>
              <a:t> </a:t>
            </a:r>
            <a:r>
              <a:rPr lang="en-GB" sz="2400" b="1" dirty="0" err="1"/>
              <a:t>behandling</a:t>
            </a:r>
            <a:endParaRPr lang="en-GB" sz="2400" b="1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GB" sz="2400" b="1" dirty="0" err="1"/>
              <a:t>Kirurgi</a:t>
            </a:r>
            <a:endParaRPr lang="en-GB" sz="2400" b="1" dirty="0"/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GB" b="1" dirty="0" err="1"/>
              <a:t>Annat</a:t>
            </a:r>
            <a:r>
              <a:rPr lang="en-GB" b="1" dirty="0"/>
              <a:t> </a:t>
            </a:r>
            <a:r>
              <a:rPr lang="en-GB" b="1" dirty="0" err="1"/>
              <a:t>stöd</a:t>
            </a:r>
            <a:endParaRPr lang="en-GB" b="1" dirty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400" b="1" dirty="0" err="1"/>
              <a:t>Sjukgymnastiska</a:t>
            </a:r>
            <a:r>
              <a:rPr lang="en-GB" sz="2400" b="1" dirty="0"/>
              <a:t> </a:t>
            </a:r>
            <a:r>
              <a:rPr lang="en-GB" sz="2400" b="1" dirty="0" err="1"/>
              <a:t>åtgärder</a:t>
            </a:r>
            <a:endParaRPr lang="en-GB" sz="2400" b="1" dirty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400" b="1" dirty="0" err="1"/>
              <a:t>Kurator</a:t>
            </a:r>
            <a:endParaRPr lang="en-GB" sz="2400" b="1" dirty="0"/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400" b="1" dirty="0"/>
              <a:t>KBT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GB" sz="2400" b="1" dirty="0"/>
              <a:t>Etc</a:t>
            </a:r>
          </a:p>
        </p:txBody>
      </p:sp>
      <p:pic>
        <p:nvPicPr>
          <p:cNvPr id="76804" name="Picture 4" descr="http://www.uh.edu/engines/the-pill_10323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916832"/>
            <a:ext cx="2051720" cy="1781214"/>
          </a:xfrm>
          <a:prstGeom prst="rect">
            <a:avLst/>
          </a:prstGeom>
          <a:noFill/>
        </p:spPr>
      </p:pic>
      <p:pic>
        <p:nvPicPr>
          <p:cNvPr id="76806" name="Picture 6" descr="http://www.medexsupply.com/images/KLT-DT7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8543" y="4914732"/>
            <a:ext cx="2145457" cy="1943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28600"/>
            <a:ext cx="7829550" cy="762000"/>
          </a:xfrm>
        </p:spPr>
        <p:txBody>
          <a:bodyPr/>
          <a:lstStyle/>
          <a:p>
            <a:pPr algn="ctr"/>
            <a:r>
              <a:rPr lang="sv-SE" sz="4000" b="1" u="sng"/>
              <a:t>Trycka ner endometriosaktiviteten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4724400" cy="5715000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sv-SE" sz="4800"/>
              <a:t>Amenorré </a:t>
            </a:r>
          </a:p>
          <a:p>
            <a:pPr algn="ctr">
              <a:buFont typeface="Symbol" pitchFamily="18" charset="2"/>
              <a:buNone/>
            </a:pPr>
            <a:r>
              <a:rPr lang="sv-SE" sz="4800"/>
              <a:t>&amp; </a:t>
            </a:r>
          </a:p>
          <a:p>
            <a:pPr algn="ctr">
              <a:buFont typeface="Symbol" pitchFamily="18" charset="2"/>
              <a:buNone/>
            </a:pPr>
            <a:r>
              <a:rPr lang="sv-SE" sz="4800"/>
              <a:t>annovulation</a:t>
            </a:r>
          </a:p>
          <a:p>
            <a:pPr algn="ctr"/>
            <a:endParaRPr lang="sv-SE" sz="4800"/>
          </a:p>
          <a:p>
            <a:pPr lvl="1" algn="ctr">
              <a:buFontTx/>
              <a:buNone/>
            </a:pPr>
            <a:r>
              <a:rPr lang="sv-SE"/>
              <a:t>P-piller</a:t>
            </a:r>
          </a:p>
          <a:p>
            <a:pPr lvl="1" algn="ctr">
              <a:buFontTx/>
              <a:buNone/>
            </a:pPr>
            <a:r>
              <a:rPr lang="sv-SE"/>
              <a:t>Gestagener</a:t>
            </a:r>
          </a:p>
          <a:p>
            <a:pPr lvl="1" algn="ctr">
              <a:buFontTx/>
              <a:buNone/>
            </a:pPr>
            <a:r>
              <a:rPr lang="sv-SE"/>
              <a:t>GnRHa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38579" y="188640"/>
            <a:ext cx="7772400" cy="1080120"/>
          </a:xfrm>
        </p:spPr>
        <p:txBody>
          <a:bodyPr/>
          <a:lstStyle/>
          <a:p>
            <a:r>
              <a:rPr lang="sv-SE" sz="4000" b="1" dirty="0">
                <a:solidFill>
                  <a:srgbClr val="FFCC66"/>
                </a:solidFill>
              </a:rPr>
              <a:t>Trycka ner </a:t>
            </a:r>
            <a:r>
              <a:rPr lang="sv-SE" sz="4000" b="1" dirty="0" err="1">
                <a:solidFill>
                  <a:srgbClr val="FFCC66"/>
                </a:solidFill>
              </a:rPr>
              <a:t>endometriosaktiviteten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19200" y="1844824"/>
            <a:ext cx="7772400" cy="4251176"/>
          </a:xfrm>
        </p:spPr>
        <p:txBody>
          <a:bodyPr/>
          <a:lstStyle/>
          <a:p>
            <a:r>
              <a:rPr lang="sv-SE" dirty="0"/>
              <a:t>Terapeutisk trappa:</a:t>
            </a:r>
          </a:p>
          <a:p>
            <a:pPr marL="0" indent="0">
              <a:buNone/>
            </a:pPr>
            <a:r>
              <a:rPr lang="sv-SE" dirty="0"/>
              <a:t>	1. Kombinerade p-piller</a:t>
            </a:r>
          </a:p>
          <a:p>
            <a:pPr marL="0" indent="0">
              <a:buNone/>
            </a:pPr>
            <a:r>
              <a:rPr lang="sv-SE" dirty="0"/>
              <a:t>	2. Gestagener</a:t>
            </a:r>
          </a:p>
          <a:p>
            <a:pPr marL="0" indent="0">
              <a:buNone/>
            </a:pPr>
            <a:r>
              <a:rPr lang="sv-SE" dirty="0"/>
              <a:t>	3. </a:t>
            </a:r>
            <a:r>
              <a:rPr lang="sv-SE" dirty="0" err="1"/>
              <a:t>GnRH-analoger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4. Annat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5189657"/>
      </p:ext>
    </p:extLst>
  </p:cSld>
  <p:clrMapOvr>
    <a:masterClrMapping/>
  </p:clrMapOvr>
</p:sld>
</file>

<file path=ppt/theme/theme1.xml><?xml version="1.0" encoding="utf-8"?>
<a:theme xmlns:a="http://schemas.openxmlformats.org/drawingml/2006/main" name="Nyckel">
  <a:themeElements>
    <a:clrScheme name="Nyckel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Nyck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yckel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ckel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cke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ckel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ckel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ckel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C:\Program\Microsoft Office\Templates\Presentation Designs\Nyckel.pot</Template>
  <TotalTime>2673</TotalTime>
  <Words>843</Words>
  <Application>Microsoft Macintosh PowerPoint</Application>
  <PresentationFormat>Bildspel på skärmen (4:3)</PresentationFormat>
  <Paragraphs>213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1" baseType="lpstr">
      <vt:lpstr>Symbol</vt:lpstr>
      <vt:lpstr>Times New Roman</vt:lpstr>
      <vt:lpstr>Wingdings</vt:lpstr>
      <vt:lpstr>Nyckel</vt:lpstr>
      <vt:lpstr>Endometrios</vt:lpstr>
      <vt:lpstr>Disposition</vt:lpstr>
      <vt:lpstr>Endometrios ger upphov till smärta!</vt:lpstr>
      <vt:lpstr>Subfertilitet / Infertilitet</vt:lpstr>
      <vt:lpstr>Hur vanligt är endometrios?</vt:lpstr>
      <vt:lpstr>Tonåringar då?</vt:lpstr>
      <vt:lpstr>Behandling av endometrios- relaterad smärta</vt:lpstr>
      <vt:lpstr>Trycka ner endometriosaktiviteten</vt:lpstr>
      <vt:lpstr>Trycka ner endometriosaktiviteten</vt:lpstr>
      <vt:lpstr>Trycka ner endometriosaktiviteten</vt:lpstr>
      <vt:lpstr>Trycka ner endometriosaktiviteten</vt:lpstr>
      <vt:lpstr>Trycka ner endometriosaktiviteten</vt:lpstr>
      <vt:lpstr>Trycka ner endometriosaktiviteten</vt:lpstr>
      <vt:lpstr>Trycka ner endometriosaktiviteten</vt:lpstr>
      <vt:lpstr>Kombinationer - fritt tänkande under ansvar….</vt:lpstr>
      <vt:lpstr>Utvärdering av behandling</vt:lpstr>
      <vt:lpstr>Vad göra när det inte funkar?</vt:lpstr>
      <vt:lpstr>Frågor?</vt:lpstr>
      <vt:lpstr>Kort paus!!!</vt:lpstr>
      <vt:lpstr>Socialstyrelsen</vt:lpstr>
      <vt:lpstr>Socialstyrelsen</vt:lpstr>
      <vt:lpstr>Socialstyrelsen</vt:lpstr>
      <vt:lpstr>Socialstyrelsen</vt:lpstr>
      <vt:lpstr>Socialstyrelsen</vt:lpstr>
      <vt:lpstr>Socialstyrelsen</vt:lpstr>
      <vt:lpstr>SFOG råd gynekologi – Endometrios</vt:lpstr>
      <vt:lpstr>Tack för uppmärksamheten!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Medicinsk behandling av Endometrios</dc:title>
  <dc:creator>Mattso</dc:creator>
  <cp:lastModifiedBy>camilla.greko@gmail.com</cp:lastModifiedBy>
  <cp:revision>283</cp:revision>
  <dcterms:created xsi:type="dcterms:W3CDTF">2002-09-09T13:20:33Z</dcterms:created>
  <dcterms:modified xsi:type="dcterms:W3CDTF">2020-04-14T14:35:38Z</dcterms:modified>
</cp:coreProperties>
</file>