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85" r:id="rId5"/>
    <p:sldId id="291" r:id="rId6"/>
    <p:sldId id="259" r:id="rId7"/>
    <p:sldId id="260" r:id="rId8"/>
    <p:sldId id="258" r:id="rId9"/>
    <p:sldId id="284" r:id="rId10"/>
    <p:sldId id="290" r:id="rId11"/>
    <p:sldId id="286" r:id="rId12"/>
    <p:sldId id="274" r:id="rId13"/>
    <p:sldId id="275" r:id="rId14"/>
    <p:sldId id="301" r:id="rId15"/>
    <p:sldId id="287" r:id="rId16"/>
    <p:sldId id="261" r:id="rId17"/>
    <p:sldId id="262" r:id="rId18"/>
    <p:sldId id="294" r:id="rId19"/>
    <p:sldId id="295" r:id="rId20"/>
    <p:sldId id="297" r:id="rId21"/>
    <p:sldId id="298" r:id="rId22"/>
    <p:sldId id="296" r:id="rId23"/>
    <p:sldId id="292" r:id="rId24"/>
    <p:sldId id="293" r:id="rId25"/>
    <p:sldId id="288" r:id="rId26"/>
    <p:sldId id="299" r:id="rId27"/>
    <p:sldId id="302" r:id="rId28"/>
    <p:sldId id="303" r:id="rId29"/>
    <p:sldId id="271" r:id="rId30"/>
    <p:sldId id="279" r:id="rId31"/>
    <p:sldId id="305" r:id="rId32"/>
    <p:sldId id="304" r:id="rId33"/>
    <p:sldId id="263" r:id="rId34"/>
    <p:sldId id="264" r:id="rId35"/>
    <p:sldId id="306" r:id="rId36"/>
    <p:sldId id="272" r:id="rId3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425E-B6C5-47F0-9FB2-9F7C12CE957F}" type="datetimeFigureOut">
              <a:rPr lang="sv-SE" smtClean="0"/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BBDE-DAF7-47D8-99CE-B1100EC1F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750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425E-B6C5-47F0-9FB2-9F7C12CE957F}" type="datetimeFigureOut">
              <a:rPr lang="sv-SE" smtClean="0"/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BBDE-DAF7-47D8-99CE-B1100EC1F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47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425E-B6C5-47F0-9FB2-9F7C12CE957F}" type="datetimeFigureOut">
              <a:rPr lang="sv-SE" smtClean="0"/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BBDE-DAF7-47D8-99CE-B1100EC1F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906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425E-B6C5-47F0-9FB2-9F7C12CE957F}" type="datetimeFigureOut">
              <a:rPr lang="sv-SE" smtClean="0"/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BBDE-DAF7-47D8-99CE-B1100EC1F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39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425E-B6C5-47F0-9FB2-9F7C12CE957F}" type="datetimeFigureOut">
              <a:rPr lang="sv-SE" smtClean="0"/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BBDE-DAF7-47D8-99CE-B1100EC1F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677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425E-B6C5-47F0-9FB2-9F7C12CE957F}" type="datetimeFigureOut">
              <a:rPr lang="sv-SE" smtClean="0"/>
              <a:t>2020-04-14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BBDE-DAF7-47D8-99CE-B1100EC1F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35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425E-B6C5-47F0-9FB2-9F7C12CE957F}" type="datetimeFigureOut">
              <a:rPr lang="sv-SE" smtClean="0"/>
              <a:t>2020-04-14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BBDE-DAF7-47D8-99CE-B1100EC1F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23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425E-B6C5-47F0-9FB2-9F7C12CE957F}" type="datetimeFigureOut">
              <a:rPr lang="sv-SE" smtClean="0"/>
              <a:t>2020-04-14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BBDE-DAF7-47D8-99CE-B1100EC1F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770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425E-B6C5-47F0-9FB2-9F7C12CE957F}" type="datetimeFigureOut">
              <a:rPr lang="sv-SE" smtClean="0"/>
              <a:t>2020-04-14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BBDE-DAF7-47D8-99CE-B1100EC1F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895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425E-B6C5-47F0-9FB2-9F7C12CE957F}" type="datetimeFigureOut">
              <a:rPr lang="sv-SE" smtClean="0"/>
              <a:t>2020-04-14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BBDE-DAF7-47D8-99CE-B1100EC1F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4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425E-B6C5-47F0-9FB2-9F7C12CE957F}" type="datetimeFigureOut">
              <a:rPr lang="sv-SE" smtClean="0"/>
              <a:t>2020-04-14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BBDE-DAF7-47D8-99CE-B1100EC1F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784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425E-B6C5-47F0-9FB2-9F7C12CE957F}" type="datetimeFigureOut">
              <a:rPr lang="sv-SE" smtClean="0"/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5BBDE-DAF7-47D8-99CE-B1100EC1F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0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ENDOMETRIOS- Kirurgisk diagnostik och behandling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743568" y="4909750"/>
            <a:ext cx="4448432" cy="1721709"/>
          </a:xfrm>
        </p:spPr>
        <p:txBody>
          <a:bodyPr>
            <a:normAutofit/>
          </a:bodyPr>
          <a:lstStyle/>
          <a:p>
            <a:r>
              <a:rPr lang="sv-SE" dirty="0"/>
              <a:t>2020-03-30</a:t>
            </a:r>
          </a:p>
          <a:p>
            <a:r>
              <a:rPr lang="sv-SE" dirty="0"/>
              <a:t>Margita Gustafsson</a:t>
            </a:r>
          </a:p>
        </p:txBody>
      </p:sp>
    </p:spTree>
    <p:extLst>
      <p:ext uri="{BB962C8B-B14F-4D97-AF65-F5344CB8AC3E}">
        <p14:creationId xmlns:p14="http://schemas.microsoft.com/office/powerpoint/2010/main" val="9373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532238"/>
            <a:ext cx="10515600" cy="5148648"/>
          </a:xfrm>
        </p:spPr>
        <p:txBody>
          <a:bodyPr/>
          <a:lstStyle/>
          <a:p>
            <a:pPr lvl="0"/>
            <a:r>
              <a:rPr lang="sv-SE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Mindre uttorkande vid </a:t>
            </a:r>
            <a:r>
              <a:rPr lang="sv-SE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skopi</a:t>
            </a:r>
            <a:endParaRPr lang="sv-SE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sv-SE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v-SE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sv-SE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hemostas</a:t>
            </a:r>
            <a:r>
              <a:rPr lang="sv-SE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 minsta möjliga diatermi</a:t>
            </a:r>
          </a:p>
          <a:p>
            <a:pPr marL="0" lvl="0" indent="0">
              <a:buNone/>
            </a:pPr>
            <a:endParaRPr lang="sv-SE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v-SE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Förstoringseffekten möjliggör excision med början från frisk vävnad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577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33617" y="49427"/>
            <a:ext cx="10515600" cy="1351005"/>
          </a:xfrm>
        </p:spPr>
        <p:txBody>
          <a:bodyPr/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Hur opererar man?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795849"/>
            <a:ext cx="10515600" cy="4670854"/>
          </a:xfrm>
        </p:spPr>
        <p:txBody>
          <a:bodyPr>
            <a:normAutofit/>
          </a:bodyPr>
          <a:lstStyle/>
          <a:p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Peritoneal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endometrios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:Kartläggning via frikostig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och sug</a:t>
            </a: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Excision under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hydroprotection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optimalt </a:t>
            </a: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Adherenser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löses (nervfibrer)</a:t>
            </a: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581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18" y="329514"/>
            <a:ext cx="11302313" cy="62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8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65" y="205946"/>
            <a:ext cx="11483546" cy="641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2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378941"/>
            <a:ext cx="10515600" cy="5798022"/>
          </a:xfrm>
        </p:spPr>
        <p:txBody>
          <a:bodyPr>
            <a:normAutofit/>
          </a:bodyPr>
          <a:lstStyle/>
          <a:p>
            <a:pPr lvl="0"/>
            <a:endParaRPr lang="sv-S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v-S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Diatermi ger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makrofagstimulering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(minskas genom frikostig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och sug) och ökad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adherensbildning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Bipolär. Ultraljudskniv. Kall sax</a:t>
            </a:r>
          </a:p>
          <a:p>
            <a:pPr lvl="0"/>
            <a:endParaRPr lang="sv-SE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Ofta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fossa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ovarica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bilateralt,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fossa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Douglasi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och något mindre ofta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fossa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vesicouterina</a:t>
            </a:r>
            <a:endParaRPr lang="sv-SE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v-SE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inte god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hemostas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kombineras med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adherensprofylax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risk för ökad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adherensbildning</a:t>
            </a:r>
            <a:endParaRPr lang="sv-SE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v-SE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9470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3400" y="255373"/>
            <a:ext cx="10515600" cy="6507892"/>
          </a:xfrm>
        </p:spPr>
        <p:txBody>
          <a:bodyPr>
            <a:noAutofit/>
          </a:bodyPr>
          <a:lstStyle/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 på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sacrouterina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är grundläggande anatomiska kunskaper essentiella…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ureterer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innervation som påverkar tarmfunktion. Diatermi vanligen för ytlig</a:t>
            </a: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Resektion görs medialt o dorsalt mot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ventralt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dvs från colon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rectosigmoideum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Adherensprofylax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Effekt om ej hormonell profylax/graviditet: Smärtlindring i 6-12 månader</a:t>
            </a: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Ökat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graviditetesutfall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ännu mer efter excision och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adherenslösning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3552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356" y="-115330"/>
            <a:ext cx="11697730" cy="64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374" y="2019060"/>
            <a:ext cx="6096851" cy="342947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9" y="230659"/>
            <a:ext cx="11607114" cy="640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34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Känt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adherensbildande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ingrepp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97257"/>
            <a:ext cx="10515600" cy="4351338"/>
          </a:xfrm>
        </p:spPr>
        <p:txBody>
          <a:bodyPr>
            <a:noAutofit/>
          </a:bodyPr>
          <a:lstStyle/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Ovarier 60%</a:t>
            </a: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Tuba</a:t>
            </a: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Myomektomi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Endometrios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Adherenslösning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8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Fakta kring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adherenser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Ca 93 % bildar </a:t>
            </a:r>
            <a:r>
              <a:rPr lang="sv-SE" dirty="0" err="1"/>
              <a:t>adherenser</a:t>
            </a:r>
            <a:r>
              <a:rPr lang="sv-SE" dirty="0"/>
              <a:t> postoperativt. Kroppen tillbakabildar stor andel (58%, 12%)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1/3 återkommer inom 10 år för </a:t>
            </a:r>
            <a:r>
              <a:rPr lang="sv-SE" dirty="0" err="1"/>
              <a:t>adherensrelaterade</a:t>
            </a:r>
            <a:r>
              <a:rPr lang="sv-SE" dirty="0"/>
              <a:t> komplikationer och blir utsatta för större </a:t>
            </a:r>
            <a:r>
              <a:rPr lang="sv-SE" dirty="0" err="1"/>
              <a:t>abdominell</a:t>
            </a:r>
            <a:r>
              <a:rPr lang="sv-SE" dirty="0"/>
              <a:t> kirurgi</a:t>
            </a:r>
          </a:p>
          <a:p>
            <a:endParaRPr lang="sv-SE" dirty="0"/>
          </a:p>
          <a:p>
            <a:r>
              <a:rPr lang="sv-SE" dirty="0"/>
              <a:t>56 % ar reoperationer beror på </a:t>
            </a:r>
            <a:r>
              <a:rPr lang="sv-SE" dirty="0" err="1"/>
              <a:t>adherenser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271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70205"/>
            <a:ext cx="10515600" cy="3606757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  </a:t>
            </a:r>
            <a:r>
              <a:rPr lang="sv-SE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Paradigmskifte – WCE 2008 Melbourne</a:t>
            </a:r>
          </a:p>
        </p:txBody>
      </p:sp>
    </p:spTree>
    <p:extLst>
      <p:ext uri="{BB962C8B-B14F-4D97-AF65-F5344CB8AC3E}">
        <p14:creationId xmlns:p14="http://schemas.microsoft.com/office/powerpoint/2010/main" val="1070651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963827"/>
            <a:ext cx="10515600" cy="5894172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Spontana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adherenser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uppkommer som ett inflammatoriskt svar</a:t>
            </a: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Aktiverar koagulationskaskad vars exsudat innehåller rikligt med fibrin</a:t>
            </a: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För tillbakabildandet krävs en enzymatisk reaktion av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plasminogen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endometrios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peritonealvätskan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signifikant ökad halt  IL-6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8229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60622" y="1523999"/>
            <a:ext cx="10515600" cy="5132173"/>
          </a:xfrm>
        </p:spPr>
        <p:txBody>
          <a:bodyPr/>
          <a:lstStyle/>
          <a:p>
            <a:pPr lvl="0"/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 högre halt desto svårare sjukdom dvs större risk för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adherenser</a:t>
            </a:r>
            <a:endParaRPr lang="sv-SE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v-SE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IL-8 är också signifikant förhöjt</a:t>
            </a:r>
          </a:p>
          <a:p>
            <a:pPr lvl="0"/>
            <a:endParaRPr lang="sv-SE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 korrelerat till sjukdomens svårighetsgrad</a:t>
            </a:r>
          </a:p>
          <a:p>
            <a:pPr lvl="0"/>
            <a:endParaRPr lang="sv-SE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Stör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plasminogena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funktionen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1537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403654"/>
            <a:ext cx="10515600" cy="5773309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Adherenser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orsakar vid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endometrios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 smärtor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pga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nervinväxt</a:t>
            </a: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Kronisk buksmärta</a:t>
            </a: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Dysparenui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v-SE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20-30 % av sekundär infertilitet anses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anses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vara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adherensberoende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 a  vid tubor </a:t>
            </a:r>
          </a:p>
        </p:txBody>
      </p:sp>
    </p:spTree>
    <p:extLst>
      <p:ext uri="{BB962C8B-B14F-4D97-AF65-F5344CB8AC3E}">
        <p14:creationId xmlns:p14="http://schemas.microsoft.com/office/powerpoint/2010/main" val="3408840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Utfall efter  ”lyckad radikal kirurgi” excision av alla synliga förändringar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53514"/>
            <a:ext cx="10515600" cy="5004485"/>
          </a:xfrm>
        </p:spPr>
        <p:txBody>
          <a:bodyPr>
            <a:noAutofit/>
          </a:bodyPr>
          <a:lstStyle/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Symtomåterkomst hos 20% inom 2 år ibland redan efter 2 månader!!</a:t>
            </a: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40-50 % inom 5 år</a:t>
            </a: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minskar inte risken för recidiv och 10 % får mer ont</a:t>
            </a: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Större komplikationsrisk för varje ny operation</a:t>
            </a:r>
          </a:p>
        </p:txBody>
      </p:sp>
    </p:spTree>
    <p:extLst>
      <p:ext uri="{BB962C8B-B14F-4D97-AF65-F5344CB8AC3E}">
        <p14:creationId xmlns:p14="http://schemas.microsoft.com/office/powerpoint/2010/main" val="1216174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881449"/>
            <a:ext cx="10515600" cy="5295514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Efter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hysterektomi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och SOE bilateralt har 15-20 % med tiden fortsatta smärtor</a:t>
            </a: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 etablerad ”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endometralgi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är inte smärtlindring att vänta</a:t>
            </a: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Blödningsfrihet av värde mot förväntanssmärta och effektivt vid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adenomyos</a:t>
            </a:r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97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85102"/>
          </a:xfrm>
        </p:spPr>
        <p:txBody>
          <a:bodyPr/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Kirurgi vid djup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endometrios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458097"/>
            <a:ext cx="10515600" cy="4718866"/>
          </a:xfrm>
        </p:spPr>
        <p:txBody>
          <a:bodyPr>
            <a:noAutofit/>
          </a:bodyPr>
          <a:lstStyle/>
          <a:p>
            <a:pPr lvl="0"/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 evidens kring behandling  (ESHRE Best Clinical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Kommer att ske vid högspecialiserade centra (5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 graviditetsönskan: IVF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fr a om tidigare operation, lågt AFC (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antral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follicular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sänkt S-AMH, manlig faktor</a:t>
            </a:r>
          </a:p>
          <a:p>
            <a:pPr marL="0" indent="0">
              <a:buNone/>
            </a:pP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Varje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sv-SE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endometriom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minskar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antralfolliklarna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Operatörens skicklighet avgör skadans utbredning</a:t>
            </a: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72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5248" y="313039"/>
            <a:ext cx="10515600" cy="66149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Kirurgi vid symtom, hinder för IVF</a:t>
            </a:r>
          </a:p>
          <a:p>
            <a:pPr marL="0" lvl="0" indent="0">
              <a:buNone/>
            </a:pPr>
            <a:endParaRPr lang="sv-SE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Lämplig utredningsgång: palpation, ultraljud, MR</a:t>
            </a:r>
          </a:p>
          <a:p>
            <a:pPr lvl="0"/>
            <a:endParaRPr lang="sv-SE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Preop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Uteslut hydronefros,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hydrouretär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och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obliterad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fossa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Douglasi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v-SE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Uretärkateter?Frilägga</a:t>
            </a:r>
            <a:r>
              <a:rPr lang="sv-S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Ofta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adherent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till bäckenvägg, tuba,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posterolaterala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uterus samt tarm.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Rupturerar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vanligen undvik fler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incisioner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933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486032"/>
            <a:ext cx="10515600" cy="6137190"/>
          </a:xfrm>
        </p:spPr>
        <p:txBody>
          <a:bodyPr>
            <a:normAutofit lnSpcReduction="10000"/>
          </a:bodyPr>
          <a:lstStyle/>
          <a:p>
            <a:r>
              <a:rPr lang="sv-SE" dirty="0" err="1"/>
              <a:t>Ev</a:t>
            </a:r>
            <a:r>
              <a:rPr lang="sv-SE" dirty="0"/>
              <a:t> </a:t>
            </a:r>
            <a:r>
              <a:rPr lang="sv-SE" dirty="0" err="1"/>
              <a:t>ovariell</a:t>
            </a:r>
            <a:r>
              <a:rPr lang="sv-SE" dirty="0"/>
              <a:t> suspension preoperativt – 2 veckor</a:t>
            </a:r>
          </a:p>
          <a:p>
            <a:r>
              <a:rPr lang="sv-SE" dirty="0"/>
              <a:t>Singelport</a:t>
            </a:r>
          </a:p>
          <a:p>
            <a:endParaRPr lang="sv-SE" dirty="0"/>
          </a:p>
          <a:p>
            <a:r>
              <a:rPr lang="sv-SE" dirty="0"/>
              <a:t>Alternativ 1: </a:t>
            </a:r>
            <a:r>
              <a:rPr lang="sv-SE" dirty="0" err="1"/>
              <a:t>cystenukleation</a:t>
            </a:r>
            <a:r>
              <a:rPr lang="sv-SE" dirty="0"/>
              <a:t> öppna med kall sax vid uppkommen ruptur</a:t>
            </a:r>
          </a:p>
          <a:p>
            <a:endParaRPr lang="sv-SE" dirty="0"/>
          </a:p>
          <a:p>
            <a:r>
              <a:rPr lang="sv-SE" dirty="0"/>
              <a:t>2: </a:t>
            </a:r>
            <a:r>
              <a:rPr lang="sv-SE" dirty="0" err="1"/>
              <a:t>abladering</a:t>
            </a:r>
            <a:r>
              <a:rPr lang="sv-SE" dirty="0"/>
              <a:t> med laser eller plasmaenergi</a:t>
            </a:r>
          </a:p>
          <a:p>
            <a:endParaRPr lang="sv-SE" dirty="0"/>
          </a:p>
          <a:p>
            <a:r>
              <a:rPr lang="sv-SE" dirty="0"/>
              <a:t>3: diatermi</a:t>
            </a:r>
          </a:p>
          <a:p>
            <a:endParaRPr lang="sv-SE" dirty="0"/>
          </a:p>
          <a:p>
            <a:r>
              <a:rPr lang="sv-SE" dirty="0"/>
              <a:t>4: Kombination</a:t>
            </a:r>
          </a:p>
          <a:p>
            <a:endParaRPr lang="sv-SE" dirty="0"/>
          </a:p>
          <a:p>
            <a:r>
              <a:rPr lang="sv-SE" dirty="0"/>
              <a:t>5: Dränage, </a:t>
            </a:r>
            <a:r>
              <a:rPr lang="sv-SE" dirty="0" err="1"/>
              <a:t>GnRH</a:t>
            </a:r>
            <a:r>
              <a:rPr lang="sv-SE" dirty="0"/>
              <a:t> följt av reoperation 3-6 månader</a:t>
            </a:r>
          </a:p>
        </p:txBody>
      </p:sp>
    </p:spTree>
    <p:extLst>
      <p:ext uri="{BB962C8B-B14F-4D97-AF65-F5344CB8AC3E}">
        <p14:creationId xmlns:p14="http://schemas.microsoft.com/office/powerpoint/2010/main" val="3931695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469557"/>
            <a:ext cx="10515600" cy="5707406"/>
          </a:xfrm>
        </p:spPr>
        <p:txBody>
          <a:bodyPr>
            <a:noAutofit/>
          </a:bodyPr>
          <a:lstStyle/>
          <a:p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Oophorectomi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bör övervägas  vid recidiverande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endometriom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stort unilateralt (symtom , risk för spontanruptur 7-8 cm oftast inte större) eller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malignitetssuspekt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50-årsåldern med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endometriom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eller långvarig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peritoneal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endometrios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SOE bilateralt?</a:t>
            </a:r>
          </a:p>
        </p:txBody>
      </p:sp>
    </p:spTree>
    <p:extLst>
      <p:ext uri="{BB962C8B-B14F-4D97-AF65-F5344CB8AC3E}">
        <p14:creationId xmlns:p14="http://schemas.microsoft.com/office/powerpoint/2010/main" val="2696516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0903" y="243282"/>
            <a:ext cx="13332903" cy="63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5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477795"/>
            <a:ext cx="10515600" cy="5699168"/>
          </a:xfrm>
        </p:spPr>
        <p:txBody>
          <a:bodyPr>
            <a:noAutofit/>
          </a:bodyPr>
          <a:lstStyle/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Tänk tanken….enda kirurgiska specialitet som opererar under pågående inflammation utan eftertanke….</a:t>
            </a: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Aldrig fel att sekundäroperera om tveksamhet om kompetens finns eller för att inflammationen ska minska/försvinna</a:t>
            </a: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Laparoskopi ger 12 % risk för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adherenser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inflammationen i sig förhöjer risken!</a:t>
            </a:r>
          </a:p>
        </p:txBody>
      </p:sp>
    </p:spTree>
    <p:extLst>
      <p:ext uri="{BB962C8B-B14F-4D97-AF65-F5344CB8AC3E}">
        <p14:creationId xmlns:p14="http://schemas.microsoft.com/office/powerpoint/2010/main" val="2701700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18" y="288324"/>
            <a:ext cx="11203459" cy="62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-304799"/>
            <a:ext cx="10515600" cy="1690688"/>
          </a:xfrm>
        </p:spPr>
        <p:txBody>
          <a:bodyPr/>
          <a:lstStyle/>
          <a:p>
            <a:r>
              <a:rPr lang="sv-SE" dirty="0"/>
              <a:t>TA BORT ALLT PATIENTER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820032"/>
          </a:xfrm>
        </p:spPr>
        <p:txBody>
          <a:bodyPr>
            <a:normAutofit/>
          </a:bodyPr>
          <a:lstStyle/>
          <a:p>
            <a:r>
              <a:rPr lang="sv-SE" dirty="0"/>
              <a:t>Information: oåterkalleligt beslut att avlägsna friskt organ</a:t>
            </a:r>
          </a:p>
          <a:p>
            <a:r>
              <a:rPr lang="sv-SE" dirty="0"/>
              <a:t>SOE+HE ger ökad risk för hjärtkärlsjukdom inklusive hjärtsvikt</a:t>
            </a:r>
          </a:p>
          <a:p>
            <a:r>
              <a:rPr lang="sv-SE" dirty="0"/>
              <a:t>Ökad risk för obesitas</a:t>
            </a:r>
          </a:p>
          <a:p>
            <a:r>
              <a:rPr lang="sv-SE" dirty="0"/>
              <a:t>Ökad risk för hypertoni</a:t>
            </a:r>
          </a:p>
          <a:p>
            <a:r>
              <a:rPr lang="sv-SE" dirty="0"/>
              <a:t>Ökad risk för demens</a:t>
            </a:r>
          </a:p>
          <a:p>
            <a:r>
              <a:rPr lang="sv-SE" dirty="0"/>
              <a:t>Inte garanti för bot av symtom</a:t>
            </a:r>
          </a:p>
          <a:p>
            <a:r>
              <a:rPr lang="sv-SE" dirty="0"/>
              <a:t>4 gånger högre risk för komplikationer än vid operation av annan orsak i form av blödning, direkta skador på tarm, urinvägar </a:t>
            </a:r>
            <a:r>
              <a:rPr lang="sv-SE" dirty="0" err="1"/>
              <a:t>fra</a:t>
            </a:r>
            <a:r>
              <a:rPr lang="sv-SE" dirty="0"/>
              <a:t> orsakat av </a:t>
            </a:r>
            <a:r>
              <a:rPr lang="sv-SE" dirty="0" err="1"/>
              <a:t>adherenser</a:t>
            </a:r>
            <a:endParaRPr lang="sv-SE" dirty="0"/>
          </a:p>
          <a:p>
            <a:endParaRPr lang="sv-SE" dirty="0"/>
          </a:p>
          <a:p>
            <a:r>
              <a:rPr lang="sv-SE" dirty="0"/>
              <a:t>Om beslut: laparoskopiassisterad vaginal HE ( om inte </a:t>
            </a:r>
            <a:r>
              <a:rPr lang="sv-SE" dirty="0" err="1"/>
              <a:t>mölig</a:t>
            </a:r>
            <a:r>
              <a:rPr lang="sv-SE" dirty="0"/>
              <a:t> </a:t>
            </a:r>
            <a:r>
              <a:rPr lang="sv-SE" dirty="0" err="1"/>
              <a:t>morcellering</a:t>
            </a:r>
            <a:r>
              <a:rPr lang="sv-SE" dirty="0"/>
              <a:t> i påse)+ SOE bilat+ avlägsna all synlig ytlig </a:t>
            </a:r>
            <a:r>
              <a:rPr lang="sv-SE" dirty="0" err="1"/>
              <a:t>endometrios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2479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01795"/>
            <a:ext cx="10515600" cy="4175168"/>
          </a:xfrm>
        </p:spPr>
        <p:txBody>
          <a:bodyPr>
            <a:normAutofit/>
          </a:bodyPr>
          <a:lstStyle/>
          <a:p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Extragenital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endometrios</a:t>
            </a:r>
            <a:endParaRPr lang="sv-S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Handläggs på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högspecialisterade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centra.</a:t>
            </a:r>
          </a:p>
        </p:txBody>
      </p:sp>
    </p:spTree>
    <p:extLst>
      <p:ext uri="{BB962C8B-B14F-4D97-AF65-F5344CB8AC3E}">
        <p14:creationId xmlns:p14="http://schemas.microsoft.com/office/powerpoint/2010/main" val="54690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8" y="156519"/>
            <a:ext cx="12216713" cy="65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56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2" y="189470"/>
            <a:ext cx="11673016" cy="64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79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0908" y="365125"/>
            <a:ext cx="8412892" cy="1325563"/>
          </a:xfrm>
        </p:spPr>
        <p:txBody>
          <a:bodyPr/>
          <a:lstStyle/>
          <a:p>
            <a:r>
              <a:rPr lang="sv-SE" dirty="0"/>
              <a:t>TAKE HOME MESSAGE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932669"/>
            <a:ext cx="10515600" cy="3244293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Så få och så väl övervägda kirurgiska interventioner som möjligt bör vara varje opererande gynekologs mål vid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endometrios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964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551" y="-214184"/>
            <a:ext cx="13419437" cy="766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2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49" y="241557"/>
            <a:ext cx="10515600" cy="1325563"/>
          </a:xfrm>
        </p:spPr>
        <p:txBody>
          <a:bodyPr/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När ska kirurgi väljas?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Diagnostiskt </a:t>
            </a: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patientens absoluta önskan </a:t>
            </a: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avvikande anamnes och status </a:t>
            </a: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Infertilitet, misstanke om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adherenser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Insatt hormonell behandling har inte givit </a:t>
            </a:r>
            <a:r>
              <a:rPr lang="sv-SE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förväntat resultat</a:t>
            </a:r>
          </a:p>
          <a:p>
            <a:endParaRPr lang="sv-SE" b="1" u="sng" dirty="0"/>
          </a:p>
          <a:p>
            <a:pPr marL="0" indent="0">
              <a:buNone/>
            </a:pPr>
            <a:endParaRPr lang="sv-SE" b="1" u="sng" dirty="0"/>
          </a:p>
          <a:p>
            <a:pPr marL="0" indent="0">
              <a:buNone/>
            </a:pPr>
            <a:endParaRPr lang="sv-SE" b="1" u="sng" dirty="0"/>
          </a:p>
        </p:txBody>
      </p:sp>
    </p:spTree>
    <p:extLst>
      <p:ext uri="{BB962C8B-B14F-4D97-AF65-F5344CB8AC3E}">
        <p14:creationId xmlns:p14="http://schemas.microsoft.com/office/powerpoint/2010/main" val="305224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930876"/>
            <a:ext cx="10515600" cy="5824151"/>
          </a:xfrm>
        </p:spPr>
        <p:txBody>
          <a:bodyPr>
            <a:normAutofit fontScale="92500"/>
          </a:bodyPr>
          <a:lstStyle/>
          <a:p>
            <a:pPr lvl="0"/>
            <a:r>
              <a:rPr lang="sv-SE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Före </a:t>
            </a:r>
            <a:r>
              <a:rPr lang="sv-SE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GnRH</a:t>
            </a:r>
            <a:r>
              <a:rPr lang="sv-SE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–behandling</a:t>
            </a:r>
          </a:p>
          <a:p>
            <a:pPr lvl="0"/>
            <a:endParaRPr lang="sv-SE" dirty="0">
              <a:solidFill>
                <a:prstClr val="black"/>
              </a:solidFill>
            </a:endParaRPr>
          </a:p>
          <a:p>
            <a:pPr lvl="0"/>
            <a:r>
              <a:rPr lang="sv-SE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reproduktionsmedicinare så önskar </a:t>
            </a:r>
            <a:r>
              <a:rPr lang="sv-SE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pga</a:t>
            </a:r>
            <a:r>
              <a:rPr lang="sv-SE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svårighet att skörda </a:t>
            </a:r>
            <a:r>
              <a:rPr lang="sv-SE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oocyter</a:t>
            </a:r>
            <a:r>
              <a:rPr lang="sv-SE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/krav på social </a:t>
            </a:r>
            <a:r>
              <a:rPr lang="sv-SE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freezing</a:t>
            </a:r>
            <a:endParaRPr lang="sv-SE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v-SE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v-SE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 Sedd </a:t>
            </a:r>
            <a:r>
              <a:rPr lang="sv-SE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endometrios</a:t>
            </a:r>
            <a:r>
              <a:rPr lang="sv-SE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sv-SE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endometrios</a:t>
            </a:r>
            <a:r>
              <a:rPr lang="sv-SE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oavsett PAD (beror på patologens kompetens,  </a:t>
            </a:r>
            <a:r>
              <a:rPr lang="sv-SE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decidualisering</a:t>
            </a:r>
            <a:r>
              <a:rPr lang="sv-SE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pga</a:t>
            </a:r>
            <a:r>
              <a:rPr lang="sv-SE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hormonell behandling, patientens ålder och hur representativt provet är)</a:t>
            </a:r>
          </a:p>
        </p:txBody>
      </p:sp>
    </p:spTree>
    <p:extLst>
      <p:ext uri="{BB962C8B-B14F-4D97-AF65-F5344CB8AC3E}">
        <p14:creationId xmlns:p14="http://schemas.microsoft.com/office/powerpoint/2010/main" val="374143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3" y="197708"/>
            <a:ext cx="11697730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" y="214184"/>
            <a:ext cx="11615352" cy="64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97" y="197708"/>
            <a:ext cx="11597606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2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97210" y="1"/>
            <a:ext cx="8956589" cy="1318053"/>
          </a:xfrm>
        </p:spPr>
        <p:txBody>
          <a:bodyPr/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Kirurgi vid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endometrios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81665" y="1532239"/>
            <a:ext cx="9772134" cy="5420496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Laparoskopi optimalt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cave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korsfäst patient</a:t>
            </a:r>
          </a:p>
          <a:p>
            <a:pPr marL="0" indent="0">
              <a:buNone/>
            </a:pPr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Systematisk inspektion och dokumentation</a:t>
            </a:r>
          </a:p>
          <a:p>
            <a:pPr marL="0" indent="0">
              <a:buNone/>
            </a:pPr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Mikroinvasiv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atraumatisk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teknik </a:t>
            </a: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Eftersträva minimal blödning blödning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925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796</Words>
  <Application>Microsoft Macintosh PowerPoint</Application>
  <PresentationFormat>Bredbild</PresentationFormat>
  <Paragraphs>155</Paragraphs>
  <Slides>36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Office-tema</vt:lpstr>
      <vt:lpstr>ENDOMETRIOS- Kirurgisk diagnostik och behandling</vt:lpstr>
      <vt:lpstr>PowerPoint-presentation</vt:lpstr>
      <vt:lpstr>PowerPoint-presentation</vt:lpstr>
      <vt:lpstr>När ska kirurgi väljas?</vt:lpstr>
      <vt:lpstr>PowerPoint-presentation</vt:lpstr>
      <vt:lpstr>PowerPoint-presentation</vt:lpstr>
      <vt:lpstr>PowerPoint-presentation</vt:lpstr>
      <vt:lpstr>PowerPoint-presentation</vt:lpstr>
      <vt:lpstr>Kirurgi vid endometrios</vt:lpstr>
      <vt:lpstr>PowerPoint-presentation</vt:lpstr>
      <vt:lpstr>Hur opererar man?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Känt adherensbildande ingrepp</vt:lpstr>
      <vt:lpstr>Fakta kring adherenser</vt:lpstr>
      <vt:lpstr>PowerPoint-presentation</vt:lpstr>
      <vt:lpstr>PowerPoint-presentation</vt:lpstr>
      <vt:lpstr>PowerPoint-presentation</vt:lpstr>
      <vt:lpstr>Utfall efter  ”lyckad radikal kirurgi” excision av alla synliga förändringar</vt:lpstr>
      <vt:lpstr>PowerPoint-presentation</vt:lpstr>
      <vt:lpstr>Kirurgi vid djup endometrios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 BORT ALLT PATIENTER</vt:lpstr>
      <vt:lpstr>PowerPoint-presentation</vt:lpstr>
      <vt:lpstr>PowerPoint-presentation</vt:lpstr>
      <vt:lpstr>PowerPoint-presentation</vt:lpstr>
      <vt:lpstr>TAKE HOME MESSAGE</vt:lpstr>
      <vt:lpstr>PowerPoint-presentation</vt:lpstr>
    </vt:vector>
  </TitlesOfParts>
  <Company>Landstinget i Kalmar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ENDOMETRIOS- Kirurgisk diagnostik och behandling</dc:title>
  <dc:creator>Margita Gustafsson</dc:creator>
  <cp:lastModifiedBy>camilla.greko@gmail.com</cp:lastModifiedBy>
  <cp:revision>47</cp:revision>
  <dcterms:created xsi:type="dcterms:W3CDTF">2020-03-23T09:38:01Z</dcterms:created>
  <dcterms:modified xsi:type="dcterms:W3CDTF">2020-04-14T11:40:02Z</dcterms:modified>
</cp:coreProperties>
</file>