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heme/theme1.xml" ContentType="application/vnd.openxmlformats-officedocument.them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8.xml" ContentType="application/vnd.openxmlformats-officedocument.drawingml.chart+xml"/>
  <Override PartName="/ppt/charts/chart7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8.xml" ContentType="application/vnd.ms-office.chartcolorstyle+xml"/>
  <Override PartName="/ppt/charts/colors2.xml" ContentType="application/vnd.ms-office.chartcolorstyle+xml"/>
  <Override PartName="/ppt/charts/style3.xml" ContentType="application/vnd.ms-office.chartstyle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style4.xml" ContentType="application/vnd.ms-office.chartstyle+xml"/>
  <Override PartName="/ppt/charts/colors4.xml" ContentType="application/vnd.ms-office.chartcolorstyle+xml"/>
  <Override PartName="/ppt/charts/style8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3.xml" ContentType="application/vnd.ms-office.chartcolorstyle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76" r:id="rId4"/>
    <p:sldId id="260" r:id="rId5"/>
    <p:sldId id="277" r:id="rId6"/>
    <p:sldId id="272" r:id="rId7"/>
    <p:sldId id="270" r:id="rId8"/>
    <p:sldId id="271" r:id="rId9"/>
    <p:sldId id="279" r:id="rId10"/>
    <p:sldId id="280" r:id="rId11"/>
    <p:sldId id="273" r:id="rId12"/>
    <p:sldId id="281" r:id="rId13"/>
    <p:sldId id="283" r:id="rId14"/>
    <p:sldId id="282" r:id="rId15"/>
    <p:sldId id="274" r:id="rId16"/>
    <p:sldId id="278" r:id="rId17"/>
    <p:sldId id="275" r:id="rId1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55"/>
    <p:restoredTop sz="94694"/>
  </p:normalViewPr>
  <p:slideViewPr>
    <p:cSldViewPr snapToGrid="0" snapToObjects="1">
      <p:cViewPr varScale="1">
        <p:scale>
          <a:sx n="67" d="100"/>
          <a:sy n="67" d="100"/>
        </p:scale>
        <p:origin x="-104" y="-9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8" Type="http://schemas.openxmlformats.org/officeDocument/2006/relationships/slide" Target="slides/slide7.xml"/><Relationship Id="rId26" Type="http://schemas.openxmlformats.org/officeDocument/2006/relationships/customXml" Target="../customXml/item2.xml"/><Relationship Id="rId2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25" Type="http://schemas.openxmlformats.org/officeDocument/2006/relationships/customXml" Target="../customXml/item1.xml"/><Relationship Id="rId20" Type="http://schemas.openxmlformats.org/officeDocument/2006/relationships/printerSettings" Target="printerSettings/printerSettings1.bin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4" Type="http://schemas.openxmlformats.org/officeDocument/2006/relationships/tableStyles" Target="tableStyles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theme" Target="theme/theme1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22" Type="http://schemas.openxmlformats.org/officeDocument/2006/relationships/viewProps" Target="viewProp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7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Relationship Id="rId2" Type="http://schemas.microsoft.com/office/2011/relationships/chartStyle" Target="style3.xml"/><Relationship Id="rId3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Relationship Id="rId2" Type="http://schemas.microsoft.com/office/2011/relationships/chartStyle" Target="style4.xml"/><Relationship Id="rId3" Type="http://schemas.microsoft.com/office/2011/relationships/chartColorStyle" Target="colors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Relationship Id="rId2" Type="http://schemas.microsoft.com/office/2011/relationships/chartStyle" Target="style5.xml"/><Relationship Id="rId3" Type="http://schemas.microsoft.com/office/2011/relationships/chartColorStyle" Target="colors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Relationship Id="rId2" Type="http://schemas.microsoft.com/office/2011/relationships/chartStyle" Target="style6.xml"/><Relationship Id="rId3" Type="http://schemas.microsoft.com/office/2011/relationships/chartColorStyle" Target="colors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Relationship Id="rId2" Type="http://schemas.microsoft.com/office/2011/relationships/chartStyle" Target="style7.xml"/><Relationship Id="rId3" Type="http://schemas.microsoft.com/office/2011/relationships/chartColorStyle" Target="colors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Relationship Id="rId2" Type="http://schemas.microsoft.com/office/2011/relationships/chartStyle" Target="style8.xml"/><Relationship Id="rId3" Type="http://schemas.microsoft.com/office/2011/relationships/chartColorStyle" Target="colors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Blad1!$A$2:$A$10</c:f>
              <c:strCache>
                <c:ptCount val="9"/>
                <c:pt idx="0">
                  <c:v>Disturbed micturition</c:v>
                </c:pt>
                <c:pt idx="1">
                  <c:v>Pain</c:v>
                </c:pt>
                <c:pt idx="2">
                  <c:v>Infection</c:v>
                </c:pt>
                <c:pt idx="3">
                  <c:v>Wound dehiscense / scar problems</c:v>
                </c:pt>
                <c:pt idx="4">
                  <c:v>Hemorrhage</c:v>
                </c:pt>
                <c:pt idx="5">
                  <c:v>Organ damage</c:v>
                </c:pt>
                <c:pt idx="6">
                  <c:v>General complications</c:v>
                </c:pt>
                <c:pt idx="7">
                  <c:v>Other</c:v>
                </c:pt>
                <c:pt idx="8">
                  <c:v>Not related to surgery</c:v>
                </c:pt>
              </c:strCache>
            </c:strRef>
          </c:cat>
          <c:val>
            <c:numRef>
              <c:f>Blad1!$B$2:$B$10</c:f>
              <c:numCache>
                <c:formatCode>General</c:formatCode>
                <c:ptCount val="9"/>
                <c:pt idx="0">
                  <c:v>208.0</c:v>
                </c:pt>
                <c:pt idx="1">
                  <c:v>195.0</c:v>
                </c:pt>
                <c:pt idx="2">
                  <c:v>77.0</c:v>
                </c:pt>
                <c:pt idx="3">
                  <c:v>38.0</c:v>
                </c:pt>
                <c:pt idx="4">
                  <c:v>5.0</c:v>
                </c:pt>
                <c:pt idx="5">
                  <c:v>6.0</c:v>
                </c:pt>
                <c:pt idx="6">
                  <c:v>2.0</c:v>
                </c:pt>
                <c:pt idx="7">
                  <c:v>23.0</c:v>
                </c:pt>
                <c:pt idx="8">
                  <c:v>25.0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DD-EB4E-AB25-4632A7A091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6350920"/>
        <c:axId val="2109601432"/>
      </c:barChart>
      <c:catAx>
        <c:axId val="2106350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9601432"/>
        <c:crosses val="autoZero"/>
        <c:auto val="1"/>
        <c:lblAlgn val="ctr"/>
        <c:lblOffset val="100"/>
        <c:noMultiLvlLbl val="0"/>
      </c:catAx>
      <c:valAx>
        <c:axId val="2109601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635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Blad1!$A$2:$A$6</c:f>
              <c:strCache>
                <c:ptCount val="5"/>
                <c:pt idx="0">
                  <c:v>Urgency</c:v>
                </c:pt>
                <c:pt idx="1">
                  <c:v>Impaired emptying</c:v>
                </c:pt>
                <c:pt idx="2">
                  <c:v>Urinary retention</c:v>
                </c:pt>
                <c:pt idx="3">
                  <c:v>Urinary incontinence</c:v>
                </c:pt>
                <c:pt idx="4">
                  <c:v>Painful micturition</c:v>
                </c:pt>
              </c:strCache>
            </c:strRef>
          </c:cat>
          <c:val>
            <c:numRef>
              <c:f>Blad1!$B$2:$B$6</c:f>
              <c:numCache>
                <c:formatCode>General</c:formatCode>
                <c:ptCount val="5"/>
                <c:pt idx="0">
                  <c:v>77.0</c:v>
                </c:pt>
                <c:pt idx="1">
                  <c:v>71.0</c:v>
                </c:pt>
                <c:pt idx="2">
                  <c:v>35.0</c:v>
                </c:pt>
                <c:pt idx="3">
                  <c:v>51.0</c:v>
                </c:pt>
                <c:pt idx="4">
                  <c:v>7.0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47A-1C44-9068-4EB623782B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09421816"/>
        <c:axId val="2107308632"/>
      </c:barChart>
      <c:catAx>
        <c:axId val="2109421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7308632"/>
        <c:crosses val="autoZero"/>
        <c:auto val="1"/>
        <c:lblAlgn val="ctr"/>
        <c:lblOffset val="100"/>
        <c:noMultiLvlLbl val="0"/>
      </c:catAx>
      <c:valAx>
        <c:axId val="2107308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9421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3142716535433"/>
          <c:y val="0.134024844117566"/>
          <c:w val="0.727017470472441"/>
          <c:h val="0.7705804767113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Blad1!$A$2:$A$7</c:f>
              <c:strCache>
                <c:ptCount val="6"/>
                <c:pt idx="0">
                  <c:v>Groin pain</c:v>
                </c:pt>
                <c:pt idx="1">
                  <c:v>Dyspareunia</c:v>
                </c:pt>
                <c:pt idx="2">
                  <c:v>Wound pain</c:v>
                </c:pt>
                <c:pt idx="3">
                  <c:v>Abdominal pain</c:v>
                </c:pt>
                <c:pt idx="4">
                  <c:v>Painful micturition</c:v>
                </c:pt>
                <c:pt idx="5">
                  <c:v>Constant chronic pelvic pain</c:v>
                </c:pt>
              </c:strCache>
            </c:strRef>
          </c:cat>
          <c:val>
            <c:numRef>
              <c:f>Blad1!$B$2:$B$7</c:f>
              <c:numCache>
                <c:formatCode>General</c:formatCode>
                <c:ptCount val="6"/>
                <c:pt idx="0">
                  <c:v>91.0</c:v>
                </c:pt>
                <c:pt idx="1">
                  <c:v>55.0</c:v>
                </c:pt>
                <c:pt idx="2">
                  <c:v>52.0</c:v>
                </c:pt>
                <c:pt idx="3">
                  <c:v>16.0</c:v>
                </c:pt>
                <c:pt idx="4">
                  <c:v>11.0</c:v>
                </c:pt>
                <c:pt idx="5">
                  <c:v>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4F-7844-9BEF-FEB9B8C970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07394600"/>
        <c:axId val="2112082712"/>
      </c:barChart>
      <c:catAx>
        <c:axId val="2107394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2082712"/>
        <c:crosses val="autoZero"/>
        <c:auto val="1"/>
        <c:lblAlgn val="ctr"/>
        <c:lblOffset val="100"/>
        <c:noMultiLvlLbl val="0"/>
      </c:catAx>
      <c:valAx>
        <c:axId val="2112082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7394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Blad1!$A$2:$A$6</c:f>
              <c:strCache>
                <c:ptCount val="5"/>
                <c:pt idx="0">
                  <c:v>UTI</c:v>
                </c:pt>
                <c:pt idx="1">
                  <c:v>Vaginosis</c:v>
                </c:pt>
                <c:pt idx="2">
                  <c:v>Wound infection</c:v>
                </c:pt>
                <c:pt idx="3">
                  <c:v>Septicemia</c:v>
                </c:pt>
                <c:pt idx="4">
                  <c:v>Unknown, antibiotics treatment</c:v>
                </c:pt>
              </c:strCache>
            </c:strRef>
          </c:cat>
          <c:val>
            <c:numRef>
              <c:f>Blad1!$B$2:$B$6</c:f>
              <c:numCache>
                <c:formatCode>General</c:formatCode>
                <c:ptCount val="5"/>
                <c:pt idx="0">
                  <c:v>73.0</c:v>
                </c:pt>
                <c:pt idx="1">
                  <c:v>9.0</c:v>
                </c:pt>
                <c:pt idx="2">
                  <c:v>7.0</c:v>
                </c:pt>
                <c:pt idx="3">
                  <c:v>1.0</c:v>
                </c:pt>
                <c:pt idx="4">
                  <c:v>10.0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FD5-AB4F-8CD7-C555AFB1B8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05826136"/>
        <c:axId val="2105834776"/>
      </c:barChart>
      <c:catAx>
        <c:axId val="2105826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5834776"/>
        <c:crosses val="autoZero"/>
        <c:auto val="1"/>
        <c:lblAlgn val="ctr"/>
        <c:lblOffset val="100"/>
        <c:noMultiLvlLbl val="0"/>
      </c:catAx>
      <c:valAx>
        <c:axId val="21058347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5826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3"/>
                <c:pt idx="0">
                  <c:v>Hematoma</c:v>
                </c:pt>
                <c:pt idx="1">
                  <c:v>Intraabdominal bleeding - laparotomy</c:v>
                </c:pt>
                <c:pt idx="2">
                  <c:v>Vaginal hemorrhage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4.0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C23-134E-9A54-2068328155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72946936"/>
        <c:axId val="2072921064"/>
      </c:barChart>
      <c:catAx>
        <c:axId val="2072946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2921064"/>
        <c:crosses val="autoZero"/>
        <c:auto val="1"/>
        <c:lblAlgn val="ctr"/>
        <c:lblOffset val="100"/>
        <c:noMultiLvlLbl val="0"/>
      </c:catAx>
      <c:valAx>
        <c:axId val="2072921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2946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Kolumn2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Vaginal mesh erosion</c:v>
                </c:pt>
                <c:pt idx="1">
                  <c:v>Nerve damage (sensory loss)</c:v>
                </c:pt>
                <c:pt idx="2">
                  <c:v>Bladder</c:v>
                </c:pt>
                <c:pt idx="3">
                  <c:v>Urethra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32.0</c:v>
                </c:pt>
                <c:pt idx="1">
                  <c:v>5.0</c:v>
                </c:pt>
                <c:pt idx="2">
                  <c:v>4.0</c:v>
                </c:pt>
                <c:pt idx="3">
                  <c:v>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6A-5143-BA3D-91CA307707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06191976"/>
        <c:axId val="2106216808"/>
      </c:barChart>
      <c:catAx>
        <c:axId val="2106191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6216808"/>
        <c:crosses val="autoZero"/>
        <c:auto val="1"/>
        <c:lblAlgn val="ctr"/>
        <c:lblOffset val="100"/>
        <c:noMultiLvlLbl val="0"/>
      </c:catAx>
      <c:valAx>
        <c:axId val="2106216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6191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Försäljning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C8F-7844-8A32-BE0E4C87207E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C8F-7844-8A32-BE0E4C87207E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C8F-7844-8A32-BE0E4C87207E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AC8F-7844-8A32-BE0E4C87207E}"/>
              </c:ext>
            </c:extLst>
          </c:dPt>
          <c:cat>
            <c:strRef>
              <c:f>Blad1!$A$2:$A$5</c:f>
              <c:strCache>
                <c:ptCount val="4"/>
                <c:pt idx="0">
                  <c:v>Persistant discomfort</c:v>
                </c:pt>
                <c:pt idx="1">
                  <c:v>No problems</c:v>
                </c:pt>
                <c:pt idx="2">
                  <c:v>Discomfort but unclear if related to surgery</c:v>
                </c:pt>
                <c:pt idx="3">
                  <c:v>Discomfort but not related to surgery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408.0</c:v>
                </c:pt>
                <c:pt idx="1">
                  <c:v>130.0</c:v>
                </c:pt>
                <c:pt idx="2">
                  <c:v>21.0</c:v>
                </c:pt>
                <c:pt idx="3">
                  <c:v>19.0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8F-7844-8A32-BE0E4C8720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Minor complication</c:v>
                </c:pt>
              </c:strCache>
            </c:strRef>
          </c:tx>
          <c:spPr>
            <a:solidFill>
              <a:srgbClr val="FF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Women</c:v>
                </c:pt>
                <c:pt idx="1">
                  <c:v>Authors</c:v>
                </c:pt>
                <c:pt idx="2">
                  <c:v>Surgeons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479.0</c:v>
                </c:pt>
                <c:pt idx="1">
                  <c:v>409.0</c:v>
                </c:pt>
                <c:pt idx="2">
                  <c:v>144.0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9A-BC48-9948-94355BBB8431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Serious complication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Women</c:v>
                </c:pt>
                <c:pt idx="1">
                  <c:v>Authors</c:v>
                </c:pt>
                <c:pt idx="2">
                  <c:v>Surgeons</c:v>
                </c:pt>
              </c:strCache>
            </c:strRef>
          </c:cat>
          <c:val>
            <c:numRef>
              <c:f>Blad1!$C$2:$C$4</c:f>
              <c:numCache>
                <c:formatCode>General</c:formatCode>
                <c:ptCount val="3"/>
                <c:pt idx="0">
                  <c:v>96.0</c:v>
                </c:pt>
                <c:pt idx="1">
                  <c:v>102.0</c:v>
                </c:pt>
                <c:pt idx="2">
                  <c:v>13.0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09A-BC48-9948-94355BBB8431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No complication</c:v>
                </c:pt>
              </c:strCache>
            </c:strRef>
          </c:tx>
          <c:spPr>
            <a:solidFill>
              <a:srgbClr val="92D05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Women</c:v>
                </c:pt>
                <c:pt idx="1">
                  <c:v>Authors</c:v>
                </c:pt>
                <c:pt idx="2">
                  <c:v>Surgeons</c:v>
                </c:pt>
              </c:strCache>
            </c:strRef>
          </c:cat>
          <c:val>
            <c:numRef>
              <c:f>Blad1!$D$2:$D$4</c:f>
              <c:numCache>
                <c:formatCode>General</c:formatCode>
                <c:ptCount val="3"/>
                <c:pt idx="0">
                  <c:v>3.0</c:v>
                </c:pt>
                <c:pt idx="1">
                  <c:v>52.0</c:v>
                </c:pt>
                <c:pt idx="2">
                  <c:v>338.0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09A-BC48-9948-94355BBB8431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Unclear / not evaluated by surgeon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rgbClr val="FFC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Women</c:v>
                </c:pt>
                <c:pt idx="1">
                  <c:v>Authors</c:v>
                </c:pt>
                <c:pt idx="2">
                  <c:v>Surgeons</c:v>
                </c:pt>
              </c:strCache>
            </c:strRef>
          </c:cat>
          <c:val>
            <c:numRef>
              <c:f>Blad1!$E$2:$E$4</c:f>
              <c:numCache>
                <c:formatCode>General</c:formatCode>
                <c:ptCount val="3"/>
                <c:pt idx="0">
                  <c:v>0.0</c:v>
                </c:pt>
                <c:pt idx="1">
                  <c:v>15.0</c:v>
                </c:pt>
                <c:pt idx="2">
                  <c:v>83.0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09A-BC48-9948-94355BBB843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115606472"/>
        <c:axId val="2116009752"/>
      </c:barChart>
      <c:catAx>
        <c:axId val="2115606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6009752"/>
        <c:crosses val="autoZero"/>
        <c:auto val="1"/>
        <c:lblAlgn val="ctr"/>
        <c:lblOffset val="100"/>
        <c:noMultiLvlLbl val="0"/>
      </c:catAx>
      <c:valAx>
        <c:axId val="211600975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606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555FF-CEFD-3C4F-9F5A-402704140BEA}" type="datetimeFigureOut">
              <a:rPr lang="sv-SE" smtClean="0"/>
              <a:t>19-12-06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18C98-B664-3C44-A735-F3BFA21184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7011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FF4FB47-0D04-124B-8272-E4F9489D2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E8E5B2D6-B1E2-8B4D-A98F-C2DD325A0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8DBB0E58-73B3-2047-9D44-E7AED830B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8D09-3FCB-874C-97D2-21250A89E562}" type="datetimeFigureOut">
              <a:rPr lang="sv-SE" smtClean="0"/>
              <a:t>19-12-06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8B0D6B4C-A08D-4A49-AEDF-406A483CB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EE74CF99-CCAA-B244-B605-6C7C5CC71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649A-0126-E049-AA7A-23A7C44145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683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A5D19ED-1AF6-C54F-9FCC-876721675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7D14839A-B241-EF45-95FD-921E176DE1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F6BE485E-9F25-6149-9E89-9FF865FDB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8D09-3FCB-874C-97D2-21250A89E562}" type="datetimeFigureOut">
              <a:rPr lang="sv-SE" smtClean="0"/>
              <a:t>19-12-06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4BD6EAB5-8218-2147-BE0E-2ABF4B1CA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EC86E8BE-D7E7-9D4B-A411-BAE30FB77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649A-0126-E049-AA7A-23A7C44145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841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xmlns="" id="{670B14E2-97F6-4E49-8D88-3AEBD938C8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8540497E-73CD-8949-8635-F01F63413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CB3AE82A-A2F6-6547-998B-847C0E595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8D09-3FCB-874C-97D2-21250A89E562}" type="datetimeFigureOut">
              <a:rPr lang="sv-SE" smtClean="0"/>
              <a:t>19-12-06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62639065-FD32-3940-AC24-ECCF8910B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93895808-2773-314B-8372-F54486FEF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649A-0126-E049-AA7A-23A7C44145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3817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E29AC30-3E10-A24F-9E9C-CC115EC00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A116CE9A-F39A-A44C-BE9B-1873C08AC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334A8FD6-A909-1E4A-94EA-0E6EA3511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8D09-3FCB-874C-97D2-21250A89E562}" type="datetimeFigureOut">
              <a:rPr lang="sv-SE" smtClean="0"/>
              <a:t>19-12-06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BFE8739C-460D-8A4D-A441-A69700213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F24A8F18-6F12-3D4E-AE3A-B93E748D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649A-0126-E049-AA7A-23A7C44145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6113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E6EAACF-93CE-5749-BB4B-F71CF2C23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B941FBD5-9FA7-854D-89CD-0D907ECCF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E76EC8CD-0AC9-1844-8AC7-D9E628EAC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8D09-3FCB-874C-97D2-21250A89E562}" type="datetimeFigureOut">
              <a:rPr lang="sv-SE" smtClean="0"/>
              <a:t>19-12-06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51E6BC4E-5CB6-164C-A6BC-3A36C6DA6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1869F925-FD81-B241-8C7A-EE9D048E5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649A-0126-E049-AA7A-23A7C44145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718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46A060B-7A5A-0545-83C9-E669CA9A3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F0302B29-782E-3C43-9DFE-98D1593790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312B246B-5C6B-104A-B5B2-2F911AFAE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986B6DA4-A490-1A41-BA86-A0DEB99F0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8D09-3FCB-874C-97D2-21250A89E562}" type="datetimeFigureOut">
              <a:rPr lang="sv-SE" smtClean="0"/>
              <a:t>19-12-06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FBE6B9C4-A775-3B4A-A85B-D4C49121F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CEE77C1A-E939-6D41-9818-5FB96ECB1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649A-0126-E049-AA7A-23A7C44145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2567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2C2182C5-C47F-3543-83C8-6B7922256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5B30AE6F-EFD2-AE44-81FD-910C76085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BD2545B7-B4A1-B843-913F-05E52D9FB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49874411-CF64-0A4A-A8C4-34BF5A6EEF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xmlns="" id="{F11B0932-A33D-CF4A-A7A7-2375746ED4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xmlns="" id="{BD41A4E9-04FC-5247-8193-94FC7DD8B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8D09-3FCB-874C-97D2-21250A89E562}" type="datetimeFigureOut">
              <a:rPr lang="sv-SE" smtClean="0"/>
              <a:t>19-12-06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xmlns="" id="{211CED2F-2BC5-4241-84E6-F1E68B2CE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xmlns="" id="{B38CA5D0-BA99-6A48-B8C5-428918482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649A-0126-E049-AA7A-23A7C44145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385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F110596-6804-A544-8F45-EDF808275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xmlns="" id="{41BC907D-D347-EF48-8CD0-2403B6304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8D09-3FCB-874C-97D2-21250A89E562}" type="datetimeFigureOut">
              <a:rPr lang="sv-SE" smtClean="0"/>
              <a:t>19-12-06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="" id="{3BC618DB-0D13-3A4E-87A8-3100EAE87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xmlns="" id="{79326B91-AF06-1D41-90C8-6C6F1B65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649A-0126-E049-AA7A-23A7C44145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336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xmlns="" id="{1C5ACA34-9280-E940-A440-24C5376BC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8D09-3FCB-874C-97D2-21250A89E562}" type="datetimeFigureOut">
              <a:rPr lang="sv-SE" smtClean="0"/>
              <a:t>19-12-06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xmlns="" id="{0B369FD2-3C3F-9841-B9D8-FD8044B04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2E44174D-13C8-9C4C-8DA1-8B0E968A5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649A-0126-E049-AA7A-23A7C44145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0382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0C076811-51AF-384D-A96C-E4622589D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18506EBC-F32E-514A-A40F-1422940DA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8DE7E84B-30B9-7643-B6B5-732B89607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2533FE0D-5E0E-6D4D-876F-00224A091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8D09-3FCB-874C-97D2-21250A89E562}" type="datetimeFigureOut">
              <a:rPr lang="sv-SE" smtClean="0"/>
              <a:t>19-12-06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4E5A7D2E-F8A7-6B40-AC92-C1727C694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172B59BE-BEED-C340-84F9-88E74DD45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649A-0126-E049-AA7A-23A7C44145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6835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72EAB5A-825A-6A4E-BD93-47F1B744A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xmlns="" id="{6BC16D8A-A2C4-534E-988C-144FD9E26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EC10C14A-D8EF-1D4D-8B93-FC877C9D61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10C39CE5-93A7-714E-AF24-855E2FCBB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8D09-3FCB-874C-97D2-21250A89E562}" type="datetimeFigureOut">
              <a:rPr lang="sv-SE" smtClean="0"/>
              <a:t>19-12-06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C07C8B11-E921-8647-B665-45CA24298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337A8F84-2ED5-6C49-B5A2-32BD8DCE0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649A-0126-E049-AA7A-23A7C44145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7431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xmlns="" id="{A5C0FAC1-BBE7-E94B-8E8A-C226C6943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97BB9295-CF15-3141-9354-81258F339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8E37CD35-ED55-6747-B581-C4F4A03312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48D09-3FCB-874C-97D2-21250A89E562}" type="datetimeFigureOut">
              <a:rPr lang="sv-SE" smtClean="0"/>
              <a:t>19-12-06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D0459B72-4B98-AE4C-A3BE-DCD04CFF56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DDC34D98-4B9E-C54E-85D9-51EB36165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0649A-0126-E049-AA7A-23A7C44145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8752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06631" y="4229601"/>
            <a:ext cx="11444140" cy="459482"/>
          </a:xfrm>
        </p:spPr>
        <p:txBody>
          <a:bodyPr>
            <a:normAutofit fontScale="90000"/>
          </a:bodyPr>
          <a:lstStyle/>
          <a:p>
            <a:r>
              <a:rPr lang="sv-SE" dirty="0" err="1"/>
              <a:t>Complications</a:t>
            </a:r>
            <a:r>
              <a:rPr lang="sv-SE" dirty="0"/>
              <a:t> </a:t>
            </a: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year</a:t>
            </a:r>
            <a:r>
              <a:rPr lang="sv-SE" dirty="0"/>
              <a:t> </a:t>
            </a:r>
            <a:r>
              <a:rPr lang="sv-SE" dirty="0" err="1"/>
              <a:t>after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mid </a:t>
            </a:r>
            <a:r>
              <a:rPr lang="sv-SE" dirty="0" err="1"/>
              <a:t>urethral</a:t>
            </a:r>
            <a:r>
              <a:rPr lang="sv-SE" dirty="0"/>
              <a:t> slings in Sweden: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the</a:t>
            </a:r>
            <a:br>
              <a:rPr lang="sv-SE" dirty="0"/>
            </a:br>
            <a:r>
              <a:rPr lang="sv-SE" dirty="0" err="1"/>
              <a:t>womens</a:t>
            </a:r>
            <a:r>
              <a:rPr lang="sv-SE"/>
              <a:t> descriptions</a:t>
            </a:r>
            <a:r>
              <a:rPr lang="sv-SE" dirty="0"/>
              <a:t> </a:t>
            </a:r>
            <a:r>
              <a:rPr lang="sv-SE" dirty="0" err="1"/>
              <a:t>classified</a:t>
            </a:r>
            <a:endParaRPr lang="sv-SE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855640" y="5013176"/>
            <a:ext cx="6400800" cy="1541588"/>
          </a:xfrm>
        </p:spPr>
        <p:txBody>
          <a:bodyPr/>
          <a:lstStyle/>
          <a:p>
            <a:r>
              <a:rPr lang="sv-SE" dirty="0"/>
              <a:t>Stefan Zacharias, MD Hudiksvall</a:t>
            </a:r>
          </a:p>
          <a:p>
            <a:r>
              <a:rPr lang="sv-SE" dirty="0"/>
              <a:t>Eva </a:t>
            </a:r>
            <a:r>
              <a:rPr lang="sv-SE" dirty="0" err="1"/>
              <a:t>Uustal</a:t>
            </a:r>
            <a:r>
              <a:rPr lang="sv-SE" dirty="0"/>
              <a:t>, MD, PH D Linköping</a:t>
            </a:r>
          </a:p>
        </p:txBody>
      </p:sp>
      <p:pic>
        <p:nvPicPr>
          <p:cNvPr id="4" name="Google Shape;86;p1">
            <a:extLst>
              <a:ext uri="{FF2B5EF4-FFF2-40B4-BE49-F238E27FC236}">
                <a16:creationId xmlns:a16="http://schemas.microsoft.com/office/drawing/2014/main" xmlns="" id="{E7C9A973-F7C9-CD42-86DA-46ACBC3C3EB4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2602375" cy="262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7973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9658CCA7-9628-3443-95E0-EA7699BE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err="1"/>
              <a:t>Infection</a:t>
            </a:r>
            <a:endParaRPr lang="sv-SE" dirty="0"/>
          </a:p>
        </p:txBody>
      </p:sp>
      <p:pic>
        <p:nvPicPr>
          <p:cNvPr id="4" name="Google Shape;86;p1">
            <a:extLst>
              <a:ext uri="{FF2B5EF4-FFF2-40B4-BE49-F238E27FC236}">
                <a16:creationId xmlns:a16="http://schemas.microsoft.com/office/drawing/2014/main" xmlns="" id="{5366FF63-3895-794E-A073-C3B8BE6F80BF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1"/>
            <a:ext cx="1963553" cy="195392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548DAB2C-AF29-524D-BC93-5D655989A7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690669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7797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07E01BC-AB0F-5E43-AA01-1BDE2268D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Hemorrhage</a:t>
            </a:r>
          </a:p>
        </p:txBody>
      </p:sp>
      <p:pic>
        <p:nvPicPr>
          <p:cNvPr id="4" name="Google Shape;86;p1">
            <a:extLst>
              <a:ext uri="{FF2B5EF4-FFF2-40B4-BE49-F238E27FC236}">
                <a16:creationId xmlns:a16="http://schemas.microsoft.com/office/drawing/2014/main" xmlns="" id="{8827FB29-F19B-D946-A251-78631FDF5684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1"/>
            <a:ext cx="1905801" cy="154004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AEEED1C5-DC6C-C849-BC7F-5A9D315902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7219299"/>
              </p:ext>
            </p:extLst>
          </p:nvPr>
        </p:nvGraphicFramePr>
        <p:xfrm>
          <a:off x="2032000" y="1074208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6564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D61C66AB-EC4C-4244-A057-741C45ABF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5971"/>
            <a:ext cx="10515600" cy="1514718"/>
          </a:xfrm>
        </p:spPr>
        <p:txBody>
          <a:bodyPr/>
          <a:lstStyle/>
          <a:p>
            <a:pPr algn="ctr"/>
            <a:r>
              <a:rPr lang="sv-SE" dirty="0"/>
              <a:t>Organ </a:t>
            </a:r>
            <a:r>
              <a:rPr lang="sv-SE" dirty="0" err="1"/>
              <a:t>damage</a:t>
            </a:r>
            <a:endParaRPr lang="sv-SE" dirty="0"/>
          </a:p>
        </p:txBody>
      </p:sp>
      <p:pic>
        <p:nvPicPr>
          <p:cNvPr id="4" name="Google Shape;86;p1">
            <a:extLst>
              <a:ext uri="{FF2B5EF4-FFF2-40B4-BE49-F238E27FC236}">
                <a16:creationId xmlns:a16="http://schemas.microsoft.com/office/drawing/2014/main" xmlns="" id="{3156429D-E664-C34A-996A-4D6D3E5A2A68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1"/>
            <a:ext cx="1905801" cy="154004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870208CB-7275-A340-9D16-4C0A27467F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8079794"/>
              </p:ext>
            </p:extLst>
          </p:nvPr>
        </p:nvGraphicFramePr>
        <p:xfrm>
          <a:off x="2032000" y="126336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3086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0F9890DF-C8B2-A74E-AECE-13F3B70F5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General </a:t>
            </a:r>
            <a:r>
              <a:rPr lang="sv-SE" dirty="0" err="1"/>
              <a:t>complications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F3CC5CE9-2713-484A-96E3-0895F066E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DVT </a:t>
            </a:r>
          </a:p>
          <a:p>
            <a:r>
              <a:rPr lang="sv-SE" dirty="0"/>
              <a:t>TIA (6 </a:t>
            </a:r>
            <a:r>
              <a:rPr lang="sv-SE" dirty="0" err="1"/>
              <a:t>day</a:t>
            </a:r>
            <a:r>
              <a:rPr lang="sv-SE" dirty="0"/>
              <a:t> </a:t>
            </a:r>
            <a:r>
              <a:rPr lang="sv-SE" dirty="0" err="1"/>
              <a:t>care</a:t>
            </a:r>
            <a:r>
              <a:rPr lang="sv-SE" dirty="0"/>
              <a:t> on stroke </a:t>
            </a:r>
            <a:r>
              <a:rPr lang="sv-SE" dirty="0" err="1"/>
              <a:t>unit</a:t>
            </a:r>
            <a:r>
              <a:rPr lang="sv-SE" dirty="0"/>
              <a:t>)</a:t>
            </a:r>
          </a:p>
          <a:p>
            <a:r>
              <a:rPr lang="sv-SE" dirty="0" err="1"/>
              <a:t>Pruritus</a:t>
            </a:r>
            <a:endParaRPr lang="sv-SE" dirty="0"/>
          </a:p>
        </p:txBody>
      </p:sp>
      <p:pic>
        <p:nvPicPr>
          <p:cNvPr id="4" name="Google Shape;86;p1">
            <a:extLst>
              <a:ext uri="{FF2B5EF4-FFF2-40B4-BE49-F238E27FC236}">
                <a16:creationId xmlns:a16="http://schemas.microsoft.com/office/drawing/2014/main" xmlns="" id="{F26BD720-9A30-B945-AC3A-B4D161BC50DF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1"/>
            <a:ext cx="1905801" cy="15400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1777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8A5FB9F-610C-0741-9A74-C1F545FED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err="1"/>
              <a:t>Persistant</a:t>
            </a:r>
            <a:r>
              <a:rPr lang="sv-SE" dirty="0"/>
              <a:t> </a:t>
            </a:r>
            <a:r>
              <a:rPr lang="sv-SE" dirty="0" err="1"/>
              <a:t>discomfort</a:t>
            </a:r>
            <a:r>
              <a:rPr lang="sv-SE" dirty="0"/>
              <a:t> </a:t>
            </a:r>
            <a:r>
              <a:rPr lang="sv-SE" dirty="0" err="1"/>
              <a:t>due</a:t>
            </a:r>
            <a:r>
              <a:rPr lang="sv-SE" dirty="0"/>
              <a:t> to </a:t>
            </a:r>
            <a:r>
              <a:rPr lang="sv-SE" dirty="0" err="1"/>
              <a:t>surgery</a:t>
            </a:r>
            <a:r>
              <a:rPr lang="sv-SE" dirty="0"/>
              <a:t/>
            </a:r>
            <a:br>
              <a:rPr lang="sv-SE" dirty="0"/>
            </a:br>
            <a:r>
              <a:rPr lang="sv-SE" dirty="0" err="1"/>
              <a:t>authors</a:t>
            </a:r>
            <a:r>
              <a:rPr lang="sv-SE" dirty="0"/>
              <a:t> interpretation</a:t>
            </a:r>
          </a:p>
        </p:txBody>
      </p:sp>
      <p:pic>
        <p:nvPicPr>
          <p:cNvPr id="4" name="Google Shape;86;p1">
            <a:extLst>
              <a:ext uri="{FF2B5EF4-FFF2-40B4-BE49-F238E27FC236}">
                <a16:creationId xmlns:a16="http://schemas.microsoft.com/office/drawing/2014/main" xmlns="" id="{31FD8161-B3A5-A748-872B-C0E86D7BEF4F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1"/>
            <a:ext cx="1905801" cy="154004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xmlns="" id="{FEBB1516-9B83-F94F-8F0E-54AA26794C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2258115"/>
              </p:ext>
            </p:extLst>
          </p:nvPr>
        </p:nvGraphicFramePr>
        <p:xfrm>
          <a:off x="4287795" y="154004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ruta 7">
            <a:extLst>
              <a:ext uri="{FF2B5EF4-FFF2-40B4-BE49-F238E27FC236}">
                <a16:creationId xmlns:a16="http://schemas.microsoft.com/office/drawing/2014/main" xmlns="" id="{847FEC73-7400-4647-9A6C-D64622100755}"/>
              </a:ext>
            </a:extLst>
          </p:cNvPr>
          <p:cNvSpPr txBox="1"/>
          <p:nvPr/>
        </p:nvSpPr>
        <p:spPr>
          <a:xfrm>
            <a:off x="170935" y="2055812"/>
            <a:ext cx="458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Persistant</a:t>
            </a:r>
            <a:r>
              <a:rPr lang="sv-SE" dirty="0"/>
              <a:t> </a:t>
            </a:r>
            <a:r>
              <a:rPr lang="sv-SE" dirty="0" err="1"/>
              <a:t>discomfort</a:t>
            </a:r>
            <a:r>
              <a:rPr lang="sv-SE" dirty="0"/>
              <a:t>: 408</a:t>
            </a:r>
          </a:p>
          <a:p>
            <a:r>
              <a:rPr lang="sv-SE" dirty="0"/>
              <a:t>No problems: 130</a:t>
            </a:r>
          </a:p>
          <a:p>
            <a:r>
              <a:rPr lang="sv-SE" dirty="0" err="1"/>
              <a:t>Unclear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related</a:t>
            </a:r>
            <a:r>
              <a:rPr lang="sv-SE" dirty="0"/>
              <a:t> to </a:t>
            </a:r>
            <a:r>
              <a:rPr lang="sv-SE" dirty="0" err="1"/>
              <a:t>surgery</a:t>
            </a:r>
            <a:r>
              <a:rPr lang="sv-SE" dirty="0"/>
              <a:t>: 21</a:t>
            </a:r>
          </a:p>
          <a:p>
            <a:r>
              <a:rPr lang="sv-SE" dirty="0"/>
              <a:t>Not </a:t>
            </a:r>
            <a:r>
              <a:rPr lang="sv-SE" dirty="0" err="1"/>
              <a:t>related</a:t>
            </a:r>
            <a:r>
              <a:rPr lang="sv-SE" dirty="0"/>
              <a:t> to </a:t>
            </a:r>
            <a:r>
              <a:rPr lang="sv-SE" dirty="0" err="1"/>
              <a:t>surgery</a:t>
            </a:r>
            <a:r>
              <a:rPr lang="sv-SE" dirty="0"/>
              <a:t>: 19</a:t>
            </a:r>
          </a:p>
        </p:txBody>
      </p:sp>
    </p:spTree>
    <p:extLst>
      <p:ext uri="{BB962C8B-B14F-4D97-AF65-F5344CB8AC3E}">
        <p14:creationId xmlns:p14="http://schemas.microsoft.com/office/powerpoint/2010/main" val="1280323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0FD4A78-D078-5640-8504-0A9A4EA5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73"/>
            <a:ext cx="10515600" cy="1325563"/>
          </a:xfrm>
        </p:spPr>
        <p:txBody>
          <a:bodyPr/>
          <a:lstStyle/>
          <a:p>
            <a:pPr algn="ctr"/>
            <a:r>
              <a:rPr lang="sv-SE" b="1" dirty="0" err="1"/>
              <a:t>Discrepancies</a:t>
            </a:r>
            <a:r>
              <a:rPr lang="sv-SE" b="1" dirty="0"/>
              <a:t> in interpretation </a:t>
            </a:r>
            <a:r>
              <a:rPr lang="sv-SE" b="1" dirty="0" err="1"/>
              <a:t>of</a:t>
            </a:r>
            <a:r>
              <a:rPr lang="sv-SE" b="1" dirty="0"/>
              <a:t> </a:t>
            </a:r>
            <a:r>
              <a:rPr lang="sv-SE" b="1" dirty="0" err="1"/>
              <a:t>complication</a:t>
            </a:r>
            <a:endParaRPr lang="sv-SE" b="1" dirty="0"/>
          </a:p>
        </p:txBody>
      </p:sp>
      <p:pic>
        <p:nvPicPr>
          <p:cNvPr id="4" name="Google Shape;86;p1">
            <a:extLst>
              <a:ext uri="{FF2B5EF4-FFF2-40B4-BE49-F238E27FC236}">
                <a16:creationId xmlns:a16="http://schemas.microsoft.com/office/drawing/2014/main" xmlns="" id="{1453ACA4-F983-7145-B137-3B18C076F293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1"/>
            <a:ext cx="1819174" cy="169068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xmlns="" id="{6E9B2CD7-C347-F742-9EC6-DFE766A97A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984293"/>
              </p:ext>
            </p:extLst>
          </p:nvPr>
        </p:nvGraphicFramePr>
        <p:xfrm>
          <a:off x="2032000" y="1349860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9336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8A4132F-DEC6-4332-A00C-A11AD4519B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oogle Shape;86;p1">
            <a:extLst>
              <a:ext uri="{FF2B5EF4-FFF2-40B4-BE49-F238E27FC236}">
                <a16:creationId xmlns:a16="http://schemas.microsoft.com/office/drawing/2014/main" xmlns="" id="{0CC97E4E-F5EF-4B2F-A245-52EBB70156D5}"/>
              </a:ext>
            </a:extLst>
          </p:cNvPr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10555705" y="5342021"/>
            <a:ext cx="1636295" cy="1405288"/>
          </a:xfrm>
          <a:prstGeom prst="rect">
            <a:avLst/>
          </a:prstGeom>
          <a:noFill/>
        </p:spPr>
      </p:pic>
      <p:sp>
        <p:nvSpPr>
          <p:cNvPr id="19" name="Freeform: Shape 15">
            <a:extLst>
              <a:ext uri="{FF2B5EF4-FFF2-40B4-BE49-F238E27FC236}">
                <a16:creationId xmlns:a16="http://schemas.microsoft.com/office/drawing/2014/main" xmlns="" id="{64965EAE-E41A-435F-B993-07E824B6C9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1" y="0"/>
            <a:ext cx="7539895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152F8994-E6D4-4311-9548-C3607BC436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0"/>
            <a:ext cx="7092985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xmlns="" id="{D339235D-1048-45E2-972E-D4F77D1BB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0215" y="2434556"/>
            <a:ext cx="5529943" cy="2108568"/>
          </a:xfrm>
        </p:spPr>
        <p:txBody>
          <a:bodyPr>
            <a:normAutofit/>
          </a:bodyPr>
          <a:lstStyle/>
          <a:p>
            <a:r>
              <a:rPr lang="sv-SE" sz="6600" b="1" dirty="0" err="1">
                <a:solidFill>
                  <a:schemeClr val="bg1"/>
                </a:solidFill>
              </a:rPr>
              <a:t>Conclusions</a:t>
            </a:r>
            <a:endParaRPr lang="sv-SE" sz="6600" b="1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2C32EADB-997D-47F1-A33D-EA58530AF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" y="-271227"/>
            <a:ext cx="5552253" cy="5026107"/>
          </a:xfrm>
        </p:spPr>
        <p:txBody>
          <a:bodyPr>
            <a:normAutofit fontScale="92500" lnSpcReduction="10000"/>
          </a:bodyPr>
          <a:lstStyle/>
          <a:p>
            <a:endParaRPr lang="en-IE" sz="2000" dirty="0"/>
          </a:p>
          <a:p>
            <a:r>
              <a:rPr lang="en-IE" sz="3200" dirty="0"/>
              <a:t>Complications due to incontinence surgery are more common than generally anticipated.</a:t>
            </a:r>
          </a:p>
          <a:p>
            <a:r>
              <a:rPr lang="en-IE" sz="3200" dirty="0"/>
              <a:t>10% of women experience persisting discomfort one year after incontinence surgery</a:t>
            </a:r>
          </a:p>
          <a:p>
            <a:r>
              <a:rPr lang="en-IE" sz="3200" dirty="0"/>
              <a:t>Surgeons seem to often disregard </a:t>
            </a:r>
            <a:r>
              <a:rPr lang="en-IE" sz="3200" dirty="0" err="1"/>
              <a:t>womens</a:t>
            </a:r>
            <a:r>
              <a:rPr lang="en-IE" sz="3200" dirty="0"/>
              <a:t> opinion about complications. The reasons for this remains to be studied.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41730455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E862BE82-D00D-42C1-BF16-93AA37870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F6D92C2D-1D3D-4974-918C-06579FB354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2333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lumMod val="95000"/>
              <a:lumOff val="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835AF82-A286-E345-9353-56E1C0B81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240" y="2108006"/>
            <a:ext cx="4062643" cy="1043409"/>
          </a:xfrm>
        </p:spPr>
        <p:txBody>
          <a:bodyPr>
            <a:normAutofit/>
          </a:bodyPr>
          <a:lstStyle/>
          <a:p>
            <a:r>
              <a:rPr lang="sv-SE" sz="3300"/>
              <a:t>THANK YOU FOR YOUR ATTENTION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F4509E9C-9702-C44A-A03A-B7FC5ED12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74" y="1774372"/>
            <a:ext cx="4064409" cy="2754086"/>
          </a:xfrm>
        </p:spPr>
        <p:txBody>
          <a:bodyPr anchor="t">
            <a:normAutofit/>
          </a:bodyPr>
          <a:lstStyle/>
          <a:p>
            <a:endParaRPr lang="sv-SE" sz="1800"/>
          </a:p>
          <a:p>
            <a:endParaRPr lang="sv-SE" sz="1800"/>
          </a:p>
          <a:p>
            <a:endParaRPr lang="sv-SE" sz="1800"/>
          </a:p>
        </p:txBody>
      </p:sp>
      <p:pic>
        <p:nvPicPr>
          <p:cNvPr id="7" name="Google Shape;86;p1">
            <a:extLst>
              <a:ext uri="{FF2B5EF4-FFF2-40B4-BE49-F238E27FC236}">
                <a16:creationId xmlns:a16="http://schemas.microsoft.com/office/drawing/2014/main" xmlns="" id="{A3FDB35E-611A-4F5B-A99A-0F4687F2625C}"/>
              </a:ext>
            </a:extLst>
          </p:cNvPr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7815713" y="2555998"/>
            <a:ext cx="3724977" cy="36662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93932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 err="1"/>
              <a:t>Conflict</a:t>
            </a:r>
            <a:r>
              <a:rPr lang="sv-SE" b="1" dirty="0"/>
              <a:t> </a:t>
            </a:r>
            <a:r>
              <a:rPr lang="sv-SE" b="1" dirty="0" err="1"/>
              <a:t>of</a:t>
            </a:r>
            <a:r>
              <a:rPr lang="sv-SE" b="1" dirty="0"/>
              <a:t> </a:t>
            </a:r>
            <a:r>
              <a:rPr lang="sv-SE" b="1" dirty="0" err="1"/>
              <a:t>intrest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Clr>
                <a:schemeClr val="dk1"/>
              </a:buClr>
              <a:buSzPts val="3200"/>
            </a:pPr>
            <a:endParaRPr lang="sv-SE" dirty="0"/>
          </a:p>
          <a:p>
            <a:pPr>
              <a:spcBef>
                <a:spcPts val="0"/>
              </a:spcBef>
              <a:buClr>
                <a:schemeClr val="dk1"/>
              </a:buClr>
              <a:buSzPts val="3200"/>
            </a:pPr>
            <a:endParaRPr lang="sv-SE" dirty="0"/>
          </a:p>
          <a:p>
            <a:pPr>
              <a:spcBef>
                <a:spcPts val="0"/>
              </a:spcBef>
              <a:buClr>
                <a:schemeClr val="dk1"/>
              </a:buClr>
              <a:buSzPts val="3200"/>
            </a:pPr>
            <a:endParaRPr lang="sv-SE" dirty="0"/>
          </a:p>
          <a:p>
            <a:pPr>
              <a:spcBef>
                <a:spcPts val="0"/>
              </a:spcBef>
              <a:buClr>
                <a:schemeClr val="dk1"/>
              </a:buClr>
              <a:buSzPts val="3200"/>
            </a:pPr>
            <a:r>
              <a:rPr lang="sv-SE" dirty="0"/>
              <a:t>Stefan Zacharias is the register manager for </a:t>
            </a:r>
            <a:r>
              <a:rPr lang="sv-SE" dirty="0" err="1"/>
              <a:t>incontinence</a:t>
            </a:r>
            <a:r>
              <a:rPr lang="sv-SE" dirty="0"/>
              <a:t>, </a:t>
            </a:r>
            <a:r>
              <a:rPr lang="sv-SE" dirty="0" err="1"/>
              <a:t>GynOp</a:t>
            </a:r>
            <a:endParaRPr lang="sv-SE" dirty="0"/>
          </a:p>
          <a:p>
            <a:pPr>
              <a:spcBef>
                <a:spcPts val="0"/>
              </a:spcBef>
              <a:buClr>
                <a:schemeClr val="dk1"/>
              </a:buClr>
              <a:buSzPts val="3200"/>
            </a:pPr>
            <a:r>
              <a:rPr lang="sv-SE" dirty="0"/>
              <a:t>Eva </a:t>
            </a:r>
            <a:r>
              <a:rPr lang="sv-SE" dirty="0" err="1"/>
              <a:t>Uustal</a:t>
            </a:r>
            <a:r>
              <a:rPr lang="sv-SE" dirty="0"/>
              <a:t> is the  register manager for  </a:t>
            </a:r>
            <a:r>
              <a:rPr lang="sv-SE" dirty="0" err="1"/>
              <a:t>perineal</a:t>
            </a:r>
            <a:r>
              <a:rPr lang="sv-SE" dirty="0"/>
              <a:t> </a:t>
            </a:r>
            <a:r>
              <a:rPr lang="sv-SE" dirty="0" err="1"/>
              <a:t>tears</a:t>
            </a:r>
            <a:r>
              <a:rPr lang="sv-SE" dirty="0"/>
              <a:t> and </a:t>
            </a:r>
            <a:r>
              <a:rPr lang="sv-SE" dirty="0" err="1"/>
              <a:t>prolapse</a:t>
            </a:r>
            <a:r>
              <a:rPr lang="sv-SE" dirty="0"/>
              <a:t>, </a:t>
            </a:r>
            <a:r>
              <a:rPr lang="sv-SE" dirty="0" err="1"/>
              <a:t>GynOp</a:t>
            </a:r>
            <a:endParaRPr lang="sv-SE" dirty="0"/>
          </a:p>
          <a:p>
            <a:pPr>
              <a:spcBef>
                <a:spcPts val="0"/>
              </a:spcBef>
              <a:buClr>
                <a:schemeClr val="dk1"/>
              </a:buClr>
              <a:buSzPts val="3200"/>
            </a:pPr>
            <a:endParaRPr lang="sv-SE" dirty="0"/>
          </a:p>
          <a:p>
            <a:pPr>
              <a:spcBef>
                <a:spcPts val="0"/>
              </a:spcBef>
              <a:buClr>
                <a:schemeClr val="dk1"/>
              </a:buClr>
              <a:buSzPts val="3200"/>
            </a:pPr>
            <a:r>
              <a:rPr lang="sv-SE" dirty="0"/>
              <a:t>The </a:t>
            </a:r>
            <a:r>
              <a:rPr lang="sv-SE" dirty="0" err="1"/>
              <a:t>study</a:t>
            </a:r>
            <a:r>
              <a:rPr lang="sv-SE" dirty="0"/>
              <a:t> is </a:t>
            </a:r>
            <a:r>
              <a:rPr lang="sv-SE" dirty="0" err="1"/>
              <a:t>financed</a:t>
            </a:r>
            <a:r>
              <a:rPr lang="sv-SE" dirty="0"/>
              <a:t> by the </a:t>
            </a:r>
            <a:r>
              <a:rPr lang="sv-SE" dirty="0" err="1"/>
              <a:t>GynOp</a:t>
            </a:r>
            <a:r>
              <a:rPr lang="sv-SE" dirty="0"/>
              <a:t> register</a:t>
            </a:r>
          </a:p>
          <a:p>
            <a:endParaRPr lang="sv-SE" dirty="0"/>
          </a:p>
        </p:txBody>
      </p:sp>
      <p:pic>
        <p:nvPicPr>
          <p:cNvPr id="4" name="Google Shape;86;p1">
            <a:extLst>
              <a:ext uri="{FF2B5EF4-FFF2-40B4-BE49-F238E27FC236}">
                <a16:creationId xmlns:a16="http://schemas.microsoft.com/office/drawing/2014/main" xmlns="" id="{0E75C454-28EE-724F-9DE0-771B843CB0D7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2156059" cy="19924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6796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86;p1">
            <a:extLst>
              <a:ext uri="{FF2B5EF4-FFF2-40B4-BE49-F238E27FC236}">
                <a16:creationId xmlns:a16="http://schemas.microsoft.com/office/drawing/2014/main" xmlns="" id="{1CAD96F5-E0AD-4228-9F5F-12C393315324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1"/>
            <a:ext cx="1771047" cy="190580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ubrik 5">
            <a:extLst>
              <a:ext uri="{FF2B5EF4-FFF2-40B4-BE49-F238E27FC236}">
                <a16:creationId xmlns:a16="http://schemas.microsoft.com/office/drawing/2014/main" xmlns="" id="{99D2B920-6203-224D-8300-F1A7C6BA4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err="1"/>
              <a:t>What</a:t>
            </a:r>
            <a:r>
              <a:rPr lang="sv-SE" dirty="0"/>
              <a:t> is the Gyn </a:t>
            </a:r>
            <a:r>
              <a:rPr lang="sv-SE" dirty="0" err="1"/>
              <a:t>Op</a:t>
            </a:r>
            <a:r>
              <a:rPr lang="sv-SE" dirty="0"/>
              <a:t> register?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xmlns="" id="{23545CF2-C8C9-8547-A552-F26265E9B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4389" y="1918520"/>
            <a:ext cx="6938913" cy="4351338"/>
          </a:xfrm>
        </p:spPr>
        <p:txBody>
          <a:bodyPr>
            <a:normAutofit fontScale="85000" lnSpcReduction="20000"/>
          </a:bodyPr>
          <a:lstStyle/>
          <a:p>
            <a:r>
              <a:rPr lang="sv-SE" dirty="0"/>
              <a:t>The register covers all Swedish </a:t>
            </a:r>
            <a:r>
              <a:rPr lang="sv-SE" dirty="0" err="1"/>
              <a:t>surgeries</a:t>
            </a:r>
            <a:endParaRPr lang="sv-SE" dirty="0"/>
          </a:p>
          <a:p>
            <a:endParaRPr lang="sv-SE" dirty="0"/>
          </a:p>
          <a:p>
            <a:r>
              <a:rPr lang="sv-SE" dirty="0" err="1"/>
              <a:t>Coverage</a:t>
            </a:r>
            <a:r>
              <a:rPr lang="sv-SE" dirty="0"/>
              <a:t> 90 %, patient </a:t>
            </a:r>
            <a:r>
              <a:rPr lang="sv-SE" dirty="0" err="1"/>
              <a:t>response</a:t>
            </a:r>
            <a:r>
              <a:rPr lang="sv-SE" dirty="0"/>
              <a:t> rate &gt;90%</a:t>
            </a:r>
          </a:p>
          <a:p>
            <a:endParaRPr lang="sv-SE" dirty="0"/>
          </a:p>
          <a:p>
            <a:r>
              <a:rPr lang="sv-SE" dirty="0" err="1"/>
              <a:t>Complete</a:t>
            </a:r>
            <a:r>
              <a:rPr lang="sv-SE" dirty="0"/>
              <a:t> </a:t>
            </a:r>
            <a:r>
              <a:rPr lang="sv-SE" dirty="0" err="1"/>
              <a:t>surgical</a:t>
            </a:r>
            <a:r>
              <a:rPr lang="sv-SE" dirty="0"/>
              <a:t> data</a:t>
            </a:r>
          </a:p>
          <a:p>
            <a:endParaRPr lang="sv-SE" dirty="0"/>
          </a:p>
          <a:p>
            <a:r>
              <a:rPr lang="sv-SE" dirty="0"/>
              <a:t>PROM, PREM </a:t>
            </a:r>
            <a:r>
              <a:rPr lang="sv-SE" dirty="0" err="1"/>
              <a:t>Preop</a:t>
            </a:r>
            <a:r>
              <a:rPr lang="sv-SE" dirty="0"/>
              <a:t>, </a:t>
            </a:r>
            <a:r>
              <a:rPr lang="sv-SE" dirty="0" err="1"/>
              <a:t>after</a:t>
            </a:r>
            <a:r>
              <a:rPr lang="sv-SE" dirty="0"/>
              <a:t> 8 </a:t>
            </a:r>
            <a:r>
              <a:rPr lang="sv-SE" dirty="0" err="1"/>
              <a:t>weeks</a:t>
            </a:r>
            <a:r>
              <a:rPr lang="sv-SE" dirty="0"/>
              <a:t> and </a:t>
            </a:r>
            <a:r>
              <a:rPr lang="sv-SE" dirty="0" err="1"/>
              <a:t>after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</a:t>
            </a: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years</a:t>
            </a:r>
            <a:endParaRPr lang="sv-SE" dirty="0"/>
          </a:p>
          <a:p>
            <a:endParaRPr lang="sv-SE" dirty="0"/>
          </a:p>
          <a:p>
            <a:r>
              <a:rPr lang="sv-SE" dirty="0"/>
              <a:t>All patient-</a:t>
            </a:r>
            <a:r>
              <a:rPr lang="sv-SE" dirty="0" err="1"/>
              <a:t>reported</a:t>
            </a:r>
            <a:r>
              <a:rPr lang="sv-SE" dirty="0"/>
              <a:t> data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presented</a:t>
            </a:r>
            <a:r>
              <a:rPr lang="sv-SE" dirty="0"/>
              <a:t> to the</a:t>
            </a:r>
          </a:p>
          <a:p>
            <a:pPr marL="0" indent="0">
              <a:buNone/>
            </a:pPr>
            <a:r>
              <a:rPr lang="sv-SE" dirty="0"/>
              <a:t>   </a:t>
            </a:r>
            <a:r>
              <a:rPr lang="sv-SE" dirty="0" err="1"/>
              <a:t>surgeon</a:t>
            </a:r>
            <a:r>
              <a:rPr lang="sv-SE" dirty="0"/>
              <a:t> </a:t>
            </a:r>
            <a:r>
              <a:rPr lang="sv-SE" dirty="0" err="1"/>
              <a:t>who</a:t>
            </a:r>
            <a:r>
              <a:rPr lang="sv-SE" dirty="0"/>
              <a:t> </a:t>
            </a:r>
            <a:r>
              <a:rPr lang="sv-SE" dirty="0" err="1"/>
              <a:t>performed</a:t>
            </a:r>
            <a:r>
              <a:rPr lang="sv-SE" dirty="0"/>
              <a:t> the </a:t>
            </a:r>
            <a:r>
              <a:rPr lang="sv-SE" dirty="0" err="1"/>
              <a:t>surgery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85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86;p1">
            <a:extLst>
              <a:ext uri="{FF2B5EF4-FFF2-40B4-BE49-F238E27FC236}">
                <a16:creationId xmlns:a16="http://schemas.microsoft.com/office/drawing/2014/main" xmlns="" id="{2894E757-AB5B-8347-806D-082EC05943D3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51712"/>
            <a:ext cx="2446638" cy="2234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xmlns="" id="{FFE06B24-2039-6043-83EC-0CBB97274F7B}"/>
              </a:ext>
            </a:extLst>
          </p:cNvPr>
          <p:cNvSpPr txBox="1"/>
          <p:nvPr/>
        </p:nvSpPr>
        <p:spPr>
          <a:xfrm>
            <a:off x="3008244" y="490330"/>
            <a:ext cx="6930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 err="1"/>
              <a:t>Aim</a:t>
            </a:r>
            <a:r>
              <a:rPr lang="sv-SE" sz="4000" dirty="0"/>
              <a:t> </a:t>
            </a:r>
            <a:r>
              <a:rPr lang="sv-SE" sz="4000" dirty="0" err="1"/>
              <a:t>of</a:t>
            </a:r>
            <a:r>
              <a:rPr lang="sv-SE" sz="4000" dirty="0"/>
              <a:t> the </a:t>
            </a:r>
            <a:r>
              <a:rPr lang="sv-SE" sz="4000" dirty="0" err="1"/>
              <a:t>study</a:t>
            </a:r>
            <a:endParaRPr lang="sv-SE" sz="4000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xmlns="" id="{084A5B4E-04B8-9842-83E3-5D117500E944}"/>
              </a:ext>
            </a:extLst>
          </p:cNvPr>
          <p:cNvSpPr txBox="1"/>
          <p:nvPr/>
        </p:nvSpPr>
        <p:spPr>
          <a:xfrm>
            <a:off x="3008244" y="1987825"/>
            <a:ext cx="73947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/>
              <a:t>To </a:t>
            </a:r>
            <a:r>
              <a:rPr lang="sv-SE" sz="4000" dirty="0" err="1"/>
              <a:t>give</a:t>
            </a:r>
            <a:r>
              <a:rPr lang="sv-SE" sz="4000" dirty="0"/>
              <a:t> a </a:t>
            </a:r>
            <a:r>
              <a:rPr lang="sv-SE" sz="4000" dirty="0" err="1"/>
              <a:t>quantitative</a:t>
            </a:r>
            <a:r>
              <a:rPr lang="sv-SE" sz="4000" dirty="0"/>
              <a:t> </a:t>
            </a:r>
            <a:r>
              <a:rPr lang="sv-SE" sz="4000" dirty="0" err="1"/>
              <a:t>description</a:t>
            </a:r>
            <a:r>
              <a:rPr lang="sv-SE" sz="4000" dirty="0"/>
              <a:t> </a:t>
            </a:r>
            <a:r>
              <a:rPr lang="sv-SE" sz="4000" dirty="0" err="1"/>
              <a:t>of</a:t>
            </a:r>
            <a:r>
              <a:rPr lang="sv-SE" sz="4000" dirty="0"/>
              <a:t> patient </a:t>
            </a:r>
            <a:r>
              <a:rPr lang="sv-SE" sz="4000" dirty="0" err="1"/>
              <a:t>reported</a:t>
            </a:r>
            <a:r>
              <a:rPr lang="sv-SE" sz="4000" dirty="0"/>
              <a:t> </a:t>
            </a:r>
            <a:r>
              <a:rPr lang="sv-SE" sz="4000" dirty="0" err="1"/>
              <a:t>complications</a:t>
            </a:r>
            <a:r>
              <a:rPr lang="sv-SE" sz="4000" dirty="0"/>
              <a:t> at the </a:t>
            </a:r>
            <a:r>
              <a:rPr lang="sv-SE" sz="4000" dirty="0" err="1"/>
              <a:t>one</a:t>
            </a:r>
            <a:r>
              <a:rPr lang="sv-SE" sz="4000" dirty="0"/>
              <a:t> </a:t>
            </a:r>
            <a:r>
              <a:rPr lang="sv-SE" sz="4000" dirty="0" err="1"/>
              <a:t>year</a:t>
            </a:r>
            <a:r>
              <a:rPr lang="sv-SE" sz="4000" dirty="0"/>
              <a:t> survey for mid </a:t>
            </a:r>
            <a:r>
              <a:rPr lang="sv-SE" sz="4000" dirty="0" err="1"/>
              <a:t>urethral</a:t>
            </a:r>
            <a:r>
              <a:rPr lang="sv-SE" sz="4000" dirty="0"/>
              <a:t> slings in Sweden.</a:t>
            </a:r>
          </a:p>
        </p:txBody>
      </p:sp>
    </p:spTree>
    <p:extLst>
      <p:ext uri="{BB962C8B-B14F-4D97-AF65-F5344CB8AC3E}">
        <p14:creationId xmlns:p14="http://schemas.microsoft.com/office/powerpoint/2010/main" val="3078367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D2B0FA47-096F-4DA9-AC16-9E8D8A074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979" y="365125"/>
            <a:ext cx="10515600" cy="1325563"/>
          </a:xfrm>
        </p:spPr>
        <p:txBody>
          <a:bodyPr/>
          <a:lstStyle/>
          <a:p>
            <a:pPr algn="ctr"/>
            <a:r>
              <a:rPr lang="sv-SE" dirty="0"/>
              <a:t>Patient material, 2017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31EAC1E7-6BFF-4B15-B1AB-C78DB7C99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6979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sv-SE" dirty="0"/>
              <a:t>4160 </a:t>
            </a:r>
            <a:r>
              <a:rPr lang="sv-SE" dirty="0" err="1"/>
              <a:t>cases</a:t>
            </a:r>
            <a:r>
              <a:rPr lang="sv-SE" dirty="0"/>
              <a:t>, 60% TVT, 20% TOT, 20% TVT-0</a:t>
            </a:r>
          </a:p>
          <a:p>
            <a:endParaRPr lang="sv-SE" dirty="0"/>
          </a:p>
          <a:p>
            <a:r>
              <a:rPr lang="sv-SE" dirty="0"/>
              <a:t>681 </a:t>
            </a:r>
            <a:r>
              <a:rPr lang="sv-SE" dirty="0" err="1"/>
              <a:t>women</a:t>
            </a:r>
            <a:r>
              <a:rPr lang="sv-SE" dirty="0"/>
              <a:t> - 16%-</a:t>
            </a:r>
            <a:r>
              <a:rPr lang="sv-SE" dirty="0" err="1"/>
              <a:t>reported</a:t>
            </a:r>
            <a:r>
              <a:rPr lang="sv-SE" dirty="0"/>
              <a:t> </a:t>
            </a:r>
            <a:r>
              <a:rPr lang="sv-SE" dirty="0" err="1"/>
              <a:t>either</a:t>
            </a:r>
            <a:r>
              <a:rPr lang="sv-SE" dirty="0"/>
              <a:t> </a:t>
            </a: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complication</a:t>
            </a:r>
            <a:r>
              <a:rPr lang="sv-SE" dirty="0"/>
              <a:t>, feeling </a:t>
            </a:r>
            <a:r>
              <a:rPr lang="sv-SE" dirty="0" err="1"/>
              <a:t>worse</a:t>
            </a:r>
            <a:r>
              <a:rPr lang="sv-SE" dirty="0"/>
              <a:t> </a:t>
            </a:r>
            <a:r>
              <a:rPr lang="sv-SE" dirty="0" err="1"/>
              <a:t>then</a:t>
            </a:r>
            <a:r>
              <a:rPr lang="sv-SE" dirty="0"/>
              <a:t> </a:t>
            </a:r>
            <a:r>
              <a:rPr lang="sv-SE" dirty="0" err="1"/>
              <a:t>before</a:t>
            </a:r>
            <a:r>
              <a:rPr lang="sv-SE" dirty="0"/>
              <a:t>, or</a:t>
            </a:r>
          </a:p>
          <a:p>
            <a:pPr marL="0" indent="0">
              <a:buNone/>
            </a:pPr>
            <a:r>
              <a:rPr lang="sv-SE" dirty="0"/>
              <a:t>   </a:t>
            </a:r>
            <a:r>
              <a:rPr lang="sv-SE" dirty="0" err="1"/>
              <a:t>being</a:t>
            </a:r>
            <a:r>
              <a:rPr lang="sv-SE" dirty="0"/>
              <a:t> </a:t>
            </a:r>
            <a:r>
              <a:rPr lang="sv-SE" dirty="0" err="1"/>
              <a:t>unhappy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result</a:t>
            </a:r>
            <a:endParaRPr lang="sv-SE" dirty="0"/>
          </a:p>
          <a:p>
            <a:endParaRPr lang="sv-SE" dirty="0"/>
          </a:p>
          <a:p>
            <a:r>
              <a:rPr lang="sv-SE" b="1" dirty="0"/>
              <a:t>578 </a:t>
            </a:r>
            <a:r>
              <a:rPr lang="sv-SE" b="1" dirty="0" err="1"/>
              <a:t>out</a:t>
            </a:r>
            <a:r>
              <a:rPr lang="sv-SE" b="1" dirty="0"/>
              <a:t> </a:t>
            </a:r>
            <a:r>
              <a:rPr lang="sv-SE" b="1" dirty="0" err="1"/>
              <a:t>of</a:t>
            </a:r>
            <a:r>
              <a:rPr lang="sv-SE" b="1" dirty="0"/>
              <a:t> </a:t>
            </a:r>
            <a:r>
              <a:rPr lang="sv-SE" b="1" dirty="0" err="1"/>
              <a:t>these</a:t>
            </a:r>
            <a:r>
              <a:rPr lang="sv-SE" b="1" dirty="0"/>
              <a:t> 681 </a:t>
            </a:r>
            <a:r>
              <a:rPr lang="sv-SE" b="1" dirty="0" err="1"/>
              <a:t>women</a:t>
            </a:r>
            <a:r>
              <a:rPr lang="sv-SE" b="1" dirty="0"/>
              <a:t> (85%) </a:t>
            </a:r>
            <a:r>
              <a:rPr lang="sv-SE" b="1" dirty="0" err="1"/>
              <a:t>used</a:t>
            </a:r>
            <a:r>
              <a:rPr lang="sv-SE" b="1" dirty="0"/>
              <a:t> the</a:t>
            </a:r>
          </a:p>
          <a:p>
            <a:pPr marL="0" indent="0">
              <a:buNone/>
            </a:pPr>
            <a:r>
              <a:rPr lang="sv-SE" b="1" dirty="0"/>
              <a:t>   </a:t>
            </a:r>
            <a:r>
              <a:rPr lang="sv-SE" b="1" dirty="0" err="1"/>
              <a:t>possibility</a:t>
            </a:r>
            <a:r>
              <a:rPr lang="sv-SE" b="1" dirty="0"/>
              <a:t> to </a:t>
            </a:r>
            <a:r>
              <a:rPr lang="sv-SE" b="1" dirty="0" err="1"/>
              <a:t>comment</a:t>
            </a:r>
            <a:r>
              <a:rPr lang="sv-SE" b="1" dirty="0"/>
              <a:t> on </a:t>
            </a:r>
            <a:r>
              <a:rPr lang="sv-SE" b="1" dirty="0" err="1"/>
              <a:t>their</a:t>
            </a:r>
            <a:r>
              <a:rPr lang="sv-SE" b="1" dirty="0"/>
              <a:t> problem in</a:t>
            </a:r>
          </a:p>
          <a:p>
            <a:pPr marL="0" indent="0">
              <a:buNone/>
            </a:pPr>
            <a:r>
              <a:rPr lang="sv-SE" b="1" dirty="0"/>
              <a:t>   </a:t>
            </a:r>
            <a:r>
              <a:rPr lang="sv-SE" b="1" dirty="0" err="1"/>
              <a:t>their</a:t>
            </a:r>
            <a:r>
              <a:rPr lang="sv-SE" b="1" dirty="0"/>
              <a:t> </a:t>
            </a:r>
            <a:r>
              <a:rPr lang="sv-SE" b="1" dirty="0" err="1"/>
              <a:t>own</a:t>
            </a:r>
            <a:r>
              <a:rPr lang="sv-SE" b="1" dirty="0"/>
              <a:t> </a:t>
            </a:r>
            <a:r>
              <a:rPr lang="sv-SE" b="1" dirty="0" err="1"/>
              <a:t>words</a:t>
            </a:r>
            <a:r>
              <a:rPr lang="sv-SE" b="1" dirty="0"/>
              <a:t>.</a:t>
            </a:r>
          </a:p>
          <a:p>
            <a:endParaRPr lang="sv-SE" dirty="0"/>
          </a:p>
        </p:txBody>
      </p:sp>
      <p:pic>
        <p:nvPicPr>
          <p:cNvPr id="4" name="Google Shape;86;p1">
            <a:extLst>
              <a:ext uri="{FF2B5EF4-FFF2-40B4-BE49-F238E27FC236}">
                <a16:creationId xmlns:a16="http://schemas.microsoft.com/office/drawing/2014/main" xmlns="" id="{8F7D20B6-3971-4C29-B575-6C5FC7B99E0C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0"/>
            <a:ext cx="1703671" cy="1825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2973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493B4CA-CCC1-6A48-AFBD-22C3C3E32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Definitions </a:t>
            </a:r>
            <a:r>
              <a:rPr lang="sv-SE" b="1" dirty="0" err="1"/>
              <a:t>of</a:t>
            </a:r>
            <a:r>
              <a:rPr lang="sv-SE" b="1" dirty="0"/>
              <a:t> </a:t>
            </a:r>
            <a:r>
              <a:rPr lang="sv-SE" b="1" dirty="0" err="1"/>
              <a:t>serious</a:t>
            </a:r>
            <a:r>
              <a:rPr lang="sv-SE" b="1" dirty="0"/>
              <a:t> </a:t>
            </a:r>
            <a:r>
              <a:rPr lang="sv-SE" b="1" dirty="0" err="1"/>
              <a:t>complication</a:t>
            </a:r>
            <a:r>
              <a:rPr lang="sv-SE" b="1" dirty="0"/>
              <a:t/>
            </a:r>
            <a:br>
              <a:rPr lang="sv-SE" b="1" dirty="0"/>
            </a:br>
            <a:r>
              <a:rPr lang="sv-SE" b="1" dirty="0" err="1"/>
              <a:t>GynOP</a:t>
            </a:r>
            <a:r>
              <a:rPr lang="sv-SE" b="1" dirty="0"/>
              <a:t>, </a:t>
            </a:r>
            <a:r>
              <a:rPr lang="sv-SE" b="1" dirty="0" err="1"/>
              <a:t>examples</a:t>
            </a:r>
            <a:endParaRPr lang="sv-SE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B2B6EC5C-7457-FF41-8D41-866D11F42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968" y="2136173"/>
            <a:ext cx="10778819" cy="4542054"/>
          </a:xfrm>
        </p:spPr>
        <p:txBody>
          <a:bodyPr>
            <a:normAutofit fontScale="92500" lnSpcReduction="10000"/>
          </a:bodyPr>
          <a:lstStyle/>
          <a:p>
            <a:r>
              <a:rPr lang="sv-SE" dirty="0" err="1"/>
              <a:t>Obvious</a:t>
            </a:r>
            <a:r>
              <a:rPr lang="sv-SE" dirty="0"/>
              <a:t> </a:t>
            </a:r>
            <a:r>
              <a:rPr lang="sv-SE" dirty="0" err="1"/>
              <a:t>complication</a:t>
            </a:r>
            <a:r>
              <a:rPr lang="sv-SE" dirty="0"/>
              <a:t>:</a:t>
            </a:r>
          </a:p>
          <a:p>
            <a:pPr marL="0" indent="0">
              <a:buNone/>
            </a:pPr>
            <a:r>
              <a:rPr lang="sv-SE" dirty="0"/>
              <a:t>   </a:t>
            </a:r>
          </a:p>
          <a:p>
            <a:pPr marL="0" indent="0">
              <a:buNone/>
            </a:pPr>
            <a:r>
              <a:rPr lang="sv-SE" dirty="0"/>
              <a:t>    </a:t>
            </a:r>
            <a:r>
              <a:rPr lang="sv-SE" dirty="0" err="1"/>
              <a:t>Injury</a:t>
            </a:r>
            <a:r>
              <a:rPr lang="sv-SE" dirty="0"/>
              <a:t>, handicap or </a:t>
            </a:r>
            <a:r>
              <a:rPr lang="sv-SE" dirty="0" err="1"/>
              <a:t>death</a:t>
            </a:r>
            <a:r>
              <a:rPr lang="sv-SE" dirty="0"/>
              <a:t> </a:t>
            </a:r>
            <a:r>
              <a:rPr lang="sv-SE" dirty="0" err="1"/>
              <a:t>caused</a:t>
            </a:r>
            <a:r>
              <a:rPr lang="sv-SE" dirty="0"/>
              <a:t> by </a:t>
            </a:r>
            <a:r>
              <a:rPr lang="sv-SE" dirty="0" err="1"/>
              <a:t>surgery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</a:t>
            </a:r>
            <a:r>
              <a:rPr lang="sv-SE" dirty="0" err="1"/>
              <a:t>Readmittance</a:t>
            </a:r>
            <a:r>
              <a:rPr lang="sv-SE" dirty="0"/>
              <a:t> to hospital </a:t>
            </a: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than</a:t>
            </a:r>
            <a:r>
              <a:rPr lang="sv-SE" dirty="0"/>
              <a:t> </a:t>
            </a: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night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Sick </a:t>
            </a:r>
            <a:r>
              <a:rPr lang="sv-SE" dirty="0" err="1"/>
              <a:t>leave</a:t>
            </a:r>
            <a:r>
              <a:rPr lang="sv-SE" dirty="0"/>
              <a:t> </a:t>
            </a:r>
            <a:r>
              <a:rPr lang="sv-SE" dirty="0" err="1"/>
              <a:t>longer</a:t>
            </a:r>
            <a:r>
              <a:rPr lang="sv-SE" dirty="0"/>
              <a:t> </a:t>
            </a:r>
            <a:r>
              <a:rPr lang="sv-SE" dirty="0" err="1"/>
              <a:t>than</a:t>
            </a:r>
            <a:r>
              <a:rPr lang="sv-SE" dirty="0"/>
              <a:t> </a:t>
            </a: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month</a:t>
            </a:r>
            <a:endParaRPr lang="sv-SE" dirty="0"/>
          </a:p>
          <a:p>
            <a:endParaRPr lang="sv-SE" dirty="0"/>
          </a:p>
          <a:p>
            <a:r>
              <a:rPr lang="sv-SE" dirty="0" err="1"/>
              <a:t>Complications</a:t>
            </a:r>
            <a:r>
              <a:rPr lang="sv-SE" dirty="0"/>
              <a:t> </a:t>
            </a:r>
            <a:r>
              <a:rPr lang="sv-SE" dirty="0" err="1"/>
              <a:t>subject</a:t>
            </a:r>
            <a:r>
              <a:rPr lang="sv-SE" dirty="0"/>
              <a:t> to interpretation: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    </a:t>
            </a:r>
            <a:r>
              <a:rPr lang="sv-SE" dirty="0" err="1"/>
              <a:t>Repeat</a:t>
            </a:r>
            <a:r>
              <a:rPr lang="sv-SE" dirty="0"/>
              <a:t> </a:t>
            </a:r>
            <a:r>
              <a:rPr lang="sv-SE" dirty="0" err="1"/>
              <a:t>surgery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Organ </a:t>
            </a:r>
            <a:r>
              <a:rPr lang="sv-SE" dirty="0" err="1"/>
              <a:t>dysfunction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evident/</a:t>
            </a:r>
            <a:r>
              <a:rPr lang="sv-SE" dirty="0" err="1"/>
              <a:t>daily</a:t>
            </a:r>
            <a:r>
              <a:rPr lang="sv-SE" dirty="0"/>
              <a:t> </a:t>
            </a:r>
            <a:r>
              <a:rPr lang="sv-SE" dirty="0" err="1"/>
              <a:t>reduction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quality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life</a:t>
            </a:r>
            <a:endParaRPr lang="sv-SE" dirty="0"/>
          </a:p>
          <a:p>
            <a:endParaRPr lang="sv-SE" dirty="0"/>
          </a:p>
        </p:txBody>
      </p:sp>
      <p:pic>
        <p:nvPicPr>
          <p:cNvPr id="4" name="Google Shape;86;p1">
            <a:extLst>
              <a:ext uri="{FF2B5EF4-FFF2-40B4-BE49-F238E27FC236}">
                <a16:creationId xmlns:a16="http://schemas.microsoft.com/office/drawing/2014/main" xmlns="" id="{E1DED71C-1C11-B94C-8DF3-8592F354B0A9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1"/>
            <a:ext cx="1953927" cy="17710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694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b="1" dirty="0"/>
              <a:t>Main </a:t>
            </a:r>
            <a:r>
              <a:rPr lang="sv-SE" b="1" dirty="0" err="1"/>
              <a:t>types</a:t>
            </a:r>
            <a:r>
              <a:rPr lang="sv-SE" b="1" dirty="0"/>
              <a:t> </a:t>
            </a:r>
            <a:r>
              <a:rPr lang="sv-SE" b="1" dirty="0" err="1"/>
              <a:t>of</a:t>
            </a:r>
            <a:r>
              <a:rPr lang="sv-SE" b="1" dirty="0"/>
              <a:t> </a:t>
            </a:r>
            <a:r>
              <a:rPr lang="sv-SE" b="1" dirty="0" err="1"/>
              <a:t>complications</a:t>
            </a:r>
            <a:endParaRPr lang="sv-SE" b="1" dirty="0"/>
          </a:p>
        </p:txBody>
      </p:sp>
      <p:pic>
        <p:nvPicPr>
          <p:cNvPr id="4" name="Google Shape;86;p1">
            <a:extLst>
              <a:ext uri="{FF2B5EF4-FFF2-40B4-BE49-F238E27FC236}">
                <a16:creationId xmlns:a16="http://schemas.microsoft.com/office/drawing/2014/main" xmlns="" id="{ADEEA0B3-F35D-3B42-842D-DAEF9242419D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1"/>
            <a:ext cx="1934677" cy="177104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FADB5129-673D-9042-AAF4-F71E86EABE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4108763"/>
              </p:ext>
            </p:extLst>
          </p:nvPr>
        </p:nvGraphicFramePr>
        <p:xfrm>
          <a:off x="2167924" y="123484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69352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4D03B9DE-470B-734A-83D5-DC1EF4C93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546" y="225398"/>
            <a:ext cx="10515600" cy="1487708"/>
          </a:xfrm>
        </p:spPr>
        <p:txBody>
          <a:bodyPr/>
          <a:lstStyle/>
          <a:p>
            <a:pPr algn="ctr"/>
            <a:r>
              <a:rPr lang="sv-SE" b="1" dirty="0" err="1"/>
              <a:t>Disturbed</a:t>
            </a:r>
            <a:r>
              <a:rPr lang="sv-SE" b="1" dirty="0"/>
              <a:t> </a:t>
            </a:r>
            <a:r>
              <a:rPr lang="sv-SE" b="1" dirty="0" err="1"/>
              <a:t>micturition</a:t>
            </a:r>
            <a:r>
              <a:rPr lang="sv-SE" b="1" dirty="0"/>
              <a:t>, </a:t>
            </a:r>
            <a:r>
              <a:rPr lang="sv-SE" b="1" dirty="0" err="1"/>
              <a:t>detailed</a:t>
            </a:r>
            <a:r>
              <a:rPr lang="sv-SE" b="1" dirty="0"/>
              <a:t> </a:t>
            </a:r>
            <a:r>
              <a:rPr lang="sv-SE" b="1" dirty="0" err="1"/>
              <a:t>analysis</a:t>
            </a:r>
            <a:endParaRPr lang="sv-SE" b="1" dirty="0"/>
          </a:p>
        </p:txBody>
      </p:sp>
      <p:pic>
        <p:nvPicPr>
          <p:cNvPr id="4" name="Google Shape;86;p1">
            <a:extLst>
              <a:ext uri="{FF2B5EF4-FFF2-40B4-BE49-F238E27FC236}">
                <a16:creationId xmlns:a16="http://schemas.microsoft.com/office/drawing/2014/main" xmlns="" id="{B7D042FD-A7A7-3241-BA03-0DA2B090FEC5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1"/>
            <a:ext cx="1963553" cy="195392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89D24B7B-DEA5-CF4C-B8DA-EBFA14C89D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9619532"/>
              </p:ext>
            </p:extLst>
          </p:nvPr>
        </p:nvGraphicFramePr>
        <p:xfrm>
          <a:off x="2032000" y="121393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69420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B618C9CE-DB71-5D45-B840-481109110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Pain, </a:t>
            </a:r>
            <a:r>
              <a:rPr lang="sv-SE" dirty="0" err="1"/>
              <a:t>detailed</a:t>
            </a:r>
            <a:r>
              <a:rPr lang="sv-SE" dirty="0"/>
              <a:t> </a:t>
            </a:r>
            <a:r>
              <a:rPr lang="sv-SE" dirty="0" err="1"/>
              <a:t>analysis</a:t>
            </a:r>
            <a:endParaRPr lang="sv-SE" dirty="0"/>
          </a:p>
        </p:txBody>
      </p:sp>
      <p:pic>
        <p:nvPicPr>
          <p:cNvPr id="4" name="Google Shape;86;p1">
            <a:extLst>
              <a:ext uri="{FF2B5EF4-FFF2-40B4-BE49-F238E27FC236}">
                <a16:creationId xmlns:a16="http://schemas.microsoft.com/office/drawing/2014/main" xmlns="" id="{E7590F9F-F140-5A43-90E3-3E986A64BE30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1"/>
            <a:ext cx="1963553" cy="195392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CEFACCFA-7DD3-764B-9154-01E17E03F8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3188452"/>
              </p:ext>
            </p:extLst>
          </p:nvPr>
        </p:nvGraphicFramePr>
        <p:xfrm>
          <a:off x="2032000" y="1074208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1054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A63A65C9398904CA64238BABA6C5B28" ma:contentTypeVersion="2" ma:contentTypeDescription="Skapa ett nytt dokument." ma:contentTypeScope="" ma:versionID="7c2bd775bd2a70b9d40b9a8273ef0153">
  <xsd:schema xmlns:xsd="http://www.w3.org/2001/XMLSchema" xmlns:xs="http://www.w3.org/2001/XMLSchema" xmlns:p="http://schemas.microsoft.com/office/2006/metadata/properties" xmlns:ns2="5c0b3e64-86ad-4808-a85c-0494aa1dfce7" targetNamespace="http://schemas.microsoft.com/office/2006/metadata/properties" ma:root="true" ma:fieldsID="ac6724e9d65d355e1121b423e84a250e" ns2:_="">
    <xsd:import namespace="5c0b3e64-86ad-4808-a85c-0494aa1dfc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0b3e64-86ad-4808-a85c-0494aa1dfc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79460F-0D17-4475-8E8A-1A24BE8664D8}"/>
</file>

<file path=customXml/itemProps2.xml><?xml version="1.0" encoding="utf-8"?>
<ds:datastoreItem xmlns:ds="http://schemas.openxmlformats.org/officeDocument/2006/customXml" ds:itemID="{45D3D746-2AFF-466B-8DB7-0207B6B40C84}"/>
</file>

<file path=customXml/itemProps3.xml><?xml version="1.0" encoding="utf-8"?>
<ds:datastoreItem xmlns:ds="http://schemas.openxmlformats.org/officeDocument/2006/customXml" ds:itemID="{6FEA6065-BE0E-4452-A6A3-DCF5097E512B}"/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361</Words>
  <Application>Microsoft Macintosh PowerPoint</Application>
  <PresentationFormat>Custom</PresentationFormat>
  <Paragraphs>71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Office-tema</vt:lpstr>
      <vt:lpstr>Complications one year after mid urethral slings in Sweden:  the womens descriptions classified</vt:lpstr>
      <vt:lpstr>Conflict of intrest</vt:lpstr>
      <vt:lpstr>What is the Gyn Op register?</vt:lpstr>
      <vt:lpstr>PowerPoint Presentation</vt:lpstr>
      <vt:lpstr>Patient material, 2017</vt:lpstr>
      <vt:lpstr>Definitions of serious complication GynOP, examples</vt:lpstr>
      <vt:lpstr>Main types of complications</vt:lpstr>
      <vt:lpstr>Disturbed micturition, detailed analysis</vt:lpstr>
      <vt:lpstr>Pain, detailed analysis</vt:lpstr>
      <vt:lpstr>Infection</vt:lpstr>
      <vt:lpstr>Hemorrhage</vt:lpstr>
      <vt:lpstr>Organ damage</vt:lpstr>
      <vt:lpstr>General complications</vt:lpstr>
      <vt:lpstr>Persistant discomfort due to surgery authors interpretation</vt:lpstr>
      <vt:lpstr>Discrepancies in interpretation of complication</vt:lpstr>
      <vt:lpstr>Conclusions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Complications one year after mid urethral slings in Sweden:  What the women say</dc:title>
  <dc:creator>Eva Uustal</dc:creator>
  <cp:lastModifiedBy>Mats Stenberg</cp:lastModifiedBy>
  <cp:revision>12</cp:revision>
  <dcterms:created xsi:type="dcterms:W3CDTF">2019-09-01T11:34:17Z</dcterms:created>
  <dcterms:modified xsi:type="dcterms:W3CDTF">2019-12-06T13:54:23Z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0x010100EA63A65C9398904CA64238BABA6C5B28</vt:lpwstr>
  </property>
</Properties>
</file>