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48" r:id="rId4"/>
    <p:sldId id="353" r:id="rId5"/>
    <p:sldId id="350" r:id="rId6"/>
    <p:sldId id="354" r:id="rId7"/>
    <p:sldId id="355" r:id="rId8"/>
    <p:sldId id="349" r:id="rId9"/>
    <p:sldId id="346" r:id="rId10"/>
    <p:sldId id="352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D3C"/>
    <a:srgbClr val="95437C"/>
    <a:srgbClr val="E29908"/>
    <a:srgbClr val="E5A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/>
    <p:restoredTop sz="87500" autoAdjust="0"/>
  </p:normalViewPr>
  <p:slideViewPr>
    <p:cSldViewPr snapToGrid="0">
      <p:cViewPr>
        <p:scale>
          <a:sx n="100" d="100"/>
          <a:sy n="100" d="100"/>
        </p:scale>
        <p:origin x="792" y="368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 snapToGrid="0"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F786-DB42-4C2E-87A4-1C5A04E629D4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75BC0-BC91-48DB-BBA3-11A042CBBFD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3BFA-C993-DD4A-81D7-1C752C420314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BD88E-06D9-074D-86D5-A60D3590182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38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D88E-06D9-074D-86D5-A60D3590182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76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Journalvariabler (n=280)</a:t>
            </a:r>
          </a:p>
          <a:p>
            <a:r>
              <a:rPr lang="sv-SE" dirty="0" smtClean="0"/>
              <a:t>Uppdateras 2</a:t>
            </a:r>
            <a:r>
              <a:rPr lang="sv-SE" baseline="0" dirty="0" smtClean="0"/>
              <a:t> ggr per dygn tills journalen är arkiv/slutsignerad</a:t>
            </a:r>
            <a:endParaRPr lang="sv-SE" dirty="0" smtClean="0"/>
          </a:p>
          <a:p>
            <a:r>
              <a:rPr lang="sv-SE" dirty="0" smtClean="0"/>
              <a:t>VGR kommer i slutet av året</a:t>
            </a:r>
          </a:p>
          <a:p>
            <a:r>
              <a:rPr lang="sv-SE" dirty="0" smtClean="0"/>
              <a:t>Partus</a:t>
            </a:r>
            <a:r>
              <a:rPr lang="sv-SE" baseline="0" dirty="0" smtClean="0"/>
              <a:t> likaså – projekt pågår</a:t>
            </a:r>
          </a:p>
          <a:p>
            <a:r>
              <a:rPr lang="sv-SE" baseline="0" dirty="0" smtClean="0"/>
              <a:t>Cosmic startar vi nu! Möte med Uppsala startar nästa vecka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D88E-06D9-074D-86D5-A60D359018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9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 err="1"/>
              <a:t>Sfinkter</a:t>
            </a:r>
            <a:r>
              <a:rPr lang="sv-SE" sz="1100" dirty="0"/>
              <a:t>: 6,6-13,8; 1,9-3,4%</a:t>
            </a:r>
          </a:p>
          <a:p>
            <a:r>
              <a:rPr lang="sv-SE" sz="1100" dirty="0"/>
              <a:t> Blödning vaginalt: 5,0-9,0%</a:t>
            </a:r>
          </a:p>
          <a:p>
            <a:r>
              <a:rPr lang="sv-SE" sz="1100" dirty="0"/>
              <a:t>Kejsarsnitt: 6,4-21%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127A-2163-48A1-B0CE-31B555D7C29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7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 err="1"/>
              <a:t>Sfinkter</a:t>
            </a:r>
            <a:r>
              <a:rPr lang="sv-SE" sz="1100" dirty="0"/>
              <a:t>: 6,6-13,8; 1,9-3,4%</a:t>
            </a:r>
          </a:p>
          <a:p>
            <a:r>
              <a:rPr lang="sv-SE" sz="1100" dirty="0"/>
              <a:t> Blödning vaginalt: 5,0-9,0%</a:t>
            </a:r>
          </a:p>
          <a:p>
            <a:r>
              <a:rPr lang="sv-SE" sz="1100" dirty="0"/>
              <a:t>Kejsarsnitt: 6,4-21%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127A-2163-48A1-B0CE-31B555D7C29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37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 err="1"/>
              <a:t>Sfinkter</a:t>
            </a:r>
            <a:r>
              <a:rPr lang="sv-SE" sz="1100" dirty="0"/>
              <a:t>: 6,6-13,8; 1,9-3,4%</a:t>
            </a:r>
          </a:p>
          <a:p>
            <a:r>
              <a:rPr lang="sv-SE" sz="1100" smtClean="0"/>
              <a:t>Blödning </a:t>
            </a:r>
            <a:r>
              <a:rPr lang="sv-SE" sz="1100" dirty="0"/>
              <a:t>vaginalt: 5,0-9,0%</a:t>
            </a:r>
          </a:p>
          <a:p>
            <a:r>
              <a:rPr lang="sv-SE" sz="1100" dirty="0"/>
              <a:t>Kejsarsnitt: 6,4-21%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127A-2163-48A1-B0CE-31B555D7C29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61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04056" y="3903191"/>
            <a:ext cx="7340352" cy="1470025"/>
          </a:xfrm>
        </p:spPr>
        <p:txBody>
          <a:bodyPr/>
          <a:lstStyle>
            <a:lvl1pPr algn="l">
              <a:lnSpc>
                <a:spcPts val="36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04056" y="5013176"/>
            <a:ext cx="7016824" cy="9829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3872" y="573832"/>
            <a:ext cx="2347348" cy="3240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546" y="274638"/>
            <a:ext cx="7552680" cy="11430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6546" y="1600201"/>
            <a:ext cx="7544486" cy="40610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7344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1463-BB7C-4929-AF35-69FB2F64F182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A3FF-9EB9-4DE5-BDD0-BB445A0CB077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 descr="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5661248"/>
            <a:ext cx="643536" cy="88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5D9D3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D9D3C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D9D3C"/>
        </a:buClr>
        <a:buSzPct val="96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D9D3C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 smtClean="0"/>
              <a:t>Graviditetsregistret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Lars </a:t>
            </a:r>
            <a:r>
              <a:rPr lang="sv-SE" sz="3200" dirty="0" err="1" smtClean="0"/>
              <a:t>Ladfors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Dashboard</a:t>
            </a:r>
            <a:r>
              <a:rPr lang="sv-SE" dirty="0" smtClean="0"/>
              <a:t> klinikens data uppdateras varje dygn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259632" y="206084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solidFill>
                  <a:srgbClr val="000000"/>
                </a:solidFill>
                <a:latin typeface="Helvetica" charset="0"/>
              </a:rPr>
              <a:t>För att få tillgång: Utbildningstillfällen </a:t>
            </a:r>
            <a:r>
              <a:rPr lang="sv-SE" sz="3200" dirty="0">
                <a:solidFill>
                  <a:srgbClr val="000000"/>
                </a:solidFill>
                <a:latin typeface="Helvetica" charset="0"/>
              </a:rPr>
              <a:t>x 3 under våren, en eller två på varje klinik blir administratörer som kan lägga in användare på den egna kliniken.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2326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69160"/>
            <a:ext cx="5580112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683568" y="116632"/>
            <a:ext cx="7704856" cy="6634129"/>
            <a:chOff x="683568" y="116632"/>
            <a:chExt cx="7704856" cy="6634129"/>
          </a:xfrm>
        </p:grpSpPr>
        <p:pic>
          <p:nvPicPr>
            <p:cNvPr id="6" name="Picture 2" descr="https://www.medscinet.com/GR/app/Uploads/hemsida/Bilder/Karta-Dash2.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78"/>
            <a:stretch/>
          </p:blipFill>
          <p:spPr bwMode="auto">
            <a:xfrm>
              <a:off x="1043608" y="620688"/>
              <a:ext cx="7344816" cy="613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ktangel 7"/>
            <p:cNvSpPr/>
            <p:nvPr/>
          </p:nvSpPr>
          <p:spPr>
            <a:xfrm>
              <a:off x="683568" y="116632"/>
              <a:ext cx="5137368" cy="1313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99592" y="603435"/>
            <a:ext cx="7344816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sv-SE" dirty="0" smtClean="0"/>
              <a:t>Dagsläget i Sverige</a:t>
            </a:r>
            <a:br>
              <a:rPr lang="sv-SE" dirty="0" smtClean="0"/>
            </a:br>
            <a:r>
              <a:rPr lang="sv-SE" dirty="0" smtClean="0"/>
              <a:t>90 %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-1027371" y="-603448"/>
            <a:ext cx="1094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475656" y="545269"/>
          <a:ext cx="92046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18399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v-SE" sz="4000" dirty="0" smtClean="0"/>
              <a:t>Målvärden Förlossning Topp 20%</a:t>
            </a:r>
            <a:endParaRPr lang="sv-SE" sz="40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628800"/>
            <a:ext cx="7544486" cy="40610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 smtClean="0"/>
              <a:t>Icke instrumentell förlossning  </a:t>
            </a:r>
            <a:r>
              <a:rPr lang="sv-SE" dirty="0" smtClean="0"/>
              <a:t>&gt;80</a:t>
            </a:r>
            <a:r>
              <a:rPr lang="sv-SE" dirty="0" smtClean="0"/>
              <a:t>%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5" t="31247" r="14042" b="9437"/>
          <a:stretch/>
        </p:blipFill>
        <p:spPr>
          <a:xfrm>
            <a:off x="0" y="2636912"/>
            <a:ext cx="9144000" cy="422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40" y="142032"/>
            <a:ext cx="4445380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1601" y="836712"/>
            <a:ext cx="393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rgbClr val="5D9D3C"/>
                </a:solidFill>
              </a:rPr>
              <a:t>Icke instrumentell förlossning  &gt;80%</a:t>
            </a:r>
          </a:p>
        </p:txBody>
      </p:sp>
      <p:cxnSp>
        <p:nvCxnSpPr>
          <p:cNvPr id="6" name="Rak pil 5"/>
          <p:cNvCxnSpPr>
            <a:stCxn id="4" idx="3"/>
          </p:cNvCxnSpPr>
          <p:nvPr/>
        </p:nvCxnSpPr>
        <p:spPr>
          <a:xfrm flipV="1">
            <a:off x="4038601" y="1021379"/>
            <a:ext cx="389383" cy="15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0" b="35264"/>
          <a:stretch/>
        </p:blipFill>
        <p:spPr>
          <a:xfrm>
            <a:off x="3491880" y="2088232"/>
            <a:ext cx="5652120" cy="49411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18399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v-SE" sz="4000" dirty="0" smtClean="0"/>
              <a:t>Målvärden Förlossning Topp 20%</a:t>
            </a:r>
            <a:endParaRPr lang="sv-SE" sz="40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628800"/>
            <a:ext cx="7544486" cy="4061048"/>
          </a:xfrm>
        </p:spPr>
        <p:txBody>
          <a:bodyPr>
            <a:normAutofit/>
          </a:bodyPr>
          <a:lstStyle/>
          <a:p>
            <a:r>
              <a:rPr lang="sv-SE" dirty="0" smtClean="0"/>
              <a:t>Bristning grad 3-4: </a:t>
            </a:r>
          </a:p>
          <a:p>
            <a:pPr lvl="1"/>
            <a:r>
              <a:rPr lang="sv-SE" dirty="0" smtClean="0"/>
              <a:t>instrumentell </a:t>
            </a:r>
            <a:r>
              <a:rPr lang="sv-SE" dirty="0" smtClean="0"/>
              <a:t>&lt;8,7</a:t>
            </a:r>
            <a:r>
              <a:rPr lang="sv-SE" dirty="0" smtClean="0"/>
              <a:t>%</a:t>
            </a:r>
            <a:r>
              <a:rPr lang="sv-SE" dirty="0"/>
              <a:t> </a:t>
            </a:r>
            <a:r>
              <a:rPr lang="sv-SE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sv-SE" dirty="0" smtClean="0"/>
              <a:t>icke instrumentell </a:t>
            </a:r>
            <a:r>
              <a:rPr lang="sv-SE" dirty="0" smtClean="0"/>
              <a:t>&lt;1,9</a:t>
            </a:r>
            <a:r>
              <a:rPr lang="sv-SE" dirty="0" smtClean="0"/>
              <a:t>% 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704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348" y="2293938"/>
            <a:ext cx="4183503" cy="1782762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Bristning grad 3-4: </a:t>
            </a:r>
            <a:br>
              <a:rPr lang="sv-SE" sz="2800" dirty="0"/>
            </a:br>
            <a:r>
              <a:rPr lang="sv-SE" sz="2800" dirty="0"/>
              <a:t>icke instrumentell </a:t>
            </a:r>
            <a:r>
              <a:rPr lang="sv-SE" sz="2800" dirty="0" smtClean="0"/>
              <a:t>&lt; 1,9</a:t>
            </a:r>
            <a:r>
              <a:rPr lang="sv-SE" sz="2800" dirty="0"/>
              <a:t>% </a:t>
            </a:r>
            <a:br>
              <a:rPr lang="sv-SE" sz="2800" dirty="0"/>
            </a:br>
            <a:endParaRPr lang="sv-SE" sz="2800" dirty="0"/>
          </a:p>
        </p:txBody>
      </p:sp>
      <p:cxnSp>
        <p:nvCxnSpPr>
          <p:cNvPr id="5" name="Rak pil 4"/>
          <p:cNvCxnSpPr/>
          <p:nvPr/>
        </p:nvCxnSpPr>
        <p:spPr>
          <a:xfrm flipV="1">
            <a:off x="4183503" y="3020219"/>
            <a:ext cx="389383" cy="15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10" y="-786900"/>
            <a:ext cx="3771131" cy="7984625"/>
          </a:xfrm>
        </p:spPr>
      </p:pic>
    </p:spTree>
    <p:extLst>
      <p:ext uri="{BB962C8B-B14F-4D97-AF65-F5344CB8AC3E}">
        <p14:creationId xmlns:p14="http://schemas.microsoft.com/office/powerpoint/2010/main" val="11981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348" y="1924357"/>
            <a:ext cx="4183503" cy="1206500"/>
          </a:xfrm>
        </p:spPr>
        <p:txBody>
          <a:bodyPr>
            <a:normAutofit/>
          </a:bodyPr>
          <a:lstStyle/>
          <a:p>
            <a:r>
              <a:rPr lang="sv-SE" sz="2800" dirty="0"/>
              <a:t>Bristning grad </a:t>
            </a:r>
            <a:r>
              <a:rPr lang="sv-SE" sz="2800" dirty="0" smtClean="0"/>
              <a:t>3-4 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>instrumentell &lt; 8,7%</a:t>
            </a:r>
            <a:endParaRPr lang="sv-SE" sz="2800" dirty="0"/>
          </a:p>
        </p:txBody>
      </p:sp>
      <p:cxnSp>
        <p:nvCxnSpPr>
          <p:cNvPr id="5" name="Rak pil 4"/>
          <p:cNvCxnSpPr/>
          <p:nvPr/>
        </p:nvCxnSpPr>
        <p:spPr>
          <a:xfrm flipV="1">
            <a:off x="3746500" y="2512219"/>
            <a:ext cx="826386" cy="15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93" y="-1323274"/>
            <a:ext cx="3135866" cy="7752562"/>
          </a:xfrm>
        </p:spPr>
      </p:pic>
    </p:spTree>
    <p:extLst>
      <p:ext uri="{BB962C8B-B14F-4D97-AF65-F5344CB8AC3E}">
        <p14:creationId xmlns:p14="http://schemas.microsoft.com/office/powerpoint/2010/main" val="19792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18399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v-SE" sz="4000" dirty="0" smtClean="0"/>
              <a:t>Målvärden Förlossning Topp 20%</a:t>
            </a:r>
            <a:endParaRPr lang="sv-SE" sz="40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3733" y="1464599"/>
            <a:ext cx="7544486" cy="4061048"/>
          </a:xfrm>
        </p:spPr>
        <p:txBody>
          <a:bodyPr>
            <a:normAutofit/>
          </a:bodyPr>
          <a:lstStyle/>
          <a:p>
            <a:r>
              <a:rPr lang="sv-SE" dirty="0" smtClean="0"/>
              <a:t>Blödning &gt;1000 ml: </a:t>
            </a:r>
          </a:p>
          <a:p>
            <a:pPr lvl="1"/>
            <a:r>
              <a:rPr lang="sv-SE" dirty="0" smtClean="0"/>
              <a:t>vaginal </a:t>
            </a:r>
            <a:r>
              <a:rPr lang="sv-SE" dirty="0" smtClean="0"/>
              <a:t>förlossning </a:t>
            </a:r>
            <a:r>
              <a:rPr lang="sv-SE" dirty="0" smtClean="0"/>
              <a:t>&lt;5,5</a:t>
            </a:r>
            <a:r>
              <a:rPr lang="sv-SE" dirty="0" smtClean="0"/>
              <a:t>% </a:t>
            </a:r>
          </a:p>
          <a:p>
            <a:pPr lvl="1">
              <a:spcAft>
                <a:spcPts val="600"/>
              </a:spcAft>
            </a:pPr>
            <a:r>
              <a:rPr lang="sv-SE" dirty="0" smtClean="0"/>
              <a:t>kejsarsnitt </a:t>
            </a:r>
            <a:r>
              <a:rPr lang="sv-SE" dirty="0" smtClean="0"/>
              <a:t>&lt;12</a:t>
            </a:r>
            <a:r>
              <a:rPr lang="sv-SE" dirty="0" smtClean="0"/>
              <a:t>%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0" r="13646" b="3148"/>
          <a:stretch/>
        </p:blipFill>
        <p:spPr>
          <a:xfrm>
            <a:off x="4355976" y="2204864"/>
            <a:ext cx="4788024" cy="547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-5590"/>
            <a:ext cx="7344816" cy="1143000"/>
          </a:xfrm>
        </p:spPr>
        <p:txBody>
          <a:bodyPr/>
          <a:lstStyle/>
          <a:p>
            <a:r>
              <a:rPr lang="sv-SE" dirty="0" err="1" smtClean="0"/>
              <a:t>Målvärden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3170"/>
            <a:ext cx="6414944" cy="170192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913082" y="2522033"/>
            <a:ext cx="626469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Case mix </a:t>
            </a:r>
            <a:r>
              <a:rPr lang="sv-SE" b="1" dirty="0" smtClean="0"/>
              <a:t>justerad: </a:t>
            </a:r>
            <a:r>
              <a:rPr lang="sv-SE" dirty="0"/>
              <a:t>j</a:t>
            </a:r>
            <a:r>
              <a:rPr lang="sv-SE" dirty="0" smtClean="0"/>
              <a:t>usterat </a:t>
            </a:r>
            <a:r>
              <a:rPr lang="sv-SE" dirty="0"/>
              <a:t>värde där vi tagit hänsyn till: </a:t>
            </a:r>
            <a:endParaRPr lang="sv-SE" dirty="0" smtClean="0"/>
          </a:p>
          <a:p>
            <a:r>
              <a:rPr lang="sv-SE" dirty="0" smtClean="0"/>
              <a:t>ålder</a:t>
            </a:r>
            <a:r>
              <a:rPr lang="sv-SE" dirty="0"/>
              <a:t>, BMI, längd, rökning, paritet, tid sectio, födelseland, utbildning, 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IVF, sjuklighet vid inskrivning till </a:t>
            </a:r>
            <a:r>
              <a:rPr lang="sv-SE" dirty="0" smtClean="0"/>
              <a:t>MHV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13082" y="3945830"/>
            <a:ext cx="5845115" cy="92333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Förväntat </a:t>
            </a:r>
            <a:r>
              <a:rPr lang="sv-SE" b="1" dirty="0"/>
              <a:t>värde: </a:t>
            </a:r>
            <a:r>
              <a:rPr lang="sv-SE" dirty="0"/>
              <a:t>utifrån nationella data (genomsnittligt resultat) visar detta vad du skulle uppvisa för resultat utifrån din patientsammansättning på din </a:t>
            </a:r>
            <a:r>
              <a:rPr lang="sv-SE" dirty="0" smtClean="0"/>
              <a:t>klinik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913082" y="5075892"/>
            <a:ext cx="46065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v-SE" b="1" dirty="0"/>
              <a:t>Medelvärde: </a:t>
            </a:r>
            <a:r>
              <a:rPr lang="sv-SE" dirty="0"/>
              <a:t>faktiskt uppmätt värde på kliniken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1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raviditetsreg_Mall_02">
  <a:themeElements>
    <a:clrScheme name="GR_Årsrapport_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D9D3C"/>
      </a:accent1>
      <a:accent2>
        <a:srgbClr val="FCDA4A"/>
      </a:accent2>
      <a:accent3>
        <a:srgbClr val="95437C"/>
      </a:accent3>
      <a:accent4>
        <a:srgbClr val="9EDB7E"/>
      </a:accent4>
      <a:accent5>
        <a:srgbClr val="F98007"/>
      </a:accent5>
      <a:accent6>
        <a:srgbClr val="B0B0B0"/>
      </a:accent6>
      <a:hlink>
        <a:srgbClr val="5D9D3C"/>
      </a:hlink>
      <a:folHlink>
        <a:srgbClr val="5D9D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Graviditetsreg_Mall_02.potx</Template>
  <TotalTime>6383</TotalTime>
  <Words>230</Words>
  <Application>Microsoft Macintosh PowerPoint</Application>
  <PresentationFormat>Bildspel på skärmen (4:3)</PresentationFormat>
  <Paragraphs>42</Paragraphs>
  <Slides>10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Calibri</vt:lpstr>
      <vt:lpstr>Helvetica</vt:lpstr>
      <vt:lpstr>Arial</vt:lpstr>
      <vt:lpstr>Graviditetsreg_Mall_02</vt:lpstr>
      <vt:lpstr>Graviditetsregistret</vt:lpstr>
      <vt:lpstr>Dagsläget i Sverige 90 %</vt:lpstr>
      <vt:lpstr>Målvärden Förlossning Topp 20%</vt:lpstr>
      <vt:lpstr>PowerPoint-presentation</vt:lpstr>
      <vt:lpstr>Målvärden Förlossning Topp 20%</vt:lpstr>
      <vt:lpstr>Bristning grad 3-4:  icke instrumentell &lt; 1,9%  </vt:lpstr>
      <vt:lpstr>Bristning grad 3-4  instrumentell &lt; 8,7%</vt:lpstr>
      <vt:lpstr>Målvärden Förlossning Topp 20%</vt:lpstr>
      <vt:lpstr>Målvärden</vt:lpstr>
      <vt:lpstr>Dashboard klinikens data uppdateras varje dygn</vt:lpstr>
    </vt:vector>
  </TitlesOfParts>
  <Company>Else Friis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Presentationstitel</dc:title>
  <dc:creator>Else Friis</dc:creator>
  <cp:lastModifiedBy>Microsoft Office-användare</cp:lastModifiedBy>
  <cp:revision>346</cp:revision>
  <dcterms:created xsi:type="dcterms:W3CDTF">2013-03-04T14:07:35Z</dcterms:created>
  <dcterms:modified xsi:type="dcterms:W3CDTF">2017-03-16T15:54:54Z</dcterms:modified>
</cp:coreProperties>
</file>