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59" r:id="rId3"/>
    <p:sldId id="280" r:id="rId4"/>
    <p:sldId id="278" r:id="rId5"/>
    <p:sldId id="286" r:id="rId6"/>
    <p:sldId id="287" r:id="rId7"/>
    <p:sldId id="263" r:id="rId8"/>
    <p:sldId id="265" r:id="rId9"/>
    <p:sldId id="288" r:id="rId10"/>
    <p:sldId id="270" r:id="rId11"/>
    <p:sldId id="281" r:id="rId12"/>
    <p:sldId id="272" r:id="rId13"/>
    <p:sldId id="267" r:id="rId14"/>
    <p:sldId id="271" r:id="rId15"/>
    <p:sldId id="284" r:id="rId16"/>
    <p:sldId id="282" r:id="rId17"/>
    <p:sldId id="268" r:id="rId18"/>
    <p:sldId id="277" r:id="rId19"/>
    <p:sldId id="275" r:id="rId20"/>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5">
          <p15:clr>
            <a:srgbClr val="A4A3A4"/>
          </p15:clr>
        </p15:guide>
        <p15:guide id="2" pos="554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nnarsson Catrin" initials="GC" lastIdx="1" clrIdx="0">
    <p:extLst>
      <p:ext uri="{19B8F6BF-5375-455C-9EA6-DF929625EA0E}">
        <p15:presenceInfo xmlns:p15="http://schemas.microsoft.com/office/powerpoint/2012/main" userId="S-1-5-21-3333221951-3734500458-1540040394-320187" providerId="AD"/>
      </p:ext>
    </p:extLst>
  </p:cmAuthor>
  <p:cmAuthor id="2" name="Rangsjö Anna" initials="RA" lastIdx="1" clrIdx="1">
    <p:extLst>
      <p:ext uri="{19B8F6BF-5375-455C-9EA6-DF929625EA0E}">
        <p15:presenceInfo xmlns:p15="http://schemas.microsoft.com/office/powerpoint/2012/main" userId="Rangsjö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A5"/>
    <a:srgbClr val="0053A5"/>
    <a:srgbClr val="005BA1"/>
    <a:srgbClr val="0066B3"/>
    <a:srgbClr val="0047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72068" autoAdjust="0"/>
  </p:normalViewPr>
  <p:slideViewPr>
    <p:cSldViewPr snapToGrid="0" snapToObjects="1">
      <p:cViewPr varScale="1">
        <p:scale>
          <a:sx n="79" d="100"/>
          <a:sy n="79" d="100"/>
        </p:scale>
        <p:origin x="2464" y="184"/>
      </p:cViewPr>
      <p:guideLst>
        <p:guide orient="horz" pos="4125"/>
        <p:guide pos="55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70271-7153-4A66-AE89-B9C453E68472}" type="doc">
      <dgm:prSet loTypeId="urn:microsoft.com/office/officeart/2005/8/layout/venn1" loCatId="relationship" qsTypeId="urn:microsoft.com/office/officeart/2005/8/quickstyle/simple1" qsCatId="simple" csTypeId="urn:microsoft.com/office/officeart/2005/8/colors/accent1_2" csCatId="accent1" phldr="1"/>
      <dgm:spPr/>
    </dgm:pt>
    <dgm:pt modelId="{43CBDD12-D4B2-4FD3-B035-3E39E4510D16}">
      <dgm:prSet phldrT="[Text]"/>
      <dgm:spPr/>
      <dgm:t>
        <a:bodyPr/>
        <a:lstStyle/>
        <a:p>
          <a:r>
            <a:rPr lang="sv-SE" dirty="0"/>
            <a:t>Biologiskt</a:t>
          </a:r>
        </a:p>
      </dgm:t>
    </dgm:pt>
    <dgm:pt modelId="{949B5C55-C8A0-4B27-B4F6-BD07DF2FF64F}" type="parTrans" cxnId="{9D081CAC-3018-4FEE-87DC-D18573A2A1C5}">
      <dgm:prSet/>
      <dgm:spPr/>
      <dgm:t>
        <a:bodyPr/>
        <a:lstStyle/>
        <a:p>
          <a:endParaRPr lang="sv-SE"/>
        </a:p>
      </dgm:t>
    </dgm:pt>
    <dgm:pt modelId="{948AAF75-0EB0-4D16-8283-B117D8B86966}" type="sibTrans" cxnId="{9D081CAC-3018-4FEE-87DC-D18573A2A1C5}">
      <dgm:prSet/>
      <dgm:spPr/>
      <dgm:t>
        <a:bodyPr/>
        <a:lstStyle/>
        <a:p>
          <a:endParaRPr lang="sv-SE"/>
        </a:p>
      </dgm:t>
    </dgm:pt>
    <dgm:pt modelId="{ABD70C76-553F-4C0D-A6C5-31980DF6A928}">
      <dgm:prSet phldrT="[Text]"/>
      <dgm:spPr>
        <a:solidFill>
          <a:srgbClr val="92D050">
            <a:alpha val="50000"/>
          </a:srgbClr>
        </a:solidFill>
      </dgm:spPr>
      <dgm:t>
        <a:bodyPr/>
        <a:lstStyle/>
        <a:p>
          <a:r>
            <a:rPr lang="sv-SE" dirty="0"/>
            <a:t>Socialt</a:t>
          </a:r>
        </a:p>
      </dgm:t>
    </dgm:pt>
    <dgm:pt modelId="{F01BD66B-B118-4847-B610-DBDFD06EE9BC}" type="parTrans" cxnId="{43ECDC56-C370-4037-A96E-5A247855ACEC}">
      <dgm:prSet/>
      <dgm:spPr/>
      <dgm:t>
        <a:bodyPr/>
        <a:lstStyle/>
        <a:p>
          <a:endParaRPr lang="sv-SE"/>
        </a:p>
      </dgm:t>
    </dgm:pt>
    <dgm:pt modelId="{09FB0E38-F5C9-477D-989F-5DD47E65B64D}" type="sibTrans" cxnId="{43ECDC56-C370-4037-A96E-5A247855ACEC}">
      <dgm:prSet/>
      <dgm:spPr/>
      <dgm:t>
        <a:bodyPr/>
        <a:lstStyle/>
        <a:p>
          <a:endParaRPr lang="sv-SE"/>
        </a:p>
      </dgm:t>
    </dgm:pt>
    <dgm:pt modelId="{FACD07E6-57F6-42D6-9137-1B04DE8C4FAE}">
      <dgm:prSet phldrT="[Text]"/>
      <dgm:spPr>
        <a:solidFill>
          <a:srgbClr val="C00000">
            <a:alpha val="50000"/>
          </a:srgbClr>
        </a:solidFill>
      </dgm:spPr>
      <dgm:t>
        <a:bodyPr/>
        <a:lstStyle/>
        <a:p>
          <a:r>
            <a:rPr lang="sv-SE" dirty="0"/>
            <a:t>Psykologiskt</a:t>
          </a:r>
        </a:p>
      </dgm:t>
    </dgm:pt>
    <dgm:pt modelId="{99FDD791-9231-4E51-AA02-464312B7D052}" type="parTrans" cxnId="{7C3FCF64-D70A-4468-8E66-04218661630C}">
      <dgm:prSet/>
      <dgm:spPr/>
      <dgm:t>
        <a:bodyPr/>
        <a:lstStyle/>
        <a:p>
          <a:endParaRPr lang="sv-SE"/>
        </a:p>
      </dgm:t>
    </dgm:pt>
    <dgm:pt modelId="{95E44FA1-F20E-4231-B7E3-9F1286AFC608}" type="sibTrans" cxnId="{7C3FCF64-D70A-4468-8E66-04218661630C}">
      <dgm:prSet/>
      <dgm:spPr/>
      <dgm:t>
        <a:bodyPr/>
        <a:lstStyle/>
        <a:p>
          <a:endParaRPr lang="sv-SE"/>
        </a:p>
      </dgm:t>
    </dgm:pt>
    <dgm:pt modelId="{CD752E3B-D9F4-4EE5-896F-F0ED1BA6076B}" type="pres">
      <dgm:prSet presAssocID="{ECA70271-7153-4A66-AE89-B9C453E68472}" presName="compositeShape" presStyleCnt="0">
        <dgm:presLayoutVars>
          <dgm:chMax val="7"/>
          <dgm:dir/>
          <dgm:resizeHandles val="exact"/>
        </dgm:presLayoutVars>
      </dgm:prSet>
      <dgm:spPr/>
    </dgm:pt>
    <dgm:pt modelId="{0D8D4D09-1D53-4014-ACE7-306C4DAD1684}" type="pres">
      <dgm:prSet presAssocID="{43CBDD12-D4B2-4FD3-B035-3E39E4510D16}" presName="circ1" presStyleLbl="vennNode1" presStyleIdx="0" presStyleCnt="3"/>
      <dgm:spPr/>
    </dgm:pt>
    <dgm:pt modelId="{0049E410-9008-43BD-BC9E-0CF22341CAF7}" type="pres">
      <dgm:prSet presAssocID="{43CBDD12-D4B2-4FD3-B035-3E39E4510D16}" presName="circ1Tx" presStyleLbl="revTx" presStyleIdx="0" presStyleCnt="0">
        <dgm:presLayoutVars>
          <dgm:chMax val="0"/>
          <dgm:chPref val="0"/>
          <dgm:bulletEnabled val="1"/>
        </dgm:presLayoutVars>
      </dgm:prSet>
      <dgm:spPr/>
    </dgm:pt>
    <dgm:pt modelId="{C6F683E6-EEFB-4BC5-80B3-E6E8FEBC0D00}" type="pres">
      <dgm:prSet presAssocID="{ABD70C76-553F-4C0D-A6C5-31980DF6A928}" presName="circ2" presStyleLbl="vennNode1" presStyleIdx="1" presStyleCnt="3"/>
      <dgm:spPr/>
    </dgm:pt>
    <dgm:pt modelId="{165AD6CD-431E-455C-811B-3B64AD66BD42}" type="pres">
      <dgm:prSet presAssocID="{ABD70C76-553F-4C0D-A6C5-31980DF6A928}" presName="circ2Tx" presStyleLbl="revTx" presStyleIdx="0" presStyleCnt="0">
        <dgm:presLayoutVars>
          <dgm:chMax val="0"/>
          <dgm:chPref val="0"/>
          <dgm:bulletEnabled val="1"/>
        </dgm:presLayoutVars>
      </dgm:prSet>
      <dgm:spPr/>
    </dgm:pt>
    <dgm:pt modelId="{6159D9DA-C654-48DA-A1E7-5DB8636EFC82}" type="pres">
      <dgm:prSet presAssocID="{FACD07E6-57F6-42D6-9137-1B04DE8C4FAE}" presName="circ3" presStyleLbl="vennNode1" presStyleIdx="2" presStyleCnt="3"/>
      <dgm:spPr/>
    </dgm:pt>
    <dgm:pt modelId="{0134A4C4-104E-4060-9D08-593F73D0B99F}" type="pres">
      <dgm:prSet presAssocID="{FACD07E6-57F6-42D6-9137-1B04DE8C4FAE}" presName="circ3Tx" presStyleLbl="revTx" presStyleIdx="0" presStyleCnt="0">
        <dgm:presLayoutVars>
          <dgm:chMax val="0"/>
          <dgm:chPref val="0"/>
          <dgm:bulletEnabled val="1"/>
        </dgm:presLayoutVars>
      </dgm:prSet>
      <dgm:spPr/>
    </dgm:pt>
  </dgm:ptLst>
  <dgm:cxnLst>
    <dgm:cxn modelId="{9C445A02-321B-40CF-BB19-2C55DBEDEBFB}" type="presOf" srcId="{43CBDD12-D4B2-4FD3-B035-3E39E4510D16}" destId="{0049E410-9008-43BD-BC9E-0CF22341CAF7}" srcOrd="1" destOrd="0" presId="urn:microsoft.com/office/officeart/2005/8/layout/venn1"/>
    <dgm:cxn modelId="{39043C21-DB44-4603-A2DD-8B7E201D8EA6}" type="presOf" srcId="{ECA70271-7153-4A66-AE89-B9C453E68472}" destId="{CD752E3B-D9F4-4EE5-896F-F0ED1BA6076B}" srcOrd="0" destOrd="0" presId="urn:microsoft.com/office/officeart/2005/8/layout/venn1"/>
    <dgm:cxn modelId="{43ECDC56-C370-4037-A96E-5A247855ACEC}" srcId="{ECA70271-7153-4A66-AE89-B9C453E68472}" destId="{ABD70C76-553F-4C0D-A6C5-31980DF6A928}" srcOrd="1" destOrd="0" parTransId="{F01BD66B-B118-4847-B610-DBDFD06EE9BC}" sibTransId="{09FB0E38-F5C9-477D-989F-5DD47E65B64D}"/>
    <dgm:cxn modelId="{7C3FCF64-D70A-4468-8E66-04218661630C}" srcId="{ECA70271-7153-4A66-AE89-B9C453E68472}" destId="{FACD07E6-57F6-42D6-9137-1B04DE8C4FAE}" srcOrd="2" destOrd="0" parTransId="{99FDD791-9231-4E51-AA02-464312B7D052}" sibTransId="{95E44FA1-F20E-4231-B7E3-9F1286AFC608}"/>
    <dgm:cxn modelId="{9795546B-9BA7-4D65-AFD3-F2DA9E20369D}" type="presOf" srcId="{FACD07E6-57F6-42D6-9137-1B04DE8C4FAE}" destId="{0134A4C4-104E-4060-9D08-593F73D0B99F}" srcOrd="1" destOrd="0" presId="urn:microsoft.com/office/officeart/2005/8/layout/venn1"/>
    <dgm:cxn modelId="{9D081CAC-3018-4FEE-87DC-D18573A2A1C5}" srcId="{ECA70271-7153-4A66-AE89-B9C453E68472}" destId="{43CBDD12-D4B2-4FD3-B035-3E39E4510D16}" srcOrd="0" destOrd="0" parTransId="{949B5C55-C8A0-4B27-B4F6-BD07DF2FF64F}" sibTransId="{948AAF75-0EB0-4D16-8283-B117D8B86966}"/>
    <dgm:cxn modelId="{0D09DBD7-90B4-4E41-A527-88E823617009}" type="presOf" srcId="{FACD07E6-57F6-42D6-9137-1B04DE8C4FAE}" destId="{6159D9DA-C654-48DA-A1E7-5DB8636EFC82}" srcOrd="0" destOrd="0" presId="urn:microsoft.com/office/officeart/2005/8/layout/venn1"/>
    <dgm:cxn modelId="{1D2B4DDA-5ACE-413F-87D3-45EC1B324CBC}" type="presOf" srcId="{43CBDD12-D4B2-4FD3-B035-3E39E4510D16}" destId="{0D8D4D09-1D53-4014-ACE7-306C4DAD1684}" srcOrd="0" destOrd="0" presId="urn:microsoft.com/office/officeart/2005/8/layout/venn1"/>
    <dgm:cxn modelId="{2A9267F1-99B8-4D52-8364-5D7B92C2F441}" type="presOf" srcId="{ABD70C76-553F-4C0D-A6C5-31980DF6A928}" destId="{C6F683E6-EEFB-4BC5-80B3-E6E8FEBC0D00}" srcOrd="0" destOrd="0" presId="urn:microsoft.com/office/officeart/2005/8/layout/venn1"/>
    <dgm:cxn modelId="{CE7885F7-7038-4752-A830-0F991A67E868}" type="presOf" srcId="{ABD70C76-553F-4C0D-A6C5-31980DF6A928}" destId="{165AD6CD-431E-455C-811B-3B64AD66BD42}" srcOrd="1" destOrd="0" presId="urn:microsoft.com/office/officeart/2005/8/layout/venn1"/>
    <dgm:cxn modelId="{0A75B269-7004-4E1B-903E-469F2409D4AF}" type="presParOf" srcId="{CD752E3B-D9F4-4EE5-896F-F0ED1BA6076B}" destId="{0D8D4D09-1D53-4014-ACE7-306C4DAD1684}" srcOrd="0" destOrd="0" presId="urn:microsoft.com/office/officeart/2005/8/layout/venn1"/>
    <dgm:cxn modelId="{D8305DD7-A2B0-4382-8960-9FB266567734}" type="presParOf" srcId="{CD752E3B-D9F4-4EE5-896F-F0ED1BA6076B}" destId="{0049E410-9008-43BD-BC9E-0CF22341CAF7}" srcOrd="1" destOrd="0" presId="urn:microsoft.com/office/officeart/2005/8/layout/venn1"/>
    <dgm:cxn modelId="{3FF9ACA6-7202-4F54-92D0-D58C06A333A6}" type="presParOf" srcId="{CD752E3B-D9F4-4EE5-896F-F0ED1BA6076B}" destId="{C6F683E6-EEFB-4BC5-80B3-E6E8FEBC0D00}" srcOrd="2" destOrd="0" presId="urn:microsoft.com/office/officeart/2005/8/layout/venn1"/>
    <dgm:cxn modelId="{27A76CED-18EC-4891-BCCE-9ED6A4134605}" type="presParOf" srcId="{CD752E3B-D9F4-4EE5-896F-F0ED1BA6076B}" destId="{165AD6CD-431E-455C-811B-3B64AD66BD42}" srcOrd="3" destOrd="0" presId="urn:microsoft.com/office/officeart/2005/8/layout/venn1"/>
    <dgm:cxn modelId="{E0E3AD68-5D95-46C4-BCF5-3D07B3BE35DF}" type="presParOf" srcId="{CD752E3B-D9F4-4EE5-896F-F0ED1BA6076B}" destId="{6159D9DA-C654-48DA-A1E7-5DB8636EFC82}" srcOrd="4" destOrd="0" presId="urn:microsoft.com/office/officeart/2005/8/layout/venn1"/>
    <dgm:cxn modelId="{521F3BC2-4A75-471B-813F-B1B9B0CC89E3}" type="presParOf" srcId="{CD752E3B-D9F4-4EE5-896F-F0ED1BA6076B}" destId="{0134A4C4-104E-4060-9D08-593F73D0B99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A70271-7153-4A66-AE89-B9C453E68472}" type="doc">
      <dgm:prSet loTypeId="urn:microsoft.com/office/officeart/2005/8/layout/venn1" loCatId="relationship" qsTypeId="urn:microsoft.com/office/officeart/2005/8/quickstyle/simple1" qsCatId="simple" csTypeId="urn:microsoft.com/office/officeart/2005/8/colors/accent1_2" csCatId="accent1" phldr="1"/>
      <dgm:spPr/>
    </dgm:pt>
    <dgm:pt modelId="{43CBDD12-D4B2-4FD3-B035-3E39E4510D16}">
      <dgm:prSet phldrT="[Text]"/>
      <dgm:spPr/>
      <dgm:t>
        <a:bodyPr/>
        <a:lstStyle/>
        <a:p>
          <a:r>
            <a:rPr lang="sv-SE" dirty="0"/>
            <a:t>Biologiskt</a:t>
          </a:r>
        </a:p>
      </dgm:t>
    </dgm:pt>
    <dgm:pt modelId="{949B5C55-C8A0-4B27-B4F6-BD07DF2FF64F}" type="parTrans" cxnId="{9D081CAC-3018-4FEE-87DC-D18573A2A1C5}">
      <dgm:prSet/>
      <dgm:spPr/>
      <dgm:t>
        <a:bodyPr/>
        <a:lstStyle/>
        <a:p>
          <a:endParaRPr lang="sv-SE"/>
        </a:p>
      </dgm:t>
    </dgm:pt>
    <dgm:pt modelId="{948AAF75-0EB0-4D16-8283-B117D8B86966}" type="sibTrans" cxnId="{9D081CAC-3018-4FEE-87DC-D18573A2A1C5}">
      <dgm:prSet/>
      <dgm:spPr/>
      <dgm:t>
        <a:bodyPr/>
        <a:lstStyle/>
        <a:p>
          <a:endParaRPr lang="sv-SE"/>
        </a:p>
      </dgm:t>
    </dgm:pt>
    <dgm:pt modelId="{ABD70C76-553F-4C0D-A6C5-31980DF6A928}">
      <dgm:prSet phldrT="[Text]"/>
      <dgm:spPr>
        <a:solidFill>
          <a:schemeClr val="accent3">
            <a:alpha val="50000"/>
          </a:schemeClr>
        </a:solidFill>
      </dgm:spPr>
      <dgm:t>
        <a:bodyPr/>
        <a:lstStyle/>
        <a:p>
          <a:r>
            <a:rPr lang="sv-SE" dirty="0"/>
            <a:t>Socialt</a:t>
          </a:r>
        </a:p>
      </dgm:t>
    </dgm:pt>
    <dgm:pt modelId="{F01BD66B-B118-4847-B610-DBDFD06EE9BC}" type="parTrans" cxnId="{43ECDC56-C370-4037-A96E-5A247855ACEC}">
      <dgm:prSet/>
      <dgm:spPr/>
      <dgm:t>
        <a:bodyPr/>
        <a:lstStyle/>
        <a:p>
          <a:endParaRPr lang="sv-SE"/>
        </a:p>
      </dgm:t>
    </dgm:pt>
    <dgm:pt modelId="{09FB0E38-F5C9-477D-989F-5DD47E65B64D}" type="sibTrans" cxnId="{43ECDC56-C370-4037-A96E-5A247855ACEC}">
      <dgm:prSet/>
      <dgm:spPr/>
      <dgm:t>
        <a:bodyPr/>
        <a:lstStyle/>
        <a:p>
          <a:endParaRPr lang="sv-SE"/>
        </a:p>
      </dgm:t>
    </dgm:pt>
    <dgm:pt modelId="{FACD07E6-57F6-42D6-9137-1B04DE8C4FAE}">
      <dgm:prSet phldrT="[Text]"/>
      <dgm:spPr>
        <a:solidFill>
          <a:schemeClr val="accent2"/>
        </a:solidFill>
      </dgm:spPr>
      <dgm:t>
        <a:bodyPr/>
        <a:lstStyle/>
        <a:p>
          <a:r>
            <a:rPr lang="sv-SE" dirty="0"/>
            <a:t>Psykologiskt</a:t>
          </a:r>
        </a:p>
      </dgm:t>
    </dgm:pt>
    <dgm:pt modelId="{99FDD791-9231-4E51-AA02-464312B7D052}" type="parTrans" cxnId="{7C3FCF64-D70A-4468-8E66-04218661630C}">
      <dgm:prSet/>
      <dgm:spPr/>
      <dgm:t>
        <a:bodyPr/>
        <a:lstStyle/>
        <a:p>
          <a:endParaRPr lang="sv-SE"/>
        </a:p>
      </dgm:t>
    </dgm:pt>
    <dgm:pt modelId="{95E44FA1-F20E-4231-B7E3-9F1286AFC608}" type="sibTrans" cxnId="{7C3FCF64-D70A-4468-8E66-04218661630C}">
      <dgm:prSet/>
      <dgm:spPr/>
      <dgm:t>
        <a:bodyPr/>
        <a:lstStyle/>
        <a:p>
          <a:endParaRPr lang="sv-SE"/>
        </a:p>
      </dgm:t>
    </dgm:pt>
    <dgm:pt modelId="{CD752E3B-D9F4-4EE5-896F-F0ED1BA6076B}" type="pres">
      <dgm:prSet presAssocID="{ECA70271-7153-4A66-AE89-B9C453E68472}" presName="compositeShape" presStyleCnt="0">
        <dgm:presLayoutVars>
          <dgm:chMax val="7"/>
          <dgm:dir/>
          <dgm:resizeHandles val="exact"/>
        </dgm:presLayoutVars>
      </dgm:prSet>
      <dgm:spPr/>
    </dgm:pt>
    <dgm:pt modelId="{0D8D4D09-1D53-4014-ACE7-306C4DAD1684}" type="pres">
      <dgm:prSet presAssocID="{43CBDD12-D4B2-4FD3-B035-3E39E4510D16}" presName="circ1" presStyleLbl="vennNode1" presStyleIdx="0" presStyleCnt="3" custLinFactNeighborX="5635" custLinFactNeighborY="-2083"/>
      <dgm:spPr/>
    </dgm:pt>
    <dgm:pt modelId="{0049E410-9008-43BD-BC9E-0CF22341CAF7}" type="pres">
      <dgm:prSet presAssocID="{43CBDD12-D4B2-4FD3-B035-3E39E4510D16}" presName="circ1Tx" presStyleLbl="revTx" presStyleIdx="0" presStyleCnt="0">
        <dgm:presLayoutVars>
          <dgm:chMax val="0"/>
          <dgm:chPref val="0"/>
          <dgm:bulletEnabled val="1"/>
        </dgm:presLayoutVars>
      </dgm:prSet>
      <dgm:spPr/>
    </dgm:pt>
    <dgm:pt modelId="{C6F683E6-EEFB-4BC5-80B3-E6E8FEBC0D00}" type="pres">
      <dgm:prSet presAssocID="{ABD70C76-553F-4C0D-A6C5-31980DF6A928}" presName="circ2" presStyleLbl="vennNode1" presStyleIdx="1" presStyleCnt="3"/>
      <dgm:spPr/>
    </dgm:pt>
    <dgm:pt modelId="{165AD6CD-431E-455C-811B-3B64AD66BD42}" type="pres">
      <dgm:prSet presAssocID="{ABD70C76-553F-4C0D-A6C5-31980DF6A928}" presName="circ2Tx" presStyleLbl="revTx" presStyleIdx="0" presStyleCnt="0">
        <dgm:presLayoutVars>
          <dgm:chMax val="0"/>
          <dgm:chPref val="0"/>
          <dgm:bulletEnabled val="1"/>
        </dgm:presLayoutVars>
      </dgm:prSet>
      <dgm:spPr/>
    </dgm:pt>
    <dgm:pt modelId="{6159D9DA-C654-48DA-A1E7-5DB8636EFC82}" type="pres">
      <dgm:prSet presAssocID="{FACD07E6-57F6-42D6-9137-1B04DE8C4FAE}" presName="circ3" presStyleLbl="vennNode1" presStyleIdx="2" presStyleCnt="3"/>
      <dgm:spPr/>
    </dgm:pt>
    <dgm:pt modelId="{0134A4C4-104E-4060-9D08-593F73D0B99F}" type="pres">
      <dgm:prSet presAssocID="{FACD07E6-57F6-42D6-9137-1B04DE8C4FAE}" presName="circ3Tx" presStyleLbl="revTx" presStyleIdx="0" presStyleCnt="0">
        <dgm:presLayoutVars>
          <dgm:chMax val="0"/>
          <dgm:chPref val="0"/>
          <dgm:bulletEnabled val="1"/>
        </dgm:presLayoutVars>
      </dgm:prSet>
      <dgm:spPr/>
    </dgm:pt>
  </dgm:ptLst>
  <dgm:cxnLst>
    <dgm:cxn modelId="{9C445A02-321B-40CF-BB19-2C55DBEDEBFB}" type="presOf" srcId="{43CBDD12-D4B2-4FD3-B035-3E39E4510D16}" destId="{0049E410-9008-43BD-BC9E-0CF22341CAF7}" srcOrd="1" destOrd="0" presId="urn:microsoft.com/office/officeart/2005/8/layout/venn1"/>
    <dgm:cxn modelId="{39043C21-DB44-4603-A2DD-8B7E201D8EA6}" type="presOf" srcId="{ECA70271-7153-4A66-AE89-B9C453E68472}" destId="{CD752E3B-D9F4-4EE5-896F-F0ED1BA6076B}" srcOrd="0" destOrd="0" presId="urn:microsoft.com/office/officeart/2005/8/layout/venn1"/>
    <dgm:cxn modelId="{43ECDC56-C370-4037-A96E-5A247855ACEC}" srcId="{ECA70271-7153-4A66-AE89-B9C453E68472}" destId="{ABD70C76-553F-4C0D-A6C5-31980DF6A928}" srcOrd="1" destOrd="0" parTransId="{F01BD66B-B118-4847-B610-DBDFD06EE9BC}" sibTransId="{09FB0E38-F5C9-477D-989F-5DD47E65B64D}"/>
    <dgm:cxn modelId="{7C3FCF64-D70A-4468-8E66-04218661630C}" srcId="{ECA70271-7153-4A66-AE89-B9C453E68472}" destId="{FACD07E6-57F6-42D6-9137-1B04DE8C4FAE}" srcOrd="2" destOrd="0" parTransId="{99FDD791-9231-4E51-AA02-464312B7D052}" sibTransId="{95E44FA1-F20E-4231-B7E3-9F1286AFC608}"/>
    <dgm:cxn modelId="{9795546B-9BA7-4D65-AFD3-F2DA9E20369D}" type="presOf" srcId="{FACD07E6-57F6-42D6-9137-1B04DE8C4FAE}" destId="{0134A4C4-104E-4060-9D08-593F73D0B99F}" srcOrd="1" destOrd="0" presId="urn:microsoft.com/office/officeart/2005/8/layout/venn1"/>
    <dgm:cxn modelId="{9D081CAC-3018-4FEE-87DC-D18573A2A1C5}" srcId="{ECA70271-7153-4A66-AE89-B9C453E68472}" destId="{43CBDD12-D4B2-4FD3-B035-3E39E4510D16}" srcOrd="0" destOrd="0" parTransId="{949B5C55-C8A0-4B27-B4F6-BD07DF2FF64F}" sibTransId="{948AAF75-0EB0-4D16-8283-B117D8B86966}"/>
    <dgm:cxn modelId="{0D09DBD7-90B4-4E41-A527-88E823617009}" type="presOf" srcId="{FACD07E6-57F6-42D6-9137-1B04DE8C4FAE}" destId="{6159D9DA-C654-48DA-A1E7-5DB8636EFC82}" srcOrd="0" destOrd="0" presId="urn:microsoft.com/office/officeart/2005/8/layout/venn1"/>
    <dgm:cxn modelId="{1D2B4DDA-5ACE-413F-87D3-45EC1B324CBC}" type="presOf" srcId="{43CBDD12-D4B2-4FD3-B035-3E39E4510D16}" destId="{0D8D4D09-1D53-4014-ACE7-306C4DAD1684}" srcOrd="0" destOrd="0" presId="urn:microsoft.com/office/officeart/2005/8/layout/venn1"/>
    <dgm:cxn modelId="{2A9267F1-99B8-4D52-8364-5D7B92C2F441}" type="presOf" srcId="{ABD70C76-553F-4C0D-A6C5-31980DF6A928}" destId="{C6F683E6-EEFB-4BC5-80B3-E6E8FEBC0D00}" srcOrd="0" destOrd="0" presId="urn:microsoft.com/office/officeart/2005/8/layout/venn1"/>
    <dgm:cxn modelId="{CE7885F7-7038-4752-A830-0F991A67E868}" type="presOf" srcId="{ABD70C76-553F-4C0D-A6C5-31980DF6A928}" destId="{165AD6CD-431E-455C-811B-3B64AD66BD42}" srcOrd="1" destOrd="0" presId="urn:microsoft.com/office/officeart/2005/8/layout/venn1"/>
    <dgm:cxn modelId="{0A75B269-7004-4E1B-903E-469F2409D4AF}" type="presParOf" srcId="{CD752E3B-D9F4-4EE5-896F-F0ED1BA6076B}" destId="{0D8D4D09-1D53-4014-ACE7-306C4DAD1684}" srcOrd="0" destOrd="0" presId="urn:microsoft.com/office/officeart/2005/8/layout/venn1"/>
    <dgm:cxn modelId="{D8305DD7-A2B0-4382-8960-9FB266567734}" type="presParOf" srcId="{CD752E3B-D9F4-4EE5-896F-F0ED1BA6076B}" destId="{0049E410-9008-43BD-BC9E-0CF22341CAF7}" srcOrd="1" destOrd="0" presId="urn:microsoft.com/office/officeart/2005/8/layout/venn1"/>
    <dgm:cxn modelId="{3FF9ACA6-7202-4F54-92D0-D58C06A333A6}" type="presParOf" srcId="{CD752E3B-D9F4-4EE5-896F-F0ED1BA6076B}" destId="{C6F683E6-EEFB-4BC5-80B3-E6E8FEBC0D00}" srcOrd="2" destOrd="0" presId="urn:microsoft.com/office/officeart/2005/8/layout/venn1"/>
    <dgm:cxn modelId="{27A76CED-18EC-4891-BCCE-9ED6A4134605}" type="presParOf" srcId="{CD752E3B-D9F4-4EE5-896F-F0ED1BA6076B}" destId="{165AD6CD-431E-455C-811B-3B64AD66BD42}" srcOrd="3" destOrd="0" presId="urn:microsoft.com/office/officeart/2005/8/layout/venn1"/>
    <dgm:cxn modelId="{E0E3AD68-5D95-46C4-BCF5-3D07B3BE35DF}" type="presParOf" srcId="{CD752E3B-D9F4-4EE5-896F-F0ED1BA6076B}" destId="{6159D9DA-C654-48DA-A1E7-5DB8636EFC82}" srcOrd="4" destOrd="0" presId="urn:microsoft.com/office/officeart/2005/8/layout/venn1"/>
    <dgm:cxn modelId="{521F3BC2-4A75-471B-813F-B1B9B0CC89E3}" type="presParOf" srcId="{CD752E3B-D9F4-4EE5-896F-F0ED1BA6076B}" destId="{0134A4C4-104E-4060-9D08-593F73D0B99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A70271-7153-4A66-AE89-B9C453E68472}" type="doc">
      <dgm:prSet loTypeId="urn:microsoft.com/office/officeart/2005/8/layout/venn1" loCatId="relationship" qsTypeId="urn:microsoft.com/office/officeart/2005/8/quickstyle/simple1" qsCatId="simple" csTypeId="urn:microsoft.com/office/officeart/2005/8/colors/accent1_2" csCatId="accent1" phldr="1"/>
      <dgm:spPr/>
    </dgm:pt>
    <dgm:pt modelId="{43CBDD12-D4B2-4FD3-B035-3E39E4510D16}">
      <dgm:prSet phldrT="[Text]"/>
      <dgm:spPr/>
      <dgm:t>
        <a:bodyPr/>
        <a:lstStyle/>
        <a:p>
          <a:r>
            <a:rPr lang="sv-SE" dirty="0"/>
            <a:t>Biologiskt</a:t>
          </a:r>
        </a:p>
      </dgm:t>
    </dgm:pt>
    <dgm:pt modelId="{949B5C55-C8A0-4B27-B4F6-BD07DF2FF64F}" type="parTrans" cxnId="{9D081CAC-3018-4FEE-87DC-D18573A2A1C5}">
      <dgm:prSet/>
      <dgm:spPr/>
      <dgm:t>
        <a:bodyPr/>
        <a:lstStyle/>
        <a:p>
          <a:endParaRPr lang="sv-SE"/>
        </a:p>
      </dgm:t>
    </dgm:pt>
    <dgm:pt modelId="{948AAF75-0EB0-4D16-8283-B117D8B86966}" type="sibTrans" cxnId="{9D081CAC-3018-4FEE-87DC-D18573A2A1C5}">
      <dgm:prSet/>
      <dgm:spPr/>
      <dgm:t>
        <a:bodyPr/>
        <a:lstStyle/>
        <a:p>
          <a:endParaRPr lang="sv-SE"/>
        </a:p>
      </dgm:t>
    </dgm:pt>
    <dgm:pt modelId="{ABD70C76-553F-4C0D-A6C5-31980DF6A928}">
      <dgm:prSet phldrT="[Text]"/>
      <dgm:spPr>
        <a:solidFill>
          <a:srgbClr val="92D050">
            <a:alpha val="50000"/>
          </a:srgbClr>
        </a:solidFill>
      </dgm:spPr>
      <dgm:t>
        <a:bodyPr/>
        <a:lstStyle/>
        <a:p>
          <a:r>
            <a:rPr lang="sv-SE" dirty="0"/>
            <a:t>Socialt</a:t>
          </a:r>
        </a:p>
      </dgm:t>
    </dgm:pt>
    <dgm:pt modelId="{F01BD66B-B118-4847-B610-DBDFD06EE9BC}" type="parTrans" cxnId="{43ECDC56-C370-4037-A96E-5A247855ACEC}">
      <dgm:prSet/>
      <dgm:spPr/>
      <dgm:t>
        <a:bodyPr/>
        <a:lstStyle/>
        <a:p>
          <a:endParaRPr lang="sv-SE"/>
        </a:p>
      </dgm:t>
    </dgm:pt>
    <dgm:pt modelId="{09FB0E38-F5C9-477D-989F-5DD47E65B64D}" type="sibTrans" cxnId="{43ECDC56-C370-4037-A96E-5A247855ACEC}">
      <dgm:prSet/>
      <dgm:spPr/>
      <dgm:t>
        <a:bodyPr/>
        <a:lstStyle/>
        <a:p>
          <a:endParaRPr lang="sv-SE"/>
        </a:p>
      </dgm:t>
    </dgm:pt>
    <dgm:pt modelId="{FACD07E6-57F6-42D6-9137-1B04DE8C4FAE}">
      <dgm:prSet phldrT="[Text]"/>
      <dgm:spPr>
        <a:solidFill>
          <a:srgbClr val="C00000">
            <a:alpha val="50000"/>
          </a:srgbClr>
        </a:solidFill>
      </dgm:spPr>
      <dgm:t>
        <a:bodyPr/>
        <a:lstStyle/>
        <a:p>
          <a:r>
            <a:rPr lang="sv-SE" dirty="0"/>
            <a:t>Psykologiskt</a:t>
          </a:r>
        </a:p>
      </dgm:t>
    </dgm:pt>
    <dgm:pt modelId="{99FDD791-9231-4E51-AA02-464312B7D052}" type="parTrans" cxnId="{7C3FCF64-D70A-4468-8E66-04218661630C}">
      <dgm:prSet/>
      <dgm:spPr/>
      <dgm:t>
        <a:bodyPr/>
        <a:lstStyle/>
        <a:p>
          <a:endParaRPr lang="sv-SE"/>
        </a:p>
      </dgm:t>
    </dgm:pt>
    <dgm:pt modelId="{95E44FA1-F20E-4231-B7E3-9F1286AFC608}" type="sibTrans" cxnId="{7C3FCF64-D70A-4468-8E66-04218661630C}">
      <dgm:prSet/>
      <dgm:spPr/>
      <dgm:t>
        <a:bodyPr/>
        <a:lstStyle/>
        <a:p>
          <a:endParaRPr lang="sv-SE"/>
        </a:p>
      </dgm:t>
    </dgm:pt>
    <dgm:pt modelId="{CD752E3B-D9F4-4EE5-896F-F0ED1BA6076B}" type="pres">
      <dgm:prSet presAssocID="{ECA70271-7153-4A66-AE89-B9C453E68472}" presName="compositeShape" presStyleCnt="0">
        <dgm:presLayoutVars>
          <dgm:chMax val="7"/>
          <dgm:dir/>
          <dgm:resizeHandles val="exact"/>
        </dgm:presLayoutVars>
      </dgm:prSet>
      <dgm:spPr/>
    </dgm:pt>
    <dgm:pt modelId="{0D8D4D09-1D53-4014-ACE7-306C4DAD1684}" type="pres">
      <dgm:prSet presAssocID="{43CBDD12-D4B2-4FD3-B035-3E39E4510D16}" presName="circ1" presStyleLbl="vennNode1" presStyleIdx="0" presStyleCnt="3" custLinFactNeighborX="3876" custLinFactNeighborY="-6581"/>
      <dgm:spPr/>
    </dgm:pt>
    <dgm:pt modelId="{0049E410-9008-43BD-BC9E-0CF22341CAF7}" type="pres">
      <dgm:prSet presAssocID="{43CBDD12-D4B2-4FD3-B035-3E39E4510D16}" presName="circ1Tx" presStyleLbl="revTx" presStyleIdx="0" presStyleCnt="0">
        <dgm:presLayoutVars>
          <dgm:chMax val="0"/>
          <dgm:chPref val="0"/>
          <dgm:bulletEnabled val="1"/>
        </dgm:presLayoutVars>
      </dgm:prSet>
      <dgm:spPr/>
    </dgm:pt>
    <dgm:pt modelId="{C6F683E6-EEFB-4BC5-80B3-E6E8FEBC0D00}" type="pres">
      <dgm:prSet presAssocID="{ABD70C76-553F-4C0D-A6C5-31980DF6A928}" presName="circ2" presStyleLbl="vennNode1" presStyleIdx="1" presStyleCnt="3" custLinFactNeighborX="2421" custLinFactNeighborY="-19081"/>
      <dgm:spPr/>
    </dgm:pt>
    <dgm:pt modelId="{165AD6CD-431E-455C-811B-3B64AD66BD42}" type="pres">
      <dgm:prSet presAssocID="{ABD70C76-553F-4C0D-A6C5-31980DF6A928}" presName="circ2Tx" presStyleLbl="revTx" presStyleIdx="0" presStyleCnt="0">
        <dgm:presLayoutVars>
          <dgm:chMax val="0"/>
          <dgm:chPref val="0"/>
          <dgm:bulletEnabled val="1"/>
        </dgm:presLayoutVars>
      </dgm:prSet>
      <dgm:spPr/>
    </dgm:pt>
    <dgm:pt modelId="{6159D9DA-C654-48DA-A1E7-5DB8636EFC82}" type="pres">
      <dgm:prSet presAssocID="{FACD07E6-57F6-42D6-9137-1B04DE8C4FAE}" presName="circ3" presStyleLbl="vennNode1" presStyleIdx="2" presStyleCnt="3" custLinFactNeighborX="4548" custLinFactNeighborY="-19081"/>
      <dgm:spPr/>
    </dgm:pt>
    <dgm:pt modelId="{0134A4C4-104E-4060-9D08-593F73D0B99F}" type="pres">
      <dgm:prSet presAssocID="{FACD07E6-57F6-42D6-9137-1B04DE8C4FAE}" presName="circ3Tx" presStyleLbl="revTx" presStyleIdx="0" presStyleCnt="0">
        <dgm:presLayoutVars>
          <dgm:chMax val="0"/>
          <dgm:chPref val="0"/>
          <dgm:bulletEnabled val="1"/>
        </dgm:presLayoutVars>
      </dgm:prSet>
      <dgm:spPr/>
    </dgm:pt>
  </dgm:ptLst>
  <dgm:cxnLst>
    <dgm:cxn modelId="{9C445A02-321B-40CF-BB19-2C55DBEDEBFB}" type="presOf" srcId="{43CBDD12-D4B2-4FD3-B035-3E39E4510D16}" destId="{0049E410-9008-43BD-BC9E-0CF22341CAF7}" srcOrd="1" destOrd="0" presId="urn:microsoft.com/office/officeart/2005/8/layout/venn1"/>
    <dgm:cxn modelId="{39043C21-DB44-4603-A2DD-8B7E201D8EA6}" type="presOf" srcId="{ECA70271-7153-4A66-AE89-B9C453E68472}" destId="{CD752E3B-D9F4-4EE5-896F-F0ED1BA6076B}" srcOrd="0" destOrd="0" presId="urn:microsoft.com/office/officeart/2005/8/layout/venn1"/>
    <dgm:cxn modelId="{43ECDC56-C370-4037-A96E-5A247855ACEC}" srcId="{ECA70271-7153-4A66-AE89-B9C453E68472}" destId="{ABD70C76-553F-4C0D-A6C5-31980DF6A928}" srcOrd="1" destOrd="0" parTransId="{F01BD66B-B118-4847-B610-DBDFD06EE9BC}" sibTransId="{09FB0E38-F5C9-477D-989F-5DD47E65B64D}"/>
    <dgm:cxn modelId="{7C3FCF64-D70A-4468-8E66-04218661630C}" srcId="{ECA70271-7153-4A66-AE89-B9C453E68472}" destId="{FACD07E6-57F6-42D6-9137-1B04DE8C4FAE}" srcOrd="2" destOrd="0" parTransId="{99FDD791-9231-4E51-AA02-464312B7D052}" sibTransId="{95E44FA1-F20E-4231-B7E3-9F1286AFC608}"/>
    <dgm:cxn modelId="{9795546B-9BA7-4D65-AFD3-F2DA9E20369D}" type="presOf" srcId="{FACD07E6-57F6-42D6-9137-1B04DE8C4FAE}" destId="{0134A4C4-104E-4060-9D08-593F73D0B99F}" srcOrd="1" destOrd="0" presId="urn:microsoft.com/office/officeart/2005/8/layout/venn1"/>
    <dgm:cxn modelId="{9D081CAC-3018-4FEE-87DC-D18573A2A1C5}" srcId="{ECA70271-7153-4A66-AE89-B9C453E68472}" destId="{43CBDD12-D4B2-4FD3-B035-3E39E4510D16}" srcOrd="0" destOrd="0" parTransId="{949B5C55-C8A0-4B27-B4F6-BD07DF2FF64F}" sibTransId="{948AAF75-0EB0-4D16-8283-B117D8B86966}"/>
    <dgm:cxn modelId="{0D09DBD7-90B4-4E41-A527-88E823617009}" type="presOf" srcId="{FACD07E6-57F6-42D6-9137-1B04DE8C4FAE}" destId="{6159D9DA-C654-48DA-A1E7-5DB8636EFC82}" srcOrd="0" destOrd="0" presId="urn:microsoft.com/office/officeart/2005/8/layout/venn1"/>
    <dgm:cxn modelId="{1D2B4DDA-5ACE-413F-87D3-45EC1B324CBC}" type="presOf" srcId="{43CBDD12-D4B2-4FD3-B035-3E39E4510D16}" destId="{0D8D4D09-1D53-4014-ACE7-306C4DAD1684}" srcOrd="0" destOrd="0" presId="urn:microsoft.com/office/officeart/2005/8/layout/venn1"/>
    <dgm:cxn modelId="{2A9267F1-99B8-4D52-8364-5D7B92C2F441}" type="presOf" srcId="{ABD70C76-553F-4C0D-A6C5-31980DF6A928}" destId="{C6F683E6-EEFB-4BC5-80B3-E6E8FEBC0D00}" srcOrd="0" destOrd="0" presId="urn:microsoft.com/office/officeart/2005/8/layout/venn1"/>
    <dgm:cxn modelId="{CE7885F7-7038-4752-A830-0F991A67E868}" type="presOf" srcId="{ABD70C76-553F-4C0D-A6C5-31980DF6A928}" destId="{165AD6CD-431E-455C-811B-3B64AD66BD42}" srcOrd="1" destOrd="0" presId="urn:microsoft.com/office/officeart/2005/8/layout/venn1"/>
    <dgm:cxn modelId="{0A75B269-7004-4E1B-903E-469F2409D4AF}" type="presParOf" srcId="{CD752E3B-D9F4-4EE5-896F-F0ED1BA6076B}" destId="{0D8D4D09-1D53-4014-ACE7-306C4DAD1684}" srcOrd="0" destOrd="0" presId="urn:microsoft.com/office/officeart/2005/8/layout/venn1"/>
    <dgm:cxn modelId="{D8305DD7-A2B0-4382-8960-9FB266567734}" type="presParOf" srcId="{CD752E3B-D9F4-4EE5-896F-F0ED1BA6076B}" destId="{0049E410-9008-43BD-BC9E-0CF22341CAF7}" srcOrd="1" destOrd="0" presId="urn:microsoft.com/office/officeart/2005/8/layout/venn1"/>
    <dgm:cxn modelId="{3FF9ACA6-7202-4F54-92D0-D58C06A333A6}" type="presParOf" srcId="{CD752E3B-D9F4-4EE5-896F-F0ED1BA6076B}" destId="{C6F683E6-EEFB-4BC5-80B3-E6E8FEBC0D00}" srcOrd="2" destOrd="0" presId="urn:microsoft.com/office/officeart/2005/8/layout/venn1"/>
    <dgm:cxn modelId="{27A76CED-18EC-4891-BCCE-9ED6A4134605}" type="presParOf" srcId="{CD752E3B-D9F4-4EE5-896F-F0ED1BA6076B}" destId="{165AD6CD-431E-455C-811B-3B64AD66BD42}" srcOrd="3" destOrd="0" presId="urn:microsoft.com/office/officeart/2005/8/layout/venn1"/>
    <dgm:cxn modelId="{E0E3AD68-5D95-46C4-BCF5-3D07B3BE35DF}" type="presParOf" srcId="{CD752E3B-D9F4-4EE5-896F-F0ED1BA6076B}" destId="{6159D9DA-C654-48DA-A1E7-5DB8636EFC82}" srcOrd="4" destOrd="0" presId="urn:microsoft.com/office/officeart/2005/8/layout/venn1"/>
    <dgm:cxn modelId="{521F3BC2-4A75-471B-813F-B1B9B0CC89E3}" type="presParOf" srcId="{CD752E3B-D9F4-4EE5-896F-F0ED1BA6076B}" destId="{0134A4C4-104E-4060-9D08-593F73D0B99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D4D09-1D53-4014-ACE7-306C4DAD1684}">
      <dsp:nvSpPr>
        <dsp:cNvPr id="0" name=""/>
        <dsp:cNvSpPr/>
      </dsp:nvSpPr>
      <dsp:spPr>
        <a:xfrm>
          <a:off x="2882576" y="44198"/>
          <a:ext cx="2121547" cy="21215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sv-SE" sz="1800" kern="1200" dirty="0"/>
            <a:t>Biologiskt</a:t>
          </a:r>
        </a:p>
      </dsp:txBody>
      <dsp:txXfrm>
        <a:off x="3165449" y="415469"/>
        <a:ext cx="1555801" cy="954696"/>
      </dsp:txXfrm>
    </dsp:sp>
    <dsp:sp modelId="{C6F683E6-EEFB-4BC5-80B3-E6E8FEBC0D00}">
      <dsp:nvSpPr>
        <dsp:cNvPr id="0" name=""/>
        <dsp:cNvSpPr/>
      </dsp:nvSpPr>
      <dsp:spPr>
        <a:xfrm>
          <a:off x="3648101" y="1370166"/>
          <a:ext cx="2121547" cy="2121547"/>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sv-SE" sz="1800" kern="1200" dirty="0"/>
            <a:t>Socialt</a:t>
          </a:r>
        </a:p>
      </dsp:txBody>
      <dsp:txXfrm>
        <a:off x="4296941" y="1918232"/>
        <a:ext cx="1272928" cy="1166851"/>
      </dsp:txXfrm>
    </dsp:sp>
    <dsp:sp modelId="{6159D9DA-C654-48DA-A1E7-5DB8636EFC82}">
      <dsp:nvSpPr>
        <dsp:cNvPr id="0" name=""/>
        <dsp:cNvSpPr/>
      </dsp:nvSpPr>
      <dsp:spPr>
        <a:xfrm>
          <a:off x="2117050" y="1370166"/>
          <a:ext cx="2121547" cy="2121547"/>
        </a:xfrm>
        <a:prstGeom prst="ellipse">
          <a:avLst/>
        </a:prstGeom>
        <a:solidFill>
          <a:srgbClr val="C0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sv-SE" sz="1800" kern="1200" dirty="0"/>
            <a:t>Psykologiskt</a:t>
          </a:r>
        </a:p>
      </dsp:txBody>
      <dsp:txXfrm>
        <a:off x="2316830" y="1918232"/>
        <a:ext cx="1272928" cy="1166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D4D09-1D53-4014-ACE7-306C4DAD1684}">
      <dsp:nvSpPr>
        <dsp:cNvPr id="0" name=""/>
        <dsp:cNvSpPr/>
      </dsp:nvSpPr>
      <dsp:spPr>
        <a:xfrm>
          <a:off x="1167734" y="4"/>
          <a:ext cx="1475196" cy="14751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sv-SE" sz="1300" kern="1200" dirty="0"/>
            <a:t>Biologiskt</a:t>
          </a:r>
        </a:p>
      </dsp:txBody>
      <dsp:txXfrm>
        <a:off x="1364427" y="258164"/>
        <a:ext cx="1081810" cy="663838"/>
      </dsp:txXfrm>
    </dsp:sp>
    <dsp:sp modelId="{C6F683E6-EEFB-4BC5-80B3-E6E8FEBC0D00}">
      <dsp:nvSpPr>
        <dsp:cNvPr id="0" name=""/>
        <dsp:cNvSpPr/>
      </dsp:nvSpPr>
      <dsp:spPr>
        <a:xfrm>
          <a:off x="1616907" y="952731"/>
          <a:ext cx="1475196" cy="1475196"/>
        </a:xfrm>
        <a:prstGeom prst="ellipse">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sv-SE" sz="1300" kern="1200" dirty="0"/>
            <a:t>Socialt</a:t>
          </a:r>
        </a:p>
      </dsp:txBody>
      <dsp:txXfrm>
        <a:off x="2068071" y="1333823"/>
        <a:ext cx="885117" cy="811358"/>
      </dsp:txXfrm>
    </dsp:sp>
    <dsp:sp modelId="{6159D9DA-C654-48DA-A1E7-5DB8636EFC82}">
      <dsp:nvSpPr>
        <dsp:cNvPr id="0" name=""/>
        <dsp:cNvSpPr/>
      </dsp:nvSpPr>
      <dsp:spPr>
        <a:xfrm>
          <a:off x="552307" y="952731"/>
          <a:ext cx="1475196" cy="1475196"/>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sv-SE" sz="1300" kern="1200" dirty="0"/>
            <a:t>Psykologiskt</a:t>
          </a:r>
        </a:p>
      </dsp:txBody>
      <dsp:txXfrm>
        <a:off x="691221" y="1333823"/>
        <a:ext cx="885117" cy="8113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D4D09-1D53-4014-ACE7-306C4DAD1684}">
      <dsp:nvSpPr>
        <dsp:cNvPr id="0" name=""/>
        <dsp:cNvSpPr/>
      </dsp:nvSpPr>
      <dsp:spPr>
        <a:xfrm>
          <a:off x="2903201" y="0"/>
          <a:ext cx="2404832" cy="24048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sv-SE" sz="2100" kern="1200" dirty="0"/>
            <a:t>Biologiskt</a:t>
          </a:r>
        </a:p>
      </dsp:txBody>
      <dsp:txXfrm>
        <a:off x="3223845" y="420845"/>
        <a:ext cx="1763543" cy="1082174"/>
      </dsp:txXfrm>
    </dsp:sp>
    <dsp:sp modelId="{C6F683E6-EEFB-4BC5-80B3-E6E8FEBC0D00}">
      <dsp:nvSpPr>
        <dsp:cNvPr id="0" name=""/>
        <dsp:cNvSpPr/>
      </dsp:nvSpPr>
      <dsp:spPr>
        <a:xfrm>
          <a:off x="3735954" y="1094254"/>
          <a:ext cx="2404832" cy="2404832"/>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sv-SE" sz="2100" kern="1200" dirty="0"/>
            <a:t>Socialt</a:t>
          </a:r>
        </a:p>
      </dsp:txBody>
      <dsp:txXfrm>
        <a:off x="4471432" y="1715503"/>
        <a:ext cx="1442899" cy="1322657"/>
      </dsp:txXfrm>
    </dsp:sp>
    <dsp:sp modelId="{6159D9DA-C654-48DA-A1E7-5DB8636EFC82}">
      <dsp:nvSpPr>
        <dsp:cNvPr id="0" name=""/>
        <dsp:cNvSpPr/>
      </dsp:nvSpPr>
      <dsp:spPr>
        <a:xfrm>
          <a:off x="2051618" y="1094254"/>
          <a:ext cx="2404832" cy="2404832"/>
        </a:xfrm>
        <a:prstGeom prst="ellipse">
          <a:avLst/>
        </a:prstGeom>
        <a:solidFill>
          <a:srgbClr val="C0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sv-SE" sz="2100" kern="1200" dirty="0"/>
            <a:t>Psykologiskt</a:t>
          </a:r>
        </a:p>
      </dsp:txBody>
      <dsp:txXfrm>
        <a:off x="2278073" y="1715503"/>
        <a:ext cx="1442899" cy="13226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C565C7-E7D9-2945-B8BD-8088C92F08A6}" type="datetimeFigureOut">
              <a:rPr lang="sv-SE" smtClean="0"/>
              <a:t>2020-04-14</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47AF89-486C-6B48-BC25-2234EDAED7E3}" type="slidenum">
              <a:rPr lang="sv-SE" smtClean="0"/>
              <a:t>‹#›</a:t>
            </a:fld>
            <a:endParaRPr lang="sv-SE"/>
          </a:p>
        </p:txBody>
      </p:sp>
    </p:spTree>
    <p:extLst>
      <p:ext uri="{BB962C8B-B14F-4D97-AF65-F5344CB8AC3E}">
        <p14:creationId xmlns:p14="http://schemas.microsoft.com/office/powerpoint/2010/main" val="3909426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E373B-E9E0-834F-8AE0-56CDEFA1F367}" type="datetimeFigureOut">
              <a:rPr lang="sv-SE" smtClean="0"/>
              <a:t>2020-04-14</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B1FA7-9B20-E148-866A-4BB8AEA063A1}" type="slidenum">
              <a:rPr lang="sv-SE" smtClean="0"/>
              <a:t>‹#›</a:t>
            </a:fld>
            <a:endParaRPr lang="sv-SE"/>
          </a:p>
        </p:txBody>
      </p:sp>
    </p:spTree>
    <p:extLst>
      <p:ext uri="{BB962C8B-B14F-4D97-AF65-F5344CB8AC3E}">
        <p14:creationId xmlns:p14="http://schemas.microsoft.com/office/powerpoint/2010/main" val="34409763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Presentation av oss. </a:t>
            </a:r>
          </a:p>
          <a:p>
            <a:r>
              <a:rPr lang="sv-SE" dirty="0"/>
              <a:t>Bäckensmärta 3 yrkesgrupper</a:t>
            </a:r>
          </a:p>
          <a:p>
            <a:endParaRPr lang="sv-SE" dirty="0"/>
          </a:p>
          <a:p>
            <a:r>
              <a:rPr lang="sv-SE" dirty="0" err="1"/>
              <a:t>Bse</a:t>
            </a:r>
            <a:r>
              <a:rPr lang="sv-SE" dirty="0"/>
              <a:t> start -17- utifrån behov, många kvinnor med långvarig smärta, kom på jouren, utan långsiktigt fungerande behandling</a:t>
            </a:r>
          </a:p>
          <a:p>
            <a:endParaRPr lang="sv-SE" dirty="0"/>
          </a:p>
          <a:p>
            <a:r>
              <a:rPr lang="sv-SE" dirty="0"/>
              <a:t>Kvinnor och män, mest kvinnor</a:t>
            </a:r>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a:t>
            </a:fld>
            <a:endParaRPr lang="sv-SE"/>
          </a:p>
        </p:txBody>
      </p:sp>
    </p:spTree>
    <p:extLst>
      <p:ext uri="{BB962C8B-B14F-4D97-AF65-F5344CB8AC3E}">
        <p14:creationId xmlns:p14="http://schemas.microsoft.com/office/powerpoint/2010/main" val="3486866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90488" indent="0">
              <a:buNone/>
            </a:pPr>
            <a:endParaRPr lang="sv-SE" u="none" dirty="0"/>
          </a:p>
          <a:p>
            <a:pPr marL="90488" indent="0">
              <a:buNone/>
            </a:pPr>
            <a:r>
              <a:rPr lang="sv-SE" u="none" dirty="0"/>
              <a:t>Presentera upplägget kort- behandling börjar</a:t>
            </a:r>
            <a:r>
              <a:rPr lang="sv-SE" u="none" baseline="0" dirty="0"/>
              <a:t>  redan vid nybesöket-</a:t>
            </a:r>
            <a:endParaRPr lang="sv-SE" u="none" dirty="0"/>
          </a:p>
          <a:p>
            <a:pPr marL="90488" indent="0">
              <a:buNone/>
            </a:pPr>
            <a:endParaRPr lang="sv-SE" u="sng" dirty="0"/>
          </a:p>
          <a:p>
            <a:pPr marL="90488" indent="0">
              <a:buNone/>
            </a:pPr>
            <a:r>
              <a:rPr lang="sv-SE" u="sng" dirty="0"/>
              <a:t>Utvärdering: </a:t>
            </a:r>
            <a:r>
              <a:rPr lang="sv-SE" dirty="0"/>
              <a:t>40 av 48 förbättrat, kvinnor,</a:t>
            </a:r>
            <a:r>
              <a:rPr lang="sv-SE" baseline="0" dirty="0"/>
              <a:t> fler och mer förbättrat, män fler oförändrat, mindre förbättring</a:t>
            </a:r>
          </a:p>
          <a:p>
            <a:pPr marL="90488" indent="0">
              <a:buNone/>
            </a:pPr>
            <a:r>
              <a:rPr lang="sv-SE" dirty="0"/>
              <a:t>	 </a:t>
            </a:r>
          </a:p>
          <a:p>
            <a:pPr marL="90488" indent="0">
              <a:buNone/>
            </a:pPr>
            <a:endParaRPr lang="sv-SE" u="sng" dirty="0"/>
          </a:p>
          <a:p>
            <a:pPr marL="90488" indent="0">
              <a:buNone/>
            </a:pPr>
            <a:r>
              <a:rPr lang="sv-SE" u="none" dirty="0"/>
              <a:t>Uppföljning 3 månader efter avslut  (patienter som förbättrats av </a:t>
            </a:r>
            <a:r>
              <a:rPr lang="sv-SE" u="none" dirty="0" err="1"/>
              <a:t>beh</a:t>
            </a:r>
            <a:r>
              <a:rPr lang="sv-SE" u="none" dirty="0"/>
              <a:t>) </a:t>
            </a:r>
          </a:p>
          <a:p>
            <a:pPr marL="90488" indent="0">
              <a:buNone/>
            </a:pPr>
            <a:endParaRPr lang="sv-SE" dirty="0"/>
          </a:p>
          <a:p>
            <a:pPr marL="90488" indent="0">
              <a:buNone/>
            </a:pPr>
            <a:r>
              <a:rPr lang="sv-SE" dirty="0"/>
              <a:t>	20 </a:t>
            </a:r>
            <a:r>
              <a:rPr lang="sv-SE" dirty="0" err="1"/>
              <a:t>st</a:t>
            </a:r>
            <a:r>
              <a:rPr lang="sv-SE" dirty="0"/>
              <a:t> utvärderingar:  </a:t>
            </a:r>
          </a:p>
          <a:p>
            <a:pPr marL="90488" indent="0">
              <a:buNone/>
            </a:pPr>
            <a:r>
              <a:rPr lang="sv-SE" dirty="0"/>
              <a:t>	15 </a:t>
            </a:r>
            <a:r>
              <a:rPr lang="sv-SE" dirty="0" err="1"/>
              <a:t>st</a:t>
            </a:r>
            <a:r>
              <a:rPr lang="sv-SE" dirty="0"/>
              <a:t> skattar samma siffra </a:t>
            </a:r>
          </a:p>
          <a:p>
            <a:pPr marL="90488" indent="0">
              <a:buNone/>
            </a:pPr>
            <a:r>
              <a:rPr lang="sv-SE" dirty="0"/>
              <a:t>	5 </a:t>
            </a:r>
            <a:r>
              <a:rPr lang="sv-SE" dirty="0" err="1"/>
              <a:t>st</a:t>
            </a:r>
            <a:r>
              <a:rPr lang="sv-SE" dirty="0"/>
              <a:t>  sämre, men ej till ruta 1.</a:t>
            </a:r>
          </a:p>
          <a:p>
            <a:pPr marL="90488" indent="0">
              <a:buNone/>
            </a:pPr>
            <a:endParaRPr lang="sv-SE" dirty="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11</a:t>
            </a:fld>
            <a:endParaRPr lang="sv-SE"/>
          </a:p>
        </p:txBody>
      </p:sp>
    </p:spTree>
    <p:extLst>
      <p:ext uri="{BB962C8B-B14F-4D97-AF65-F5344CB8AC3E}">
        <p14:creationId xmlns:p14="http://schemas.microsoft.com/office/powerpoint/2010/main" val="774932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Catrin: Förståelsen över sin smärta är nödvändig</a:t>
            </a:r>
            <a:r>
              <a:rPr lang="sv-SE" baseline="0" dirty="0"/>
              <a:t> för att kunna få till behandlingen. </a:t>
            </a:r>
          </a:p>
          <a:p>
            <a:endParaRPr lang="sv-SE" dirty="0"/>
          </a:p>
          <a:p>
            <a:r>
              <a:rPr lang="sv-SE" dirty="0"/>
              <a:t>Utifrån att dessa patienter haft</a:t>
            </a:r>
            <a:r>
              <a:rPr lang="sv-SE" baseline="0" dirty="0"/>
              <a:t> ont länge och att smärtan uppenbarligen är svårt att förstå och förklara så är det en stor </a:t>
            </a:r>
            <a:r>
              <a:rPr lang="sv-SE" baseline="0" dirty="0" err="1"/>
              <a:t>terapetiskt</a:t>
            </a:r>
            <a:r>
              <a:rPr lang="sv-SE" baseline="0" dirty="0"/>
              <a:t> effekt och poäng att ge en </a:t>
            </a:r>
            <a:r>
              <a:rPr lang="sv-SE" baseline="0" dirty="0" err="1"/>
              <a:t>förklaringmodell</a:t>
            </a:r>
            <a:r>
              <a:rPr lang="sv-SE" baseline="0" dirty="0"/>
              <a:t> för smärtan. Det startar redan vid nybesöket och fortsätter sedan in i bäckenskolan och under behandling. </a:t>
            </a:r>
            <a:endParaRPr lang="sv-SE" dirty="0"/>
          </a:p>
          <a:p>
            <a:endParaRPr lang="sv-SE" dirty="0"/>
          </a:p>
          <a:p>
            <a:r>
              <a:rPr lang="sv-SE" dirty="0"/>
              <a:t>Anna gör kortare och snyggare</a:t>
            </a:r>
          </a:p>
        </p:txBody>
      </p:sp>
      <p:sp>
        <p:nvSpPr>
          <p:cNvPr id="4" name="Platshållare för bildnummer 3"/>
          <p:cNvSpPr>
            <a:spLocks noGrp="1"/>
          </p:cNvSpPr>
          <p:nvPr>
            <p:ph type="sldNum" sz="quarter" idx="10"/>
          </p:nvPr>
        </p:nvSpPr>
        <p:spPr/>
        <p:txBody>
          <a:bodyPr/>
          <a:lstStyle/>
          <a:p>
            <a:fld id="{B29B1FA7-9B20-E148-866A-4BB8AEA063A1}" type="slidenum">
              <a:rPr lang="sv-SE" smtClean="0"/>
              <a:t>12</a:t>
            </a:fld>
            <a:endParaRPr lang="sv-SE"/>
          </a:p>
        </p:txBody>
      </p:sp>
    </p:spTree>
    <p:extLst>
      <p:ext uri="{BB962C8B-B14F-4D97-AF65-F5344CB8AC3E}">
        <p14:creationId xmlns:p14="http://schemas.microsoft.com/office/powerpoint/2010/main" val="2298911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 Rent hands on. Utgår</a:t>
            </a:r>
            <a:r>
              <a:rPr lang="sv-SE" baseline="0" dirty="0"/>
              <a:t> från mitt status.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13</a:t>
            </a:fld>
            <a:endParaRPr lang="sv-SE"/>
          </a:p>
        </p:txBody>
      </p:sp>
    </p:spTree>
    <p:extLst>
      <p:ext uri="{BB962C8B-B14F-4D97-AF65-F5344CB8AC3E}">
        <p14:creationId xmlns:p14="http://schemas.microsoft.com/office/powerpoint/2010/main" val="400760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Det är det här jag gör varje dag hands on.</a:t>
            </a:r>
            <a:r>
              <a:rPr lang="sv-SE" baseline="0" dirty="0"/>
              <a:t> Kan ju inte visa er nu. Förenklar kan man säga att jag har ett finger i slidan, hittar den punkt där </a:t>
            </a:r>
            <a:r>
              <a:rPr lang="sv-SE" baseline="0" dirty="0" err="1"/>
              <a:t>spännigar</a:t>
            </a:r>
            <a:r>
              <a:rPr lang="sv-SE" baseline="0" dirty="0"/>
              <a:t> är ansamlade, det kan ge </a:t>
            </a:r>
            <a:r>
              <a:rPr lang="sv-SE" baseline="0" dirty="0" err="1"/>
              <a:t>utstråade</a:t>
            </a:r>
            <a:r>
              <a:rPr lang="sv-SE" baseline="0" dirty="0"/>
              <a:t> smärt </a:t>
            </a:r>
            <a:r>
              <a:rPr lang="sv-SE" baseline="0" dirty="0" err="1"/>
              <a:t>apå</a:t>
            </a:r>
            <a:r>
              <a:rPr lang="sv-SE" baseline="0" dirty="0"/>
              <a:t> ett sätt de känner igen. Jag lägger ett lätt tryck NRS 2-3, ber patienten andas. Mina </a:t>
            </a:r>
            <a:r>
              <a:rPr lang="sv-SE" baseline="0" dirty="0" err="1"/>
              <a:t>fingar</a:t>
            </a:r>
            <a:r>
              <a:rPr lang="sv-SE" baseline="0" dirty="0"/>
              <a:t> ger en input till musklerna att rikta </a:t>
            </a:r>
            <a:r>
              <a:rPr lang="sv-SE" baseline="0" dirty="0" err="1"/>
              <a:t>cirkuation</a:t>
            </a:r>
            <a:r>
              <a:rPr lang="sv-SE" baseline="0" dirty="0"/>
              <a:t> och andning till det området, kan öka blodgenomströmningen och inom 60 sek så kan jag ofta känna hur muskeln slappnar på och blodet cirkulerar. Det kan </a:t>
            </a:r>
            <a:r>
              <a:rPr lang="sv-SE" baseline="0" dirty="0" err="1"/>
              <a:t>ocså</a:t>
            </a:r>
            <a:r>
              <a:rPr lang="sv-SE" baseline="0" dirty="0"/>
              <a:t> vara lätta strykningar i muskelfibrernas riktning eller tvärgående. Det kan vara töjning av </a:t>
            </a:r>
            <a:r>
              <a:rPr lang="sv-SE" baseline="0" dirty="0" err="1"/>
              <a:t>muskulautr</a:t>
            </a:r>
            <a:r>
              <a:rPr lang="sv-SE" baseline="0" dirty="0"/>
              <a:t>. Det kan vara </a:t>
            </a:r>
            <a:r>
              <a:rPr lang="sv-SE" baseline="0" dirty="0" err="1"/>
              <a:t>gudining</a:t>
            </a:r>
            <a:r>
              <a:rPr lang="sv-SE" baseline="0" dirty="0"/>
              <a:t> av avslappning, andning och knip. Hade en patienten som supertidigt efter förlossning börjat träna och fick ett mönster av att knip väldigt djupt och inte </a:t>
            </a:r>
            <a:r>
              <a:rPr lang="sv-SE" baseline="0" dirty="0" err="1"/>
              <a:t>öer</a:t>
            </a:r>
            <a:r>
              <a:rPr lang="sv-SE" baseline="0" dirty="0"/>
              <a:t> hela </a:t>
            </a:r>
            <a:r>
              <a:rPr lang="sv-SE" baseline="0" dirty="0" err="1"/>
              <a:t>muskualutren</a:t>
            </a:r>
            <a:r>
              <a:rPr lang="sv-SE" baseline="0" dirty="0"/>
              <a:t>. Då </a:t>
            </a:r>
            <a:r>
              <a:rPr lang="sv-SE" baseline="0" dirty="0" err="1"/>
              <a:t>guidnade</a:t>
            </a:r>
            <a:r>
              <a:rPr lang="sv-SE" baseline="0" dirty="0"/>
              <a:t> jag ett knip även ytligt. Många kniper över bakre muskulaturen, de </a:t>
            </a:r>
            <a:r>
              <a:rPr lang="sv-SE" baseline="0" dirty="0" err="1"/>
              <a:t>osm</a:t>
            </a:r>
            <a:r>
              <a:rPr lang="sv-SE" baseline="0" dirty="0"/>
              <a:t> </a:t>
            </a:r>
            <a:r>
              <a:rPr lang="sv-SE" baseline="0" dirty="0" err="1"/>
              <a:t>beksriver</a:t>
            </a:r>
            <a:r>
              <a:rPr lang="sv-SE" baseline="0" dirty="0"/>
              <a:t> att de har </a:t>
            </a:r>
            <a:r>
              <a:rPr lang="sv-SE" baseline="0" dirty="0" err="1"/>
              <a:t>svanskotesmärta</a:t>
            </a:r>
            <a:r>
              <a:rPr lang="sv-SE" baseline="0" dirty="0"/>
              <a:t>, då kan jag genom manuell feedback hjälpa de att knipa över hela musklerna Och framförallt att efteråt slappna av. Målen är att det ska kunna göra allt jag gör hemma, jag vil </a:t>
            </a:r>
            <a:r>
              <a:rPr lang="sv-SE" baseline="0" dirty="0" err="1"/>
              <a:t>hjäpa</a:t>
            </a:r>
            <a:r>
              <a:rPr lang="sv-SE" baseline="0" dirty="0"/>
              <a:t> dem att kunna hantera det </a:t>
            </a:r>
            <a:r>
              <a:rPr lang="sv-SE" baseline="0" dirty="0" err="1"/>
              <a:t>vertyget</a:t>
            </a:r>
            <a:r>
              <a:rPr lang="sv-SE" baseline="0" dirty="0"/>
              <a:t>. </a:t>
            </a:r>
          </a:p>
          <a:p>
            <a:endParaRPr lang="sv-SE" dirty="0"/>
          </a:p>
          <a:p>
            <a:r>
              <a:rPr lang="sv-SE" dirty="0"/>
              <a:t>Typiskt exempel på behandling där samarbete är nyckeln</a:t>
            </a:r>
          </a:p>
          <a:p>
            <a:endParaRPr lang="sv-SE" dirty="0"/>
          </a:p>
          <a:p>
            <a:r>
              <a:rPr lang="sv-SE" baseline="0" dirty="0"/>
              <a:t>Vill alltså betona att det är jag </a:t>
            </a:r>
            <a:r>
              <a:rPr lang="sv-SE" baseline="0" dirty="0" err="1"/>
              <a:t>allstå</a:t>
            </a:r>
            <a:r>
              <a:rPr lang="sv-SE" baseline="0" dirty="0"/>
              <a:t> behandlar den smärta som så många gånger har förklarats som psykiskt eller </a:t>
            </a:r>
            <a:r>
              <a:rPr lang="sv-SE" baseline="0" dirty="0" err="1"/>
              <a:t>påittad</a:t>
            </a:r>
            <a:r>
              <a:rPr lang="sv-SE" baseline="0" dirty="0"/>
              <a:t> eller att man inte hittar något. Det är precis den smärtan jag behandlar. Och jag skulle absolut vilja påstå att det visst finns något, det finns smärta i </a:t>
            </a:r>
            <a:r>
              <a:rPr lang="sv-SE" baseline="0" dirty="0" err="1"/>
              <a:t>muskualkära</a:t>
            </a:r>
            <a:r>
              <a:rPr lang="sv-SE" baseline="0" dirty="0"/>
              <a:t> strukturer som behöver tas om hand om på ett biopsykosocialt sätt. </a:t>
            </a:r>
            <a:endParaRPr lang="sv-SE" dirty="0"/>
          </a:p>
          <a:p>
            <a:endParaRPr lang="sv-SE" dirty="0"/>
          </a:p>
          <a:p>
            <a:r>
              <a:rPr lang="sv-SE" dirty="0"/>
              <a:t>Vid problem medvetenhet- undvikanden- </a:t>
            </a:r>
            <a:r>
              <a:rPr lang="sv-SE" dirty="0" err="1"/>
              <a:t>pga</a:t>
            </a:r>
            <a:r>
              <a:rPr lang="sv-SE" dirty="0"/>
              <a:t> oro/ångest vid tanke på sina besvär, bristande acceptans för tillståndet, önskar att det inte fanns, undviker</a:t>
            </a:r>
            <a:r>
              <a:rPr lang="sv-SE" baseline="0" dirty="0"/>
              <a:t> tänka på den kroppsdelen, alt överväldigad av jobbiga känslor tankar, som är svåra att hantera kring s</a:t>
            </a:r>
            <a:r>
              <a:rPr lang="sv-SE" dirty="0"/>
              <a:t>itt bäcken</a:t>
            </a:r>
          </a:p>
          <a:p>
            <a:endParaRPr lang="sv-SE" dirty="0"/>
          </a:p>
          <a:p>
            <a:r>
              <a:rPr lang="sv-SE" dirty="0"/>
              <a:t>Vid problem andning- </a:t>
            </a:r>
            <a:r>
              <a:rPr lang="sv-SE" dirty="0" err="1"/>
              <a:t>exvis</a:t>
            </a:r>
            <a:r>
              <a:rPr lang="sv-SE" dirty="0"/>
              <a:t> i ångestfyllda situationer-</a:t>
            </a:r>
            <a:r>
              <a:rPr lang="sv-SE" baseline="0" dirty="0"/>
              <a:t> </a:t>
            </a:r>
            <a:r>
              <a:rPr lang="sv-SE" baseline="0" dirty="0" err="1"/>
              <a:t>psykoeduaktion</a:t>
            </a:r>
            <a:r>
              <a:rPr lang="sv-SE" baseline="0" dirty="0"/>
              <a:t>, avslappning, samma där, andning kräver medvetenhet- kan hindras av bristande strategier hantera tankar /känslor kopplade till bäckenet, smärtan, besvären</a:t>
            </a:r>
          </a:p>
          <a:p>
            <a:endParaRPr lang="sv-SE" baseline="0" dirty="0"/>
          </a:p>
          <a:p>
            <a:r>
              <a:rPr lang="sv-SE" baseline="0" dirty="0"/>
              <a:t>Själv/</a:t>
            </a:r>
            <a:r>
              <a:rPr lang="sv-SE" baseline="0" dirty="0" err="1"/>
              <a:t>fysiobehandling</a:t>
            </a:r>
            <a:r>
              <a:rPr lang="sv-SE" baseline="0" dirty="0"/>
              <a:t>- bristande följsamhet kan bero på flera olika saker, ibland obehag kopplat till bäckenet- identifiera och arbeta med </a:t>
            </a:r>
            <a:r>
              <a:rPr lang="sv-SE" baseline="0" dirty="0" err="1"/>
              <a:t>exponeringsbehadnling</a:t>
            </a:r>
            <a:r>
              <a:rPr lang="sv-SE" baseline="0" dirty="0"/>
              <a:t> för närmande.</a:t>
            </a:r>
          </a:p>
          <a:p>
            <a:endParaRPr lang="sv-SE" dirty="0"/>
          </a:p>
          <a:p>
            <a:endParaRPr lang="sv-SE" dirty="0"/>
          </a:p>
        </p:txBody>
      </p:sp>
      <p:sp>
        <p:nvSpPr>
          <p:cNvPr id="4" name="Platshållare för bildnummer 3"/>
          <p:cNvSpPr>
            <a:spLocks noGrp="1"/>
          </p:cNvSpPr>
          <p:nvPr>
            <p:ph type="sldNum" sz="quarter" idx="10"/>
          </p:nvPr>
        </p:nvSpPr>
        <p:spPr/>
        <p:txBody>
          <a:bodyPr/>
          <a:lstStyle/>
          <a:p>
            <a:fld id="{D8E94463-0319-4C89-BC43-82DDD449C96A}" type="slidenum">
              <a:rPr lang="sv-SE" smtClean="0"/>
              <a:t>14</a:t>
            </a:fld>
            <a:endParaRPr lang="sv-SE"/>
          </a:p>
        </p:txBody>
      </p:sp>
    </p:spTree>
    <p:extLst>
      <p:ext uri="{BB962C8B-B14F-4D97-AF65-F5344CB8AC3E}">
        <p14:creationId xmlns:p14="http://schemas.microsoft.com/office/powerpoint/2010/main" val="4179920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Psykologisk behandling-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Utifrån inlärningspsykologi</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KBT</a:t>
            </a:r>
            <a:r>
              <a:rPr lang="sv-SE" baseline="0" dirty="0"/>
              <a:t> förståelse av tankar, känslor, beteenden och des påverkan på individen</a:t>
            </a:r>
            <a:r>
              <a:rPr lang="sv-SE" dirty="0"/>
              <a:t>- beteende analys,</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Vid ångest, rädsla undvikanden:</a:t>
            </a:r>
            <a:r>
              <a:rPr lang="sv-SE" baseline="0" dirty="0"/>
              <a:t> </a:t>
            </a:r>
            <a:r>
              <a:rPr lang="sv-SE" dirty="0"/>
              <a:t>exponeringsbehandling</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Vid nedstämdhet/depressivitet: beteendeaktivering</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Sömn- psykologiska behandling för det</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ACT-gren </a:t>
            </a:r>
            <a:r>
              <a:rPr lang="sv-SE" dirty="0" err="1"/>
              <a:t>utifån</a:t>
            </a:r>
            <a:r>
              <a:rPr lang="sv-SE" baseline="0" dirty="0"/>
              <a:t> KBT- för ökad beteendemässig flexibilitet, möta tankar känslor </a:t>
            </a:r>
            <a:r>
              <a:rPr lang="sv-SE" baseline="0" dirty="0" err="1"/>
              <a:t>lngsiktigt</a:t>
            </a:r>
            <a:r>
              <a:rPr lang="sv-SE" baseline="0" dirty="0"/>
              <a:t> </a:t>
            </a:r>
            <a:r>
              <a:rPr lang="sv-SE" baseline="0" dirty="0" err="1"/>
              <a:t>kosntruktivt</a:t>
            </a:r>
            <a:r>
              <a:rPr lang="sv-SE" baseline="0" dirty="0"/>
              <a:t> utifrån mål och värden</a:t>
            </a:r>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16</a:t>
            </a:fld>
            <a:endParaRPr lang="sv-SE"/>
          </a:p>
        </p:txBody>
      </p:sp>
    </p:spTree>
    <p:extLst>
      <p:ext uri="{BB962C8B-B14F-4D97-AF65-F5344CB8AC3E}">
        <p14:creationId xmlns:p14="http://schemas.microsoft.com/office/powerpoint/2010/main" val="330398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a:t>
            </a:r>
            <a:r>
              <a:rPr lang="sv-SE" baseline="0" dirty="0"/>
              <a:t> framgångsrik behandling behöver eventuella hinder upptäckas och undanröjas, </a:t>
            </a:r>
          </a:p>
          <a:p>
            <a:endParaRPr lang="sv-SE" baseline="0" dirty="0"/>
          </a:p>
          <a:p>
            <a:r>
              <a:rPr lang="sv-SE" baseline="0" dirty="0"/>
              <a:t>Viktigt med tillit i relation till behandlare vilket kan ta tid att skapa, särskilt i fall med flertalet negativa erfarenheter av vården, som att ha fått höra återkommande att ”allt ser bra ut” ”här kan du inte ha ont.”</a:t>
            </a:r>
          </a:p>
          <a:p>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Inte köper modellen, letar efter något som det måste vara, </a:t>
            </a:r>
            <a:r>
              <a:rPr lang="sv-SE" baseline="0" dirty="0" err="1"/>
              <a:t>önsara</a:t>
            </a:r>
            <a:r>
              <a:rPr lang="sv-SE" baseline="0" dirty="0"/>
              <a:t> medicin som ska ta bort besvären.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Svårigheter till </a:t>
            </a:r>
            <a:r>
              <a:rPr lang="sv-SE" baseline="0" dirty="0" err="1"/>
              <a:t>fysiobehadnling</a:t>
            </a:r>
            <a:r>
              <a:rPr lang="sv-SE" baseline="0" dirty="0"/>
              <a:t> kan kräva olika medicinska insatser, </a:t>
            </a:r>
            <a:r>
              <a:rPr lang="sv-SE" baseline="0" dirty="0" err="1"/>
              <a:t>botoxinjektioner</a:t>
            </a:r>
            <a:r>
              <a:rPr lang="sv-SE" baseline="0" dirty="0"/>
              <a:t> </a:t>
            </a:r>
            <a:r>
              <a:rPr lang="sv-SE" baseline="0" dirty="0" err="1"/>
              <a:t>leler</a:t>
            </a:r>
            <a:r>
              <a:rPr lang="sv-SE" baseline="0" dirty="0"/>
              <a:t> andra </a:t>
            </a:r>
            <a:r>
              <a:rPr lang="sv-SE" baseline="0" dirty="0" err="1"/>
              <a:t>bedövningmetoder</a:t>
            </a:r>
            <a:r>
              <a:rPr lang="sv-SE" baseline="0" dirty="0"/>
              <a:t> för att </a:t>
            </a:r>
            <a:r>
              <a:rPr lang="sv-SE" baseline="0" dirty="0" err="1"/>
              <a:t>kunn</a:t>
            </a:r>
            <a:r>
              <a:rPr lang="sv-SE" baseline="0" dirty="0"/>
              <a:t> </a:t>
            </a:r>
            <a:r>
              <a:rPr lang="sv-SE" baseline="0" dirty="0" err="1"/>
              <a:t>anärma</a:t>
            </a:r>
            <a:r>
              <a:rPr lang="sv-SE" baseline="0" dirty="0"/>
              <a:t> området.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err="1"/>
              <a:t>Opratat</a:t>
            </a:r>
            <a:r>
              <a:rPr lang="sv-SE" baseline="0" dirty="0"/>
              <a:t> område- kanske inte satt ord på besvären tidigare, inte prata med andra, inte riktigt som att få </a:t>
            </a:r>
            <a:r>
              <a:rPr lang="sv-SE" baseline="0" dirty="0" err="1"/>
              <a:t>fysiobehandlig</a:t>
            </a:r>
            <a:r>
              <a:rPr lang="sv-SE" baseline="0" dirty="0"/>
              <a:t> för knät.</a:t>
            </a:r>
          </a:p>
          <a:p>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vid bristande följsamhet kan det efter hand visa sig finnas hinder som tidigare traumatiska erfarenheter som påverkar möjligheten att närma sig sitt underliv, genomföra självbehandling etc. kan ta lång tid och flera förnekanden innan tillräcklig tillit finns för att kunna berätta.</a:t>
            </a:r>
          </a:p>
          <a:p>
            <a:r>
              <a:rPr lang="sv-SE" baseline="0" dirty="0"/>
              <a:t>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17</a:t>
            </a:fld>
            <a:endParaRPr lang="sv-SE"/>
          </a:p>
        </p:txBody>
      </p:sp>
    </p:spTree>
    <p:extLst>
      <p:ext uri="{BB962C8B-B14F-4D97-AF65-F5344CB8AC3E}">
        <p14:creationId xmlns:p14="http://schemas.microsoft.com/office/powerpoint/2010/main" val="1430872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Sammanfattningsvis- patientens</a:t>
            </a:r>
            <a:r>
              <a:rPr lang="sv-SE" baseline="0" dirty="0"/>
              <a:t> delaktighet i behandlingen avgörande- för det krävs förståelse, förklaringsmodell, ofta multimodal behandling, över tid.</a:t>
            </a:r>
          </a:p>
          <a:p>
            <a:endParaRPr lang="sv-SE" baseline="0" dirty="0"/>
          </a:p>
          <a:p>
            <a:r>
              <a:rPr lang="sv-SE" baseline="0" dirty="0"/>
              <a:t>Vår uppgift underlätta för kampen genom strategier för att hantera och lindra smärtan.</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18</a:t>
            </a:fld>
            <a:endParaRPr lang="sv-SE"/>
          </a:p>
        </p:txBody>
      </p:sp>
    </p:spTree>
    <p:extLst>
      <p:ext uri="{BB962C8B-B14F-4D97-AF65-F5344CB8AC3E}">
        <p14:creationId xmlns:p14="http://schemas.microsoft.com/office/powerpoint/2010/main" val="232772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CATRIN:</a:t>
            </a:r>
          </a:p>
          <a:p>
            <a:endParaRPr lang="sv-SE" dirty="0"/>
          </a:p>
          <a:p>
            <a:r>
              <a:rPr lang="sv-SE" dirty="0" err="1"/>
              <a:t>Biopsykperspektivet</a:t>
            </a:r>
            <a:r>
              <a:rPr lang="sv-SE" dirty="0"/>
              <a: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Utifrån ett biopsykosocialt perspektiv förstås sjukdom som ett komplext samspel mellan biologiska, psykologiska och sociala faktorer. Detta samspel innefattar hur en person och hens sociala nätverk tar emot, hanterar och reagerar på olika symtom och dess konsekvenser. Sjukdomens olika uttryck förklaras av samspel mellan dessa områden, biologiska förändringar, psykiskt mående och det sociala sammanhang personen ingår i. De olika områdena kan väga olika tungt under sjukdomens gång. I en akut fas av smärta kan biologiska faktorer dominera, medan det över tid mer är psykologiska och sociala faktorer som påverkar. </a:t>
            </a:r>
          </a:p>
          <a:p>
            <a:r>
              <a:rPr lang="sv-SE" sz="1200" kern="1200" dirty="0">
                <a:solidFill>
                  <a:schemeClr val="tx1"/>
                </a:solidFill>
                <a:effectLst/>
                <a:latin typeface="+mn-lt"/>
                <a:ea typeface="+mn-ea"/>
                <a:cs typeface="+mn-cs"/>
              </a:rPr>
              <a:t>Utifrån det biopsykologiska perspektivet påverkas utvecklingen av långvarig smärta alltså av alla dessa tre områden.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PSYKOLOGISKA FAKTORER</a:t>
            </a:r>
          </a:p>
          <a:p>
            <a:r>
              <a:rPr lang="sv-SE" sz="1200" kern="1200" dirty="0">
                <a:solidFill>
                  <a:schemeClr val="tx1"/>
                </a:solidFill>
                <a:effectLst/>
                <a:latin typeface="+mn-lt"/>
                <a:ea typeface="+mn-ea"/>
                <a:cs typeface="+mn-cs"/>
              </a:rPr>
              <a:t>Beteende</a:t>
            </a:r>
          </a:p>
          <a:p>
            <a:r>
              <a:rPr lang="sv-SE" sz="1200" kern="1200" dirty="0">
                <a:solidFill>
                  <a:schemeClr val="tx1"/>
                </a:solidFill>
                <a:effectLst/>
                <a:latin typeface="+mn-lt"/>
                <a:ea typeface="+mn-ea"/>
                <a:cs typeface="+mn-cs"/>
              </a:rPr>
              <a:t>Tankar</a:t>
            </a:r>
          </a:p>
          <a:p>
            <a:r>
              <a:rPr lang="sv-SE" sz="1200" kern="1200" dirty="0">
                <a:solidFill>
                  <a:schemeClr val="tx1"/>
                </a:solidFill>
                <a:effectLst/>
                <a:latin typeface="+mn-lt"/>
                <a:ea typeface="+mn-ea"/>
                <a:cs typeface="+mn-cs"/>
              </a:rPr>
              <a:t>Känslor</a:t>
            </a:r>
          </a:p>
          <a:p>
            <a:r>
              <a:rPr lang="sv-SE" sz="1200" kern="1200" dirty="0">
                <a:solidFill>
                  <a:schemeClr val="tx1"/>
                </a:solidFill>
                <a:effectLst/>
                <a:latin typeface="+mn-lt"/>
                <a:ea typeface="+mn-ea"/>
                <a:cs typeface="+mn-cs"/>
              </a:rPr>
              <a:t> </a:t>
            </a:r>
            <a:r>
              <a:rPr lang="sv-SE" dirty="0">
                <a:effectLst/>
              </a:rPr>
              <a:t> </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SOCIALA FAKTORER</a:t>
            </a:r>
          </a:p>
          <a:p>
            <a:r>
              <a:rPr lang="sv-SE" sz="1200" kern="1200" dirty="0">
                <a:solidFill>
                  <a:schemeClr val="tx1"/>
                </a:solidFill>
                <a:effectLst/>
                <a:latin typeface="+mn-lt"/>
                <a:ea typeface="+mn-ea"/>
                <a:cs typeface="+mn-cs"/>
              </a:rPr>
              <a:t>Socialt stöd</a:t>
            </a:r>
          </a:p>
          <a:p>
            <a:r>
              <a:rPr lang="sv-SE" sz="1200" kern="1200" dirty="0">
                <a:solidFill>
                  <a:schemeClr val="tx1"/>
                </a:solidFill>
                <a:effectLst/>
                <a:latin typeface="+mn-lt"/>
                <a:ea typeface="+mn-ea"/>
                <a:cs typeface="+mn-cs"/>
              </a:rPr>
              <a:t>Socioekonomisk status</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BIOLOGISKA FAKTORER</a:t>
            </a:r>
          </a:p>
          <a:p>
            <a:r>
              <a:rPr lang="sv-SE" sz="1200" kern="1200" dirty="0">
                <a:solidFill>
                  <a:schemeClr val="tx1"/>
                </a:solidFill>
                <a:effectLst/>
                <a:latin typeface="+mn-lt"/>
                <a:ea typeface="+mn-ea"/>
                <a:cs typeface="+mn-cs"/>
              </a:rPr>
              <a:t>Genetik</a:t>
            </a:r>
          </a:p>
          <a:p>
            <a:r>
              <a:rPr lang="sv-SE" sz="1200" kern="1200" dirty="0">
                <a:solidFill>
                  <a:schemeClr val="tx1"/>
                </a:solidFill>
                <a:effectLst/>
                <a:latin typeface="+mn-lt"/>
                <a:ea typeface="+mn-ea"/>
                <a:cs typeface="+mn-cs"/>
              </a:rPr>
              <a:t>Sjukdomsprocesser</a:t>
            </a:r>
          </a:p>
          <a:p>
            <a:r>
              <a:rPr lang="sv-SE" sz="1200" kern="1200" dirty="0">
                <a:solidFill>
                  <a:schemeClr val="tx1"/>
                </a:solidFill>
                <a:effectLst/>
                <a:latin typeface="+mn-lt"/>
                <a:ea typeface="+mn-ea"/>
                <a:cs typeface="+mn-cs"/>
              </a:rPr>
              <a:t>Hormoner</a:t>
            </a:r>
          </a:p>
          <a:p>
            <a:r>
              <a:rPr lang="sv-SE" sz="1200" kern="1200" dirty="0">
                <a:solidFill>
                  <a:schemeClr val="tx1"/>
                </a:solidFill>
                <a:effectLst/>
                <a:latin typeface="+mn-lt"/>
                <a:ea typeface="+mn-ea"/>
                <a:cs typeface="+mn-cs"/>
              </a:rPr>
              <a:t>Muskulärt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Allt påverkar vårt fungerande och vår funktion</a:t>
            </a:r>
          </a:p>
          <a:p>
            <a:r>
              <a:rPr lang="sv-SE" sz="1200" kern="1200" dirty="0">
                <a:solidFill>
                  <a:schemeClr val="tx1"/>
                </a:solidFill>
                <a:effectLst/>
                <a:latin typeface="+mn-lt"/>
                <a:ea typeface="+mn-ea"/>
                <a:cs typeface="+mn-cs"/>
              </a:rPr>
              <a:t>			</a:t>
            </a:r>
            <a:endParaRPr lang="sv-SE" dirty="0"/>
          </a:p>
          <a:p>
            <a:r>
              <a:rPr lang="sv-SE" dirty="0"/>
              <a:t>SBU- riktlinjer för</a:t>
            </a:r>
            <a:r>
              <a:rPr lang="sv-SE" baseline="0" dirty="0"/>
              <a:t> behandling av långvarig smärta, rekommenderas biopsykosocialt perspektiv</a:t>
            </a:r>
          </a:p>
          <a:p>
            <a:endParaRPr lang="sv-SE" baseline="0" dirty="0"/>
          </a:p>
          <a:p>
            <a:r>
              <a:rPr lang="sv-SE" baseline="0" dirty="0"/>
              <a:t>Exempel vid </a:t>
            </a:r>
            <a:r>
              <a:rPr lang="sv-SE" baseline="0" dirty="0" err="1"/>
              <a:t>Endometrios</a:t>
            </a:r>
            <a:r>
              <a:rPr lang="sv-SE" baseline="0" dirty="0"/>
              <a:t>- sjukdom diagnosticeras och behandlas, trots medicinsk behandling kvarstår smärta och besvär som inte kan förklaras endast av medicinska skäl- vad har hänt?</a:t>
            </a:r>
          </a:p>
          <a:p>
            <a:endParaRPr lang="sv-SE" baseline="0" dirty="0"/>
          </a:p>
          <a:p>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D8E94463-0319-4C89-BC43-82DDD449C96A}" type="slidenum">
              <a:rPr lang="sv-SE" smtClean="0"/>
              <a:t>2</a:t>
            </a:fld>
            <a:endParaRPr lang="sv-SE"/>
          </a:p>
        </p:txBody>
      </p:sp>
    </p:spTree>
    <p:extLst>
      <p:ext uri="{BB962C8B-B14F-4D97-AF65-F5344CB8AC3E}">
        <p14:creationId xmlns:p14="http://schemas.microsoft.com/office/powerpoint/2010/main" val="299903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a:t>
            </a:r>
          </a:p>
          <a:p>
            <a:endParaRPr lang="sv-SE" dirty="0"/>
          </a:p>
          <a:p>
            <a:r>
              <a:rPr lang="sv-SE" dirty="0"/>
              <a:t>Mest</a:t>
            </a:r>
            <a:r>
              <a:rPr lang="sv-SE" baseline="0" dirty="0"/>
              <a:t> att förtydliga våran perspektiv. </a:t>
            </a:r>
          </a:p>
          <a:p>
            <a:r>
              <a:rPr lang="sv-SE" baseline="0" dirty="0" err="1"/>
              <a:t>Fysioterpaueter</a:t>
            </a:r>
            <a:r>
              <a:rPr lang="sv-SE" baseline="0" dirty="0"/>
              <a:t> jobbar varje dag med smärta som inte har en direkt medicinsk orsak, ex ryggsmärta så är 85% ospecifika ryggbesvär som inte kan </a:t>
            </a:r>
            <a:r>
              <a:rPr lang="sv-SE" baseline="0" dirty="0" err="1"/>
              <a:t>föraklras</a:t>
            </a:r>
            <a:r>
              <a:rPr lang="sv-SE" baseline="0" dirty="0"/>
              <a:t> utifrån medicinsk patologi. Det finns ju fler orsaker till smärta, så som muskulär smärta. Samma sak gäller för mig på bäckensmärta. Det finns förklaringar till smärtan som för mig är helt rimligt som </a:t>
            </a:r>
            <a:r>
              <a:rPr lang="sv-SE" baseline="0" dirty="0" err="1"/>
              <a:t>fysio</a:t>
            </a:r>
            <a:r>
              <a:rPr lang="sv-SE" baseline="0" dirty="0"/>
              <a:t> men </a:t>
            </a:r>
            <a:r>
              <a:rPr lang="sv-SE" baseline="0" dirty="0" err="1"/>
              <a:t>historikst</a:t>
            </a:r>
            <a:r>
              <a:rPr lang="sv-SE" baseline="0" dirty="0"/>
              <a:t> sett har det inte varit så mycket fysioterapi involverad i kvinnors </a:t>
            </a:r>
            <a:r>
              <a:rPr lang="sv-SE" baseline="0" dirty="0" err="1"/>
              <a:t>uderliv</a:t>
            </a:r>
            <a:r>
              <a:rPr lang="sv-SE" baseline="0" dirty="0"/>
              <a:t> så därför har det perspektivet kommit i skymundan. Jag återkommer </a:t>
            </a:r>
            <a:r>
              <a:rPr lang="sv-SE" baseline="0" dirty="0" err="1"/>
              <a:t>til</a:t>
            </a:r>
            <a:r>
              <a:rPr lang="sv-SE" baseline="0" dirty="0"/>
              <a:t> det. </a:t>
            </a:r>
          </a:p>
          <a:p>
            <a:endParaRPr lang="sv-SE" baseline="0" dirty="0"/>
          </a:p>
          <a:p>
            <a:r>
              <a:rPr lang="sv-SE" baseline="0" dirty="0"/>
              <a:t>Catrin: </a:t>
            </a:r>
          </a:p>
          <a:p>
            <a:r>
              <a:rPr lang="sv-SE" baseline="0" dirty="0"/>
              <a:t>psykologiskt arbete handlar i mycket om att förstå hur patientens tankar, känslor och agerande påverkar hens liv, hjälpa a</a:t>
            </a:r>
          </a:p>
          <a:p>
            <a:r>
              <a:rPr lang="sv-SE" baseline="0" dirty="0"/>
              <a:t>patienten själv förstå och därefter tillsammans utveckla strategier att förhålla sig till och hantera dess på konstruktiva sätt.</a:t>
            </a:r>
          </a:p>
        </p:txBody>
      </p:sp>
      <p:sp>
        <p:nvSpPr>
          <p:cNvPr id="4" name="Platshållare för bildnummer 3"/>
          <p:cNvSpPr>
            <a:spLocks noGrp="1"/>
          </p:cNvSpPr>
          <p:nvPr>
            <p:ph type="sldNum" sz="quarter" idx="10"/>
          </p:nvPr>
        </p:nvSpPr>
        <p:spPr/>
        <p:txBody>
          <a:bodyPr/>
          <a:lstStyle/>
          <a:p>
            <a:fld id="{B29B1FA7-9B20-E148-866A-4BB8AEA063A1}" type="slidenum">
              <a:rPr lang="sv-SE" smtClean="0"/>
              <a:t>3</a:t>
            </a:fld>
            <a:endParaRPr lang="sv-SE"/>
          </a:p>
        </p:txBody>
      </p:sp>
    </p:spTree>
    <p:extLst>
      <p:ext uri="{BB962C8B-B14F-4D97-AF65-F5344CB8AC3E}">
        <p14:creationId xmlns:p14="http://schemas.microsoft.com/office/powerpoint/2010/main" val="341938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a:t>
            </a:r>
            <a:r>
              <a:rPr lang="sv-SE" baseline="0" dirty="0"/>
              <a:t> </a:t>
            </a:r>
          </a:p>
          <a:p>
            <a:r>
              <a:rPr lang="sv-SE" baseline="0" dirty="0"/>
              <a:t>Om jag som </a:t>
            </a:r>
            <a:r>
              <a:rPr lang="sv-SE" baseline="0" dirty="0" err="1"/>
              <a:t>fysio</a:t>
            </a:r>
            <a:r>
              <a:rPr lang="sv-SE" baseline="0" dirty="0"/>
              <a:t> ska förklara min del av den här vägen. Man har cykliskt smärta i buken. Eller man kan ha ländryggssmärta, som vid omkopplingen av sensoriska signaler i våran </a:t>
            </a:r>
            <a:r>
              <a:rPr lang="sv-SE" baseline="0" dirty="0" err="1"/>
              <a:t>ryggsmärg</a:t>
            </a:r>
            <a:r>
              <a:rPr lang="sv-SE" baseline="0" dirty="0"/>
              <a:t> får det också ut motoriska nerven som reflektoriskt aktiveras vid smärta och ökar tonusen i omkringliggande strukturer (ref smärtboken) Man kan ju bli stenhård över en muskel vid akut rygg eller nacksmärta. På kort sikt är det funktionellt, att skydda det skadade området, men på lång </a:t>
            </a:r>
            <a:r>
              <a:rPr lang="sv-SE" baseline="0" dirty="0" err="1"/>
              <a:t>sitk</a:t>
            </a:r>
            <a:r>
              <a:rPr lang="sv-SE" baseline="0" dirty="0"/>
              <a:t> är det </a:t>
            </a:r>
            <a:r>
              <a:rPr lang="sv-SE" baseline="0" dirty="0" err="1"/>
              <a:t>ofunktoinellt</a:t>
            </a:r>
            <a:r>
              <a:rPr lang="sv-SE" baseline="0" dirty="0"/>
              <a:t> och skapar nedsatt cirkulation. </a:t>
            </a:r>
            <a:r>
              <a:rPr lang="sv-SE" baseline="0" dirty="0" err="1"/>
              <a:t>Bäckenbobtten</a:t>
            </a:r>
            <a:r>
              <a:rPr lang="sv-SE" baseline="0" dirty="0"/>
              <a:t> kan alltså lite på reflex spännas vid smärta i omkringliggande område, ex buken. Bäckenbotten är också en känslomuskel på samma sätt som våra axlar drar ihop sig vid stress och </a:t>
            </a:r>
            <a:r>
              <a:rPr lang="sv-SE" baseline="0" dirty="0" err="1"/>
              <a:t>smänning</a:t>
            </a:r>
            <a:r>
              <a:rPr lang="sv-SE" baseline="0" dirty="0"/>
              <a:t> så kan våran bäckenbotten aktiveras av våra känslor. Båda de här fenomenen ger en någon förhöjd tonus i bäckenbotten som över tid kan ge syrebrist som i vilken annan överspänd muskel som helst, det gör mer ont. Minskar blodflödet. Att leva med smärta över lång tid påverkar ju som sagt både kroppen och själen, att vara deprimerad eller ha ångest påverkar våran andning. Just andningen är vanligtvis ett otroligt bra verktyg för att vid </a:t>
            </a:r>
            <a:r>
              <a:rPr lang="sv-SE" baseline="0" dirty="0" err="1"/>
              <a:t>varja</a:t>
            </a:r>
            <a:r>
              <a:rPr lang="sv-SE" baseline="0" dirty="0"/>
              <a:t> </a:t>
            </a:r>
            <a:r>
              <a:rPr lang="sv-SE" baseline="0" dirty="0" err="1"/>
              <a:t>andtetag</a:t>
            </a:r>
            <a:r>
              <a:rPr lang="sv-SE" baseline="0" dirty="0"/>
              <a:t> vara med och hjälpa vår </a:t>
            </a:r>
            <a:r>
              <a:rPr lang="sv-SE" baseline="0" dirty="0" err="1"/>
              <a:t>bäckenobtten</a:t>
            </a:r>
            <a:r>
              <a:rPr lang="sv-SE" baseline="0" dirty="0"/>
              <a:t> att slappna av. Det </a:t>
            </a:r>
            <a:r>
              <a:rPr lang="sv-SE" baseline="0" dirty="0" err="1"/>
              <a:t>vertygen</a:t>
            </a:r>
            <a:r>
              <a:rPr lang="sv-SE" baseline="0" dirty="0"/>
              <a:t> tappar vi vid ytliga andning och smärta. </a:t>
            </a:r>
          </a:p>
          <a:p>
            <a:endParaRPr lang="sv-SE" baseline="0" dirty="0"/>
          </a:p>
          <a:p>
            <a:r>
              <a:rPr lang="sv-SE" baseline="0" dirty="0"/>
              <a:t>Över tid är det vanligt att man inte vet hur man ska använda sin kropp på ett vettigt sätt utan att det ger mer smärta. Man bli kanske inaktiv, man kan också köra över kroppen för att man vill </a:t>
            </a:r>
            <a:r>
              <a:rPr lang="sv-SE" baseline="0" dirty="0" err="1"/>
              <a:t>undivka</a:t>
            </a:r>
            <a:r>
              <a:rPr lang="sv-SE" baseline="0" dirty="0"/>
              <a:t> att tänka på allt jobbigt. Tänkt själva hur ni skulle stå om ni hade kraftig smärta över bäckenet, man är inte helt bekväm i sin kropp. Kanske hamnar i ett hållningsmönster där man liksom skyddar sig. Eller hur gör ni med kroppen om ni skulle vara rädda för att läcka urin eller bajs, man spänner automatiskt i ex insida lår, kanske i rumpan osv. Man får smärta även i dessa strukturer. Man </a:t>
            </a:r>
            <a:r>
              <a:rPr lang="sv-SE" baseline="0" dirty="0" err="1"/>
              <a:t>kansnek</a:t>
            </a:r>
            <a:r>
              <a:rPr lang="sv-SE" baseline="0" dirty="0"/>
              <a:t> inte kan träna eller promenera som vanligt och får inte del av </a:t>
            </a:r>
            <a:r>
              <a:rPr lang="sv-SE" baseline="0" dirty="0" err="1"/>
              <a:t>krppens</a:t>
            </a:r>
            <a:r>
              <a:rPr lang="sv-SE" baseline="0" dirty="0"/>
              <a:t> egna </a:t>
            </a:r>
            <a:r>
              <a:rPr lang="sv-SE" baseline="0" dirty="0" err="1"/>
              <a:t>smärthämande</a:t>
            </a:r>
            <a:r>
              <a:rPr lang="sv-SE" baseline="0" dirty="0"/>
              <a:t> system som utgår från PAG. </a:t>
            </a:r>
          </a:p>
          <a:p>
            <a:endParaRPr lang="sv-SE" baseline="0" dirty="0"/>
          </a:p>
          <a:p>
            <a:endParaRPr lang="sv-SE" dirty="0"/>
          </a:p>
          <a:p>
            <a:endParaRPr lang="sv-SE" dirty="0"/>
          </a:p>
        </p:txBody>
      </p:sp>
      <p:sp>
        <p:nvSpPr>
          <p:cNvPr id="4" name="Platshållare för bildnummer 3"/>
          <p:cNvSpPr>
            <a:spLocks noGrp="1"/>
          </p:cNvSpPr>
          <p:nvPr>
            <p:ph type="sldNum" sz="quarter" idx="10"/>
          </p:nvPr>
        </p:nvSpPr>
        <p:spPr/>
        <p:txBody>
          <a:bodyPr/>
          <a:lstStyle/>
          <a:p>
            <a:fld id="{D8E94463-0319-4C89-BC43-82DDD449C96A}" type="slidenum">
              <a:rPr lang="sv-SE" smtClean="0"/>
              <a:t>4</a:t>
            </a:fld>
            <a:endParaRPr lang="sv-SE"/>
          </a:p>
        </p:txBody>
      </p:sp>
    </p:spTree>
    <p:extLst>
      <p:ext uri="{BB962C8B-B14F-4D97-AF65-F5344CB8AC3E}">
        <p14:creationId xmlns:p14="http://schemas.microsoft.com/office/powerpoint/2010/main" val="84753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r>
              <a:rPr lang="sv-SE" baseline="0" dirty="0"/>
              <a:t>Sjukdomar kan i sig skapa smärta, som </a:t>
            </a:r>
            <a:r>
              <a:rPr lang="sv-SE" baseline="0" dirty="0" err="1"/>
              <a:t>Endometrios</a:t>
            </a:r>
            <a:r>
              <a:rPr lang="sv-SE" baseline="0" dirty="0"/>
              <a:t> utifrån inflammation och brustna cystor, sammanväxningar </a:t>
            </a:r>
            <a:r>
              <a:rPr lang="sv-SE" baseline="0" dirty="0" err="1"/>
              <a:t>etc</a:t>
            </a:r>
            <a:r>
              <a:rPr lang="sv-SE" baseline="0" dirty="0"/>
              <a:t>, </a:t>
            </a:r>
            <a:r>
              <a:rPr lang="sv-SE" b="1" baseline="0" dirty="0"/>
              <a:t>men </a:t>
            </a:r>
            <a:r>
              <a:rPr lang="sv-SE" baseline="0" dirty="0"/>
              <a:t>smärtan börjar också leva sitt eget liv, med hjälp av faktorerna ovan.</a:t>
            </a:r>
          </a:p>
          <a:p>
            <a:endParaRPr lang="sv-SE" baseline="0" dirty="0"/>
          </a:p>
          <a:p>
            <a:r>
              <a:rPr lang="sv-SE" baseline="0" dirty="0"/>
              <a:t>Psykologiska riskfaktorer: tankar och känslor som rädsla, oro-ångest och nedstämdhet, uppmärksamhet, förväntningar på förbättring</a:t>
            </a:r>
          </a:p>
          <a:p>
            <a:r>
              <a:rPr lang="sv-SE" baseline="0" dirty="0"/>
              <a:t>, </a:t>
            </a:r>
          </a:p>
          <a:p>
            <a:r>
              <a:rPr lang="sv-SE" sz="1200" b="1" kern="1200" dirty="0">
                <a:solidFill>
                  <a:schemeClr val="tx1"/>
                </a:solidFill>
                <a:effectLst/>
                <a:latin typeface="+mn-lt"/>
                <a:ea typeface="+mn-ea"/>
                <a:cs typeface="+mn-cs"/>
              </a:rPr>
              <a:t>Oro</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Adekvat oro ibland. När oron tar över, katastroftankar- vad är det de inte hittar? Kan det vara cancer? Kommer aldrig gå över! Leder till ökad anspänning, mer smärta och ännu mer oro.</a:t>
            </a:r>
            <a:endParaRPr lang="sv-SE" sz="1200" b="1"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Uppmärksamhet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 sätt som en person uppmärksammar och tolkar smärtsignaler och hanterar smärta har visat sig ha påverkan på personens liv och mående. Uppmärksamhet är avgörande vid smärta. Smärtans grundfunktion är att varna och kalla på uppmärksamhet. Smärtsignaler har också företräde framför andra signaler. Om smärta tolkas som tecken på skada riktas uppmärksamheten därför mot smärtupplevelsen. Vid akut skada är detta mycket funktionellt, då det skyddar oss från att skadas mer. Problemet kommer när smärtan inte beror på akut skada, som vanligen vid långvarig smärta.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Uppmärksamheten påverkas också av känslor, oro ger ökad vaksamhet och därigenom ökad uppmärksamhet på eventuell smärta. Genom ökad fokusering på smärtan ökar också smärtupplevelsen. Den ökade vaksamheten –hypervigilans kan också leda till undvikande av rörelser och aktiviteter för att minska risk för fortsatt skada. Istället för att minska smärta kan detta istället innebära förlängd smärta och ökade förväntningar på smärta. </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Undvikande </a:t>
            </a:r>
            <a:endParaRPr lang="sv-S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När en person undviker situationer på grund av rädsla för att det skall leda till smärta, ökar smärtan istället för att minska. Detta leder till en negativ spiral av undvikande. När en smärtupplevelse tolkas som farlig/skadlig leder detta till ökad uppmärksamhet på smärtupplevelse och undvikande av rörelser och aktiviteter för att minska risk för fortsatt skada. Det leder till ett undvikande av situationer som riskerar framkalla smärta. Detta kallas undvikandebeteenden. Ofta blir dessa undvikanden automatiska. Därför är det viktigt att noga undersöka sina undvikandebeteenden. </a:t>
            </a:r>
            <a:r>
              <a:rPr lang="sv-SE" baseline="0" dirty="0"/>
              <a:t>Om att sitta på hockeymatch i två timmar innebar ökad smärta och besvär, lätt undvika att gå på match när tillfrågad, missar då att det kanske varit möjligt att vara där en period utan ökad smärta. När vi undviker något av rädsla för smärta slipper vi initialt smärtan i och med </a:t>
            </a:r>
            <a:r>
              <a:rPr lang="sv-SE" baseline="0" dirty="0" err="1"/>
              <a:t>undivkandet</a:t>
            </a:r>
            <a:r>
              <a:rPr lang="sv-SE" baseline="0" dirty="0"/>
              <a:t> av </a:t>
            </a:r>
            <a:r>
              <a:rPr lang="sv-SE" baseline="0" dirty="0" err="1"/>
              <a:t>situatioen</a:t>
            </a:r>
            <a:r>
              <a:rPr lang="sv-SE" baseline="0" dirty="0"/>
              <a:t> som leder till omedelbar minskad rädsla/obehag, vilket lär oss att undvikande av </a:t>
            </a:r>
            <a:r>
              <a:rPr lang="sv-SE" baseline="0" dirty="0" err="1"/>
              <a:t>sk</a:t>
            </a:r>
            <a:r>
              <a:rPr lang="sv-SE" baseline="0" dirty="0"/>
              <a:t> ”faror” är bra. vid reella faror stämmer det , annars </a:t>
            </a:r>
            <a:r>
              <a:rPr lang="sv-SE" baseline="0" dirty="0" err="1"/>
              <a:t>prolematiskt</a:t>
            </a:r>
            <a:r>
              <a:rPr lang="sv-SE" baseline="0" dirty="0"/>
              <a:t>. </a:t>
            </a:r>
          </a:p>
          <a:p>
            <a:r>
              <a:rPr lang="sv-SE" baseline="0" dirty="0"/>
              <a:t>Undvikande blir alltså på kort sikt belönande för oss då vi slipper smärtan vi befarar om vi utsatt oss. Det gör att vi fortsätter undvika, vilket ofta leder till att det vi till slut undviker är känslan av obehag som uppstår bara vid tanken på en rörelse eller aktivitet. Det innebär att vi som Anna var inne på, när vi väl gör en rörelse eller aktivitet belastar fel, spänner oss och riskerar bekräfta antagandet om ökad smärta. Mindre och mindre krävs också för att få ont.</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Uthärdande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Flera studier visar att strategin att fortsätta utföra aktiviteter, så kallat uthärdande, trots smärta, är lika vanligt som undvikande. Vid uthärdande är det vanligt att personen trycker bort tankar och känslor eller förminskar/ignorerar dem. På så sätt riskerar personen att inte lyssna på kroppens signaler om paus/vila. Detta kan leda till risk för överaktivitet och leda till fortsatt smärta. Uthärdande beteende kan på så sätt också förstås som undvikande- av jobbiga tankar och känslor.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Smärta - undvikande och passivitet - nedstämdhet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Nedstämdhet är vanligare bland personer med långvarig smärta än utan smärta. Långvarig smärta ökar risken för nedstämdhet, inte nödvändigtvis för att smärtan i sig gör en deprimerad, utan för att smärtans konsekvenser påverkar hur livet levs. En belastande livssituation leder ofta till bristande ork, lust och initiativförmåga. Det leder i sin tur till passivitet och minskade intryck och fortsatt låg ork eller lust. Det skapar en ond cirkel. Att försöka aktivera sig, trots olust och bristande ork kan bryta denna onda cirkel. Aktivering behöver inte betyda mer aktivitet, Ibland kan det handla om att sluta göra vissa saker för att istället göra andra saker istället. Aktivering möjliggör fokus på annat än smärtan. </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sv-SE" baseline="0" dirty="0"/>
          </a:p>
          <a:p>
            <a:endParaRPr lang="sv-SE" baseline="0" dirty="0"/>
          </a:p>
          <a:p>
            <a:endParaRPr lang="sv-SE" baseline="0" dirty="0"/>
          </a:p>
          <a:p>
            <a:endParaRPr lang="sv-SE" baseline="0" dirty="0"/>
          </a:p>
          <a:p>
            <a:endParaRPr lang="sv-SE" baseline="0" dirty="0"/>
          </a:p>
          <a:p>
            <a:endParaRPr lang="sv-SE" dirty="0"/>
          </a:p>
          <a:p>
            <a:endParaRPr lang="sv-SE" dirty="0"/>
          </a:p>
        </p:txBody>
      </p:sp>
      <p:sp>
        <p:nvSpPr>
          <p:cNvPr id="4" name="Platshållare för bildnummer 3"/>
          <p:cNvSpPr>
            <a:spLocks noGrp="1"/>
          </p:cNvSpPr>
          <p:nvPr>
            <p:ph type="sldNum" sz="quarter" idx="10"/>
          </p:nvPr>
        </p:nvSpPr>
        <p:spPr/>
        <p:txBody>
          <a:bodyPr/>
          <a:lstStyle/>
          <a:p>
            <a:fld id="{D8E94463-0319-4C89-BC43-82DDD449C96A}" type="slidenum">
              <a:rPr lang="sv-SE" smtClean="0"/>
              <a:t>5</a:t>
            </a:fld>
            <a:endParaRPr lang="sv-SE"/>
          </a:p>
        </p:txBody>
      </p:sp>
    </p:spTree>
    <p:extLst>
      <p:ext uri="{BB962C8B-B14F-4D97-AF65-F5344CB8AC3E}">
        <p14:creationId xmlns:p14="http://schemas.microsoft.com/office/powerpoint/2010/main" val="456822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Debut- vidmakthållande av smärta</a:t>
            </a:r>
          </a:p>
          <a:p>
            <a:r>
              <a:rPr lang="sv-SE" dirty="0"/>
              <a:t>Syfte att</a:t>
            </a:r>
            <a:r>
              <a:rPr lang="sv-SE" baseline="0" dirty="0"/>
              <a:t> också göra det relevant utifrån </a:t>
            </a:r>
            <a:r>
              <a:rPr lang="sv-SE" baseline="0" dirty="0" err="1"/>
              <a:t>endometios</a:t>
            </a:r>
            <a:r>
              <a:rPr lang="sv-SE" baseline="0" dirty="0"/>
              <a:t> konferens. </a:t>
            </a:r>
          </a:p>
          <a:p>
            <a:endParaRPr lang="sv-SE" baseline="0" dirty="0"/>
          </a:p>
          <a:p>
            <a:r>
              <a:rPr lang="sv-SE" baseline="0" dirty="0"/>
              <a:t>Sjukdomar kan i sig skapa smärta, som </a:t>
            </a:r>
            <a:r>
              <a:rPr lang="sv-SE" baseline="0" dirty="0" err="1"/>
              <a:t>Endometrios</a:t>
            </a:r>
            <a:r>
              <a:rPr lang="sv-SE" baseline="0" dirty="0"/>
              <a:t> utifrån inflammation och brustna cystor, sammanväxningar </a:t>
            </a:r>
            <a:r>
              <a:rPr lang="sv-SE" baseline="0" dirty="0" err="1"/>
              <a:t>etc</a:t>
            </a:r>
            <a:r>
              <a:rPr lang="sv-SE" baseline="0" dirty="0"/>
              <a:t>, </a:t>
            </a:r>
            <a:r>
              <a:rPr lang="sv-SE" b="1" baseline="0" dirty="0"/>
              <a:t>men </a:t>
            </a:r>
            <a:r>
              <a:rPr lang="sv-SE" baseline="0" dirty="0"/>
              <a:t>smärtan börjar också leva sitt eget liv, med hjälp av faktorerna ovan.</a:t>
            </a:r>
          </a:p>
          <a:p>
            <a:endParaRPr lang="sv-SE" dirty="0"/>
          </a:p>
        </p:txBody>
      </p:sp>
      <p:sp>
        <p:nvSpPr>
          <p:cNvPr id="4" name="Platshållare för bildnummer 3"/>
          <p:cNvSpPr>
            <a:spLocks noGrp="1"/>
          </p:cNvSpPr>
          <p:nvPr>
            <p:ph type="sldNum" sz="quarter" idx="10"/>
          </p:nvPr>
        </p:nvSpPr>
        <p:spPr/>
        <p:txBody>
          <a:bodyPr/>
          <a:lstStyle/>
          <a:p>
            <a:fld id="{D8E94463-0319-4C89-BC43-82DDD449C96A}" type="slidenum">
              <a:rPr lang="sv-SE" smtClean="0"/>
              <a:t>6</a:t>
            </a:fld>
            <a:endParaRPr lang="sv-SE"/>
          </a:p>
        </p:txBody>
      </p:sp>
    </p:spTree>
    <p:extLst>
      <p:ext uri="{BB962C8B-B14F-4D97-AF65-F5344CB8AC3E}">
        <p14:creationId xmlns:p14="http://schemas.microsoft.com/office/powerpoint/2010/main" val="2073603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 </a:t>
            </a:r>
          </a:p>
          <a:p>
            <a:r>
              <a:rPr lang="sv-SE" dirty="0"/>
              <a:t>Utifrån </a:t>
            </a:r>
            <a:r>
              <a:rPr lang="sv-SE" dirty="0" err="1"/>
              <a:t>biopsyksoc</a:t>
            </a:r>
            <a:r>
              <a:rPr lang="sv-SE" baseline="0" dirty="0"/>
              <a:t> så har vi en anamnestagning utifrån de här </a:t>
            </a:r>
            <a:r>
              <a:rPr lang="sv-SE" baseline="0" dirty="0" err="1"/>
              <a:t>områderna</a:t>
            </a:r>
            <a:r>
              <a:rPr lang="sv-SE" baseline="0" dirty="0"/>
              <a:t>. </a:t>
            </a:r>
            <a:endParaRPr lang="sv-SE" dirty="0"/>
          </a:p>
          <a:p>
            <a:r>
              <a:rPr lang="sv-SE" baseline="0" dirty="0"/>
              <a:t>Gemensamt möte, flyt i samtalet.</a:t>
            </a:r>
          </a:p>
          <a:p>
            <a:r>
              <a:rPr lang="sv-SE" baseline="0" dirty="0"/>
              <a:t>Gott om tid </a:t>
            </a:r>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kan ju låta</a:t>
            </a:r>
            <a:r>
              <a:rPr lang="sv-SE" baseline="0" dirty="0"/>
              <a:t> ganska enkelt men om vi ser på olika problemområden som kommer upp så är det inte lika lätt att ha </a:t>
            </a:r>
            <a:r>
              <a:rPr lang="sv-SE" baseline="0" dirty="0" err="1"/>
              <a:t>clean</a:t>
            </a:r>
            <a:r>
              <a:rPr lang="sv-SE" baseline="0" dirty="0"/>
              <a:t> </a:t>
            </a:r>
            <a:r>
              <a:rPr lang="sv-SE" baseline="0" dirty="0" err="1"/>
              <a:t>cut</a:t>
            </a:r>
            <a:r>
              <a:rPr lang="sv-SE" baseline="0" dirty="0"/>
              <a:t> mellan professioner.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Ex </a:t>
            </a:r>
            <a:r>
              <a:rPr lang="sv-SE" baseline="0" dirty="0" err="1"/>
              <a:t>rörelserädla</a:t>
            </a:r>
            <a:r>
              <a:rPr lang="sv-SE" baseline="0" dirty="0"/>
              <a:t>, </a:t>
            </a:r>
            <a:r>
              <a:rPr lang="sv-SE" baseline="0" dirty="0" err="1"/>
              <a:t>miktion</a:t>
            </a:r>
            <a:r>
              <a:rPr lang="sv-SE" baseline="0" dirty="0"/>
              <a:t>, samliv. Exempel </a:t>
            </a:r>
            <a:r>
              <a:rPr lang="sv-SE" baseline="0" dirty="0" err="1"/>
              <a:t>mha</a:t>
            </a:r>
            <a:r>
              <a:rPr lang="sv-SE" baseline="0" dirty="0"/>
              <a:t> samliv ovan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r>
              <a:rPr lang="sv-SE" dirty="0"/>
              <a:t>Samlivsfrågor</a:t>
            </a:r>
          </a:p>
          <a:p>
            <a:endParaRPr lang="sv-SE" dirty="0"/>
          </a:p>
          <a:p>
            <a:r>
              <a:rPr lang="sv-SE" sz="1200" dirty="0"/>
              <a:t>Medicinska förklaringar till smärtan?</a:t>
            </a:r>
          </a:p>
          <a:p>
            <a:r>
              <a:rPr lang="sv-SE" sz="1200" dirty="0"/>
              <a:t>Debut? </a:t>
            </a:r>
          </a:p>
          <a:p>
            <a:r>
              <a:rPr lang="sv-SE" sz="1200" dirty="0"/>
              <a:t>Vad har du för tidigare erfarenheter av samliv? </a:t>
            </a:r>
          </a:p>
          <a:p>
            <a:r>
              <a:rPr lang="sv-SE" sz="1200" dirty="0"/>
              <a:t>Finns det något sexuellt trauma? </a:t>
            </a:r>
          </a:p>
          <a:p>
            <a:r>
              <a:rPr lang="sv-SE" sz="1200" dirty="0"/>
              <a:t>Hur är det med lust, sexuell tillfredsställelse? </a:t>
            </a:r>
          </a:p>
          <a:p>
            <a:r>
              <a:rPr lang="sv-SE" sz="1200" dirty="0"/>
              <a:t>Har du några fysiska hinder? </a:t>
            </a:r>
          </a:p>
          <a:p>
            <a:endParaRPr lang="sv-SE" sz="1200" dirty="0"/>
          </a:p>
          <a:p>
            <a:endParaRPr lang="sv-SE" dirty="0"/>
          </a:p>
        </p:txBody>
      </p:sp>
      <p:sp>
        <p:nvSpPr>
          <p:cNvPr id="4" name="Platshållare för bildnummer 3"/>
          <p:cNvSpPr>
            <a:spLocks noGrp="1"/>
          </p:cNvSpPr>
          <p:nvPr>
            <p:ph type="sldNum" sz="quarter" idx="10"/>
          </p:nvPr>
        </p:nvSpPr>
        <p:spPr/>
        <p:txBody>
          <a:bodyPr/>
          <a:lstStyle/>
          <a:p>
            <a:fld id="{D8E94463-0319-4C89-BC43-82DDD449C96A}" type="slidenum">
              <a:rPr lang="sv-SE" smtClean="0"/>
              <a:t>7</a:t>
            </a:fld>
            <a:endParaRPr lang="sv-SE"/>
          </a:p>
        </p:txBody>
      </p:sp>
    </p:spTree>
    <p:extLst>
      <p:ext uri="{BB962C8B-B14F-4D97-AF65-F5344CB8AC3E}">
        <p14:creationId xmlns:p14="http://schemas.microsoft.com/office/powerpoint/2010/main" val="237839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Frågeställningen</a:t>
            </a:r>
            <a:r>
              <a:rPr lang="sv-SE" baseline="0" dirty="0"/>
              <a:t> jag går in med är att hitta de strukturer som reproducerar smärtan. Ibland har en smärta från externa strukturer skapat en spänning i bäckenbotten, ibland har en smärta i </a:t>
            </a:r>
            <a:r>
              <a:rPr lang="sv-SE" baseline="0" dirty="0" err="1"/>
              <a:t>bäcknbotten</a:t>
            </a:r>
            <a:r>
              <a:rPr lang="sv-SE" baseline="0" dirty="0"/>
              <a:t> skapat sekundära spänningar och smärta i resten av kroppen. </a:t>
            </a:r>
          </a:p>
          <a:p>
            <a:endParaRPr lang="sv-SE" baseline="0" dirty="0"/>
          </a:p>
          <a:p>
            <a:r>
              <a:rPr lang="sv-SE" baseline="0" dirty="0"/>
              <a:t>Jag gör min </a:t>
            </a:r>
            <a:r>
              <a:rPr lang="sv-SE" baseline="0" dirty="0" err="1"/>
              <a:t>fysiogrej</a:t>
            </a:r>
            <a:r>
              <a:rPr lang="sv-SE" baseline="0" dirty="0"/>
              <a:t> även på den vaginal undersökningen. Om det är ett </a:t>
            </a:r>
            <a:r>
              <a:rPr lang="sv-SE" baseline="0" dirty="0" err="1"/>
              <a:t>perpektiv</a:t>
            </a:r>
            <a:r>
              <a:rPr lang="sv-SE" baseline="0" dirty="0"/>
              <a:t> jag vill lyfta ut så är det liksidighet. Om man har svårt att känna så kan man i alla fall </a:t>
            </a:r>
            <a:r>
              <a:rPr lang="sv-SE" baseline="0" dirty="0" err="1"/>
              <a:t>referea</a:t>
            </a:r>
            <a:r>
              <a:rPr lang="sv-SE" baseline="0" dirty="0"/>
              <a:t> </a:t>
            </a:r>
            <a:r>
              <a:rPr lang="sv-SE" baseline="0" dirty="0" err="1"/>
              <a:t>til</a:t>
            </a:r>
            <a:r>
              <a:rPr lang="sv-SE" baseline="0" dirty="0"/>
              <a:t> andra sida och se att det kanske är något som inte stämmer. </a:t>
            </a:r>
          </a:p>
          <a:p>
            <a:r>
              <a:rPr lang="sv-SE" baseline="0" dirty="0"/>
              <a:t>Inspektion: en skada är ofta ensidig. En skada över stabiliserande </a:t>
            </a:r>
            <a:r>
              <a:rPr lang="sv-SE" baseline="0" dirty="0" err="1"/>
              <a:t>muskualtur</a:t>
            </a:r>
            <a:r>
              <a:rPr lang="sv-SE" baseline="0" dirty="0"/>
              <a:t> på vänster sida kan ge en kompensatoriskt spänning på höger sida. Man kan då redan i sin inspektion se att anus är </a:t>
            </a:r>
            <a:r>
              <a:rPr lang="sv-SE" baseline="0" dirty="0" err="1"/>
              <a:t>någo</a:t>
            </a:r>
            <a:r>
              <a:rPr lang="sv-SE" baseline="0" dirty="0"/>
              <a:t> överdraget eller att mellangården är i ett spänt läge. Kan även här se på hur det ser ut att knipa, sker </a:t>
            </a:r>
            <a:r>
              <a:rPr lang="sv-SE" baseline="0" dirty="0" err="1"/>
              <a:t>kontaktionen</a:t>
            </a:r>
            <a:r>
              <a:rPr lang="sv-SE" baseline="0" dirty="0"/>
              <a:t> liksidigt? kommer musklerna ner i </a:t>
            </a:r>
            <a:r>
              <a:rPr lang="sv-SE" baseline="0" dirty="0" err="1"/>
              <a:t>urprungsläget</a:t>
            </a:r>
            <a:r>
              <a:rPr lang="sv-SE" baseline="0" dirty="0"/>
              <a:t> eller stannar de i en liten </a:t>
            </a:r>
            <a:r>
              <a:rPr lang="sv-SE" baseline="0" dirty="0" err="1"/>
              <a:t>kontaktion</a:t>
            </a:r>
            <a:r>
              <a:rPr lang="sv-SE" baseline="0" dirty="0"/>
              <a:t>? Vad händer vid en </a:t>
            </a:r>
            <a:r>
              <a:rPr lang="sv-SE" baseline="0" dirty="0" err="1"/>
              <a:t>host</a:t>
            </a:r>
            <a:r>
              <a:rPr lang="sv-SE" baseline="0" dirty="0"/>
              <a:t>? Kan patienten krysta?  </a:t>
            </a:r>
          </a:p>
          <a:p>
            <a:r>
              <a:rPr lang="sv-SE" baseline="0" dirty="0"/>
              <a:t>Palpation: Börjar med att palpera muskler </a:t>
            </a:r>
            <a:r>
              <a:rPr lang="sv-SE" baseline="0" dirty="0" err="1"/>
              <a:t>tranversus</a:t>
            </a:r>
            <a:r>
              <a:rPr lang="sv-SE" baseline="0" dirty="0"/>
              <a:t>, </a:t>
            </a:r>
            <a:r>
              <a:rPr lang="sv-SE" baseline="0" dirty="0" err="1"/>
              <a:t>bulbo</a:t>
            </a:r>
            <a:r>
              <a:rPr lang="sv-SE" baseline="0" dirty="0"/>
              <a:t>, </a:t>
            </a:r>
            <a:r>
              <a:rPr lang="sv-SE" baseline="0" dirty="0" err="1"/>
              <a:t>puborectalisslyngan</a:t>
            </a:r>
            <a:r>
              <a:rPr lang="sv-SE" baseline="0" dirty="0"/>
              <a:t>, djupare delarna av </a:t>
            </a:r>
            <a:r>
              <a:rPr lang="sv-SE" baseline="0" dirty="0" err="1"/>
              <a:t>levator</a:t>
            </a:r>
            <a:r>
              <a:rPr lang="sv-SE" baseline="0" dirty="0"/>
              <a:t> </a:t>
            </a:r>
            <a:r>
              <a:rPr lang="sv-SE" baseline="0" dirty="0" err="1"/>
              <a:t>ani</a:t>
            </a:r>
            <a:r>
              <a:rPr lang="sv-SE" baseline="0" dirty="0"/>
              <a:t>, </a:t>
            </a:r>
            <a:r>
              <a:rPr lang="sv-SE" baseline="0" dirty="0" err="1"/>
              <a:t>obturator</a:t>
            </a:r>
            <a:r>
              <a:rPr lang="sv-SE" baseline="0" dirty="0"/>
              <a:t> </a:t>
            </a:r>
            <a:r>
              <a:rPr lang="sv-SE" baseline="0" dirty="0" err="1"/>
              <a:t>internus</a:t>
            </a:r>
            <a:r>
              <a:rPr lang="sv-SE" baseline="0" dirty="0"/>
              <a:t>, </a:t>
            </a:r>
            <a:r>
              <a:rPr lang="sv-SE" baseline="0" dirty="0" err="1"/>
              <a:t>infärnningar</a:t>
            </a:r>
            <a:r>
              <a:rPr lang="sv-SE" baseline="0" dirty="0"/>
              <a:t> mot </a:t>
            </a:r>
            <a:r>
              <a:rPr lang="sv-SE" baseline="0" dirty="0" err="1"/>
              <a:t>coxyx</a:t>
            </a:r>
            <a:r>
              <a:rPr lang="sv-SE" baseline="0" dirty="0"/>
              <a:t>. Eva är bättre på att </a:t>
            </a:r>
            <a:r>
              <a:rPr lang="sv-SE" baseline="0" dirty="0" err="1"/>
              <a:t>kännna</a:t>
            </a:r>
            <a:r>
              <a:rPr lang="sv-SE" baseline="0" dirty="0"/>
              <a:t> så hon har fler muskler hon skiljer ut i sitt status. Dessa tycker jag är väldigt rimligt även för er att kunna undersöka. </a:t>
            </a:r>
          </a:p>
          <a:p>
            <a:r>
              <a:rPr lang="sv-SE" baseline="0" dirty="0"/>
              <a:t>Muskler: ser över muskelfunktion, funktionen i bäckenbotten är att kunna knipa men för dessa </a:t>
            </a:r>
            <a:r>
              <a:rPr lang="sv-SE" baseline="0" dirty="0" err="1"/>
              <a:t>patinter</a:t>
            </a:r>
            <a:r>
              <a:rPr lang="sv-SE" baseline="0" dirty="0"/>
              <a:t> är det framförallt att kunna släppa på den spänningen. Så för allt del </a:t>
            </a:r>
            <a:r>
              <a:rPr lang="sv-SE" baseline="0" dirty="0" err="1"/>
              <a:t>lkänna</a:t>
            </a:r>
            <a:r>
              <a:rPr lang="sv-SE" baseline="0" dirty="0"/>
              <a:t> på knipet men </a:t>
            </a:r>
            <a:r>
              <a:rPr lang="sv-SE" baseline="0" dirty="0" err="1"/>
              <a:t>framflallt</a:t>
            </a:r>
            <a:r>
              <a:rPr lang="sv-SE" baseline="0" dirty="0"/>
              <a:t> att de kommer ner i ursprungsläget efteråt. Att kunna krysta. Den normala </a:t>
            </a:r>
            <a:r>
              <a:rPr lang="sv-SE" baseline="0" dirty="0" err="1"/>
              <a:t>muskelfuktionen</a:t>
            </a:r>
            <a:r>
              <a:rPr lang="sv-SE" baseline="0" dirty="0"/>
              <a:t> är också att vid djupandning ha en viss rörelse i </a:t>
            </a:r>
            <a:r>
              <a:rPr lang="sv-SE" baseline="0" dirty="0" err="1"/>
              <a:t>bäcknebtoten</a:t>
            </a:r>
            <a:r>
              <a:rPr lang="sv-SE" baseline="0" dirty="0"/>
              <a:t>. Det kan ni redan ni testa. Vid </a:t>
            </a:r>
            <a:r>
              <a:rPr lang="sv-SE" baseline="0" dirty="0" err="1"/>
              <a:t>inadnning</a:t>
            </a:r>
            <a:r>
              <a:rPr lang="sv-SE" baseline="0" dirty="0"/>
              <a:t> så ska bäckenbotten sänka sig, det ökade trycket som diafragman ger </a:t>
            </a:r>
            <a:r>
              <a:rPr lang="sv-SE" baseline="0" dirty="0" err="1"/>
              <a:t>ger</a:t>
            </a:r>
            <a:r>
              <a:rPr lang="sv-SE" baseline="0" dirty="0"/>
              <a:t> ett lätt tryck </a:t>
            </a:r>
            <a:r>
              <a:rPr lang="sv-SE" baseline="0" dirty="0" err="1"/>
              <a:t>neråd</a:t>
            </a:r>
            <a:r>
              <a:rPr lang="sv-SE" baseline="0" dirty="0"/>
              <a:t> som ger en liten </a:t>
            </a:r>
            <a:r>
              <a:rPr lang="sv-SE" baseline="0" dirty="0" err="1"/>
              <a:t>liten</a:t>
            </a:r>
            <a:r>
              <a:rPr lang="sv-SE" baseline="0" dirty="0"/>
              <a:t> massage neråt. Om trycket ökar, som vid en </a:t>
            </a:r>
            <a:r>
              <a:rPr lang="sv-SE" baseline="0" dirty="0" err="1"/>
              <a:t>host</a:t>
            </a:r>
            <a:r>
              <a:rPr lang="sv-SE" baseline="0" dirty="0"/>
              <a:t> eller nys så är ju det friska svaret att knipa, men vid andning ska det vara </a:t>
            </a:r>
            <a:r>
              <a:rPr lang="sv-SE" baseline="0" dirty="0" err="1"/>
              <a:t>vara</a:t>
            </a:r>
            <a:r>
              <a:rPr lang="sv-SE" baseline="0" dirty="0"/>
              <a:t> och slappna </a:t>
            </a:r>
            <a:r>
              <a:rPr lang="sv-SE" baseline="0" dirty="0" err="1"/>
              <a:t>av.En</a:t>
            </a:r>
            <a:r>
              <a:rPr lang="sv-SE" baseline="0" dirty="0"/>
              <a:t> rädd patient i smärta kommer ni inte känna någon andning på. </a:t>
            </a:r>
          </a:p>
          <a:p>
            <a:r>
              <a:rPr lang="sv-SE" baseline="0" dirty="0"/>
              <a:t>De tär inte så ofta det är någon neurologisk förklaring till de besvär som ina </a:t>
            </a:r>
            <a:r>
              <a:rPr lang="sv-SE" baseline="0" dirty="0" err="1"/>
              <a:t>paitenter</a:t>
            </a:r>
            <a:r>
              <a:rPr lang="sv-SE" baseline="0" dirty="0"/>
              <a:t> träffar, men det finns </a:t>
            </a:r>
            <a:r>
              <a:rPr lang="sv-SE" baseline="0" dirty="0" err="1"/>
              <a:t>coskå</a:t>
            </a:r>
            <a:r>
              <a:rPr lang="sv-SE" baseline="0" dirty="0"/>
              <a:t> med i status vid behov. </a:t>
            </a:r>
          </a:p>
          <a:p>
            <a:endParaRPr lang="sv-SE" baseline="0" dirty="0"/>
          </a:p>
          <a:p>
            <a:r>
              <a:rPr lang="sv-SE" baseline="0" dirty="0"/>
              <a:t>Man kan sammanfatta min undersökning från anamnes till status  i att jag vill gå igenom de områdena som i bilden ovan och få svar på de frågorna.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8</a:t>
            </a:fld>
            <a:endParaRPr lang="sv-SE"/>
          </a:p>
        </p:txBody>
      </p:sp>
    </p:spTree>
    <p:extLst>
      <p:ext uri="{BB962C8B-B14F-4D97-AF65-F5344CB8AC3E}">
        <p14:creationId xmlns:p14="http://schemas.microsoft.com/office/powerpoint/2010/main" val="2472915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a:t>
            </a:r>
            <a:r>
              <a:rPr lang="sv-SE" baseline="0" dirty="0"/>
              <a:t> samma sätt som vi är flera professioner för att förstå smärtan, är vi samma professioner som behandlar den: </a:t>
            </a:r>
            <a:endParaRPr lang="sv-SE" dirty="0"/>
          </a:p>
          <a:p>
            <a:endParaRPr lang="sv-SE" dirty="0"/>
          </a:p>
        </p:txBody>
      </p:sp>
      <p:sp>
        <p:nvSpPr>
          <p:cNvPr id="4" name="Platshållare för bildnummer 3"/>
          <p:cNvSpPr>
            <a:spLocks noGrp="1"/>
          </p:cNvSpPr>
          <p:nvPr>
            <p:ph type="sldNum" sz="quarter" idx="10"/>
          </p:nvPr>
        </p:nvSpPr>
        <p:spPr/>
        <p:txBody>
          <a:bodyPr/>
          <a:lstStyle/>
          <a:p>
            <a:fld id="{D8E94463-0319-4C89-BC43-82DDD449C96A}" type="slidenum">
              <a:rPr lang="sv-SE" smtClean="0"/>
              <a:t>10</a:t>
            </a:fld>
            <a:endParaRPr lang="sv-SE"/>
          </a:p>
        </p:txBody>
      </p:sp>
    </p:spTree>
    <p:extLst>
      <p:ext uri="{BB962C8B-B14F-4D97-AF65-F5344CB8AC3E}">
        <p14:creationId xmlns:p14="http://schemas.microsoft.com/office/powerpoint/2010/main" val="2237217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bg>
      <p:bgRef idx="1001">
        <a:schemeClr val="bg2"/>
      </p:bgRef>
    </p:bg>
    <p:spTree>
      <p:nvGrpSpPr>
        <p:cNvPr id="1" name=""/>
        <p:cNvGrpSpPr/>
        <p:nvPr/>
      </p:nvGrpSpPr>
      <p:grpSpPr>
        <a:xfrm>
          <a:off x="0" y="0"/>
          <a:ext cx="0" cy="0"/>
          <a:chOff x="0" y="0"/>
          <a:chExt cx="0" cy="0"/>
        </a:xfrm>
      </p:grpSpPr>
      <p:sp>
        <p:nvSpPr>
          <p:cNvPr id="15" name="Rektangel 14"/>
          <p:cNvSpPr/>
          <p:nvPr userDrawn="1"/>
        </p:nvSpPr>
        <p:spPr>
          <a:xfrm>
            <a:off x="-7559" y="2321"/>
            <a:ext cx="9151559" cy="6855679"/>
          </a:xfrm>
          <a:prstGeom prst="rect">
            <a:avLst/>
          </a:prstGeom>
          <a:solidFill>
            <a:srgbClr val="0050A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3" name="Platshållare för text 12"/>
          <p:cNvSpPr>
            <a:spLocks noGrp="1"/>
          </p:cNvSpPr>
          <p:nvPr>
            <p:ph type="body" sz="quarter" idx="12" hasCustomPrompt="1"/>
          </p:nvPr>
        </p:nvSpPr>
        <p:spPr>
          <a:xfrm>
            <a:off x="7559" y="1346201"/>
            <a:ext cx="9144000" cy="1763788"/>
          </a:xfrm>
          <a:prstGeom prst="rect">
            <a:avLst/>
          </a:prstGeom>
        </p:spPr>
        <p:txBody>
          <a:bodyPr vert="horz" anchor="b" anchorCtr="0"/>
          <a:lstStyle>
            <a:lvl1pPr marL="90488" indent="0" algn="ctr">
              <a:lnSpc>
                <a:spcPct val="80000"/>
              </a:lnSpc>
              <a:buNone/>
              <a:tabLst>
                <a:tab pos="4305300" algn="l"/>
              </a:tabLst>
              <a:defRPr sz="5000" baseline="0">
                <a:solidFill>
                  <a:srgbClr val="FFFFFF"/>
                </a:solidFill>
                <a:latin typeface="Georgia"/>
                <a:cs typeface="Georgia"/>
              </a:defRPr>
            </a:lvl1pPr>
          </a:lstStyle>
          <a:p>
            <a:pPr lvl="0"/>
            <a:r>
              <a:rPr lang="sv-SE" dirty="0"/>
              <a:t>Dagens rubrik</a:t>
            </a:r>
          </a:p>
        </p:txBody>
      </p:sp>
      <p:sp>
        <p:nvSpPr>
          <p:cNvPr id="7" name="Platshållare för text 12"/>
          <p:cNvSpPr>
            <a:spLocks noGrp="1"/>
          </p:cNvSpPr>
          <p:nvPr>
            <p:ph type="body" sz="quarter" idx="13" hasCustomPrompt="1"/>
          </p:nvPr>
        </p:nvSpPr>
        <p:spPr>
          <a:xfrm>
            <a:off x="0" y="3251200"/>
            <a:ext cx="9144000" cy="837199"/>
          </a:xfrm>
          <a:prstGeom prst="rect">
            <a:avLst/>
          </a:prstGeom>
        </p:spPr>
        <p:txBody>
          <a:bodyPr vert="horz"/>
          <a:lstStyle>
            <a:lvl1pPr marL="90488" indent="0" algn="ctr">
              <a:lnSpc>
                <a:spcPct val="80000"/>
              </a:lnSpc>
              <a:buNone/>
              <a:defRPr sz="2400">
                <a:solidFill>
                  <a:srgbClr val="FFFFFF"/>
                </a:solidFill>
                <a:latin typeface="Tahoma"/>
                <a:cs typeface="Tahoma"/>
              </a:defRPr>
            </a:lvl1pPr>
          </a:lstStyle>
          <a:p>
            <a:pPr lvl="0"/>
            <a:r>
              <a:rPr lang="sv-SE" dirty="0"/>
              <a:t>Underrubrik</a:t>
            </a:r>
          </a:p>
        </p:txBody>
      </p:sp>
      <p:pic>
        <p:nvPicPr>
          <p:cNvPr id="10" name="Bildobjekt 9" descr="ppt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1649" y="6145193"/>
            <a:ext cx="1705356" cy="457200"/>
          </a:xfrm>
          <a:prstGeom prst="rect">
            <a:avLst/>
          </a:prstGeom>
        </p:spPr>
      </p:pic>
      <p:sp>
        <p:nvSpPr>
          <p:cNvPr id="8" name="Platshållare för sidfot 4"/>
          <p:cNvSpPr>
            <a:spLocks noGrp="1"/>
          </p:cNvSpPr>
          <p:nvPr>
            <p:ph type="ftr" sz="quarter" idx="11"/>
          </p:nvPr>
        </p:nvSpPr>
        <p:spPr>
          <a:xfrm>
            <a:off x="165570" y="6281627"/>
            <a:ext cx="5595459" cy="365125"/>
          </a:xfrm>
          <a:prstGeom prst="rect">
            <a:avLst/>
          </a:prstGeom>
        </p:spPr>
        <p:txBody>
          <a:bodyPr/>
          <a:lstStyle>
            <a:lvl1pPr>
              <a:defRPr sz="1500">
                <a:solidFill>
                  <a:schemeClr val="tx2"/>
                </a:solidFill>
              </a:defRPr>
            </a:lvl1pPr>
          </a:lstStyle>
          <a:p>
            <a:r>
              <a:rPr lang="sv-SE"/>
              <a:t>Dagens tema, 2015-01-01, Förnamn Efternamn</a:t>
            </a:r>
            <a:endParaRPr lang="sv-SE" dirty="0"/>
          </a:p>
        </p:txBody>
      </p:sp>
    </p:spTree>
    <p:extLst>
      <p:ext uri="{BB962C8B-B14F-4D97-AF65-F5344CB8AC3E}">
        <p14:creationId xmlns:p14="http://schemas.microsoft.com/office/powerpoint/2010/main" val="361970950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2410539"/>
            <a:ext cx="802484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1"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39373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2394224"/>
            <a:ext cx="3833849" cy="3600000"/>
          </a:xfrm>
          <a:prstGeom prst="rect">
            <a:avLst/>
          </a:prstGeom>
        </p:spPr>
        <p:txBody>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2394224"/>
            <a:ext cx="3833849" cy="3600000"/>
          </a:xfrm>
          <a:prstGeom prst="rect">
            <a:avLst/>
          </a:prstGeom>
        </p:spPr>
        <p:txBody>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8"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0"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37036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457200" y="2415173"/>
            <a:ext cx="3835517" cy="639762"/>
          </a:xfrm>
          <a:prstGeom prst="rect">
            <a:avLst/>
          </a:prstGeom>
        </p:spPr>
        <p:txBody>
          <a:bodyPr anchor="b">
            <a:noAutofit/>
          </a:bodyPr>
          <a:lstStyle>
            <a:lvl1pPr marL="0" indent="0">
              <a:buNone/>
              <a:defRPr sz="2200" b="1">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4" name="Platshållare för innehåll 3"/>
          <p:cNvSpPr>
            <a:spLocks noGrp="1"/>
          </p:cNvSpPr>
          <p:nvPr>
            <p:ph sz="half" idx="2"/>
          </p:nvPr>
        </p:nvSpPr>
        <p:spPr>
          <a:xfrm>
            <a:off x="457200" y="3054939"/>
            <a:ext cx="3835517"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4645026" y="2415173"/>
            <a:ext cx="3837024" cy="639762"/>
          </a:xfrm>
          <a:prstGeom prst="rect">
            <a:avLst/>
          </a:prstGeom>
        </p:spPr>
        <p:txBody>
          <a:bodyPr anchor="b">
            <a:noAutofit/>
          </a:bodyPr>
          <a:lstStyle>
            <a:lvl1pPr marL="0" indent="0">
              <a:buNone/>
              <a:defRPr sz="2200" b="1" baseline="0">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6" name="Platshållare för innehåll 5"/>
          <p:cNvSpPr>
            <a:spLocks noGrp="1"/>
          </p:cNvSpPr>
          <p:nvPr>
            <p:ph sz="quarter" idx="4"/>
          </p:nvPr>
        </p:nvSpPr>
        <p:spPr>
          <a:xfrm>
            <a:off x="4645026" y="3054939"/>
            <a:ext cx="3837024"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10"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12"/>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75881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6"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429450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6282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792288" y="689418"/>
            <a:ext cx="5783466" cy="4114800"/>
          </a:xfrm>
          <a:prstGeom prst="rect">
            <a:avLst/>
          </a:prstGeom>
        </p:spPr>
        <p:txBody>
          <a:bodyPr/>
          <a:lstStyle>
            <a:lvl1pPr marL="0" indent="0">
              <a:buNone/>
              <a:defRPr sz="2200">
                <a:latin typeface="Tahoma"/>
                <a:cs typeface="Tahom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1792288" y="4905023"/>
            <a:ext cx="5783466" cy="1267177"/>
          </a:xfrm>
          <a:prstGeom prst="rect">
            <a:avLst/>
          </a:prstGeom>
        </p:spPr>
        <p:txBody>
          <a:bodyPr>
            <a:noAutofit/>
          </a:bodyPr>
          <a:lstStyle>
            <a:lvl1pPr marL="0" indent="0">
              <a:buNone/>
              <a:defRPr sz="2200">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1244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latshållare för bildnummer 5"/>
          <p:cNvSpPr>
            <a:spLocks noGrp="1"/>
          </p:cNvSpPr>
          <p:nvPr>
            <p:ph type="sldNum" sz="quarter" idx="4"/>
          </p:nvPr>
        </p:nvSpPr>
        <p:spPr>
          <a:xfrm>
            <a:off x="146850" y="6333644"/>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461492071"/>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54" r:id="rId5"/>
    <p:sldLayoutId id="2147483655" r:id="rId6"/>
    <p:sldLayoutId id="2147483657" r:id="rId7"/>
  </p:sldLayoutIdLst>
  <p:hf hdr="0" ftr="0" dt="0"/>
  <p:txStyles>
    <p:titleStyle>
      <a:lvl1pPr algn="l" defTabSz="457200" rtl="0" eaLnBrk="1" latinLnBrk="0" hangingPunct="1">
        <a:spcBef>
          <a:spcPct val="0"/>
        </a:spcBef>
        <a:buNone/>
        <a:defRPr sz="4400" kern="1200">
          <a:solidFill>
            <a:schemeClr val="tx1"/>
          </a:solidFill>
          <a:latin typeface="Georgia"/>
          <a:ea typeface="+mj-ea"/>
          <a:cs typeface="Georgia"/>
        </a:defRPr>
      </a:lvl1pPr>
    </p:titleStyle>
    <p:bodyStyle>
      <a:lvl1pPr marL="442913" indent="-352425"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Paramedicinskt perspektiv på bäckensmärta</a:t>
            </a:r>
          </a:p>
        </p:txBody>
      </p:sp>
      <p:sp>
        <p:nvSpPr>
          <p:cNvPr id="3" name="Platshållare för text 2"/>
          <p:cNvSpPr>
            <a:spLocks noGrp="1"/>
          </p:cNvSpPr>
          <p:nvPr>
            <p:ph type="body" sz="quarter" idx="13"/>
          </p:nvPr>
        </p:nvSpPr>
        <p:spPr/>
        <p:txBody>
          <a:bodyPr/>
          <a:lstStyle/>
          <a:p>
            <a:r>
              <a:rPr lang="sv-SE" dirty="0"/>
              <a:t>Bäckensmärtenheten US Linköping</a:t>
            </a:r>
          </a:p>
        </p:txBody>
      </p:sp>
      <p:sp>
        <p:nvSpPr>
          <p:cNvPr id="4" name="Platshållare för sidfot 3"/>
          <p:cNvSpPr>
            <a:spLocks noGrp="1"/>
          </p:cNvSpPr>
          <p:nvPr>
            <p:ph type="ftr" sz="quarter" idx="11"/>
          </p:nvPr>
        </p:nvSpPr>
        <p:spPr/>
        <p:txBody>
          <a:bodyPr/>
          <a:lstStyle/>
          <a:p>
            <a:r>
              <a:rPr lang="sv-SE" dirty="0"/>
              <a:t>OGU-dagarna, 2020-03-30, Anna Rangsjö, Catrin Gunnarsson</a:t>
            </a:r>
          </a:p>
        </p:txBody>
      </p:sp>
    </p:spTree>
    <p:extLst>
      <p:ext uri="{BB962C8B-B14F-4D97-AF65-F5344CB8AC3E}">
        <p14:creationId xmlns:p14="http://schemas.microsoft.com/office/powerpoint/2010/main" val="76489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Biopsykosocialt perspektiv på behandling</a:t>
            </a:r>
          </a:p>
        </p:txBody>
      </p:sp>
      <p:sp>
        <p:nvSpPr>
          <p:cNvPr id="11" name="textruta 10"/>
          <p:cNvSpPr txBox="1"/>
          <p:nvPr/>
        </p:nvSpPr>
        <p:spPr>
          <a:xfrm>
            <a:off x="4312194" y="3943350"/>
            <a:ext cx="601447" cy="300082"/>
          </a:xfrm>
          <a:prstGeom prst="rect">
            <a:avLst/>
          </a:prstGeom>
          <a:noFill/>
        </p:spPr>
        <p:txBody>
          <a:bodyPr wrap="none" rtlCol="0">
            <a:spAutoFit/>
          </a:bodyPr>
          <a:lstStyle/>
          <a:p>
            <a:r>
              <a:rPr lang="sv-SE" sz="1350" dirty="0"/>
              <a:t>Hälsa</a:t>
            </a:r>
          </a:p>
        </p:txBody>
      </p:sp>
      <p:graphicFrame>
        <p:nvGraphicFramePr>
          <p:cNvPr id="7" name="Platshållare för innehåll 9"/>
          <p:cNvGraphicFramePr>
            <a:graphicFrameLocks noGrp="1"/>
          </p:cNvGraphicFramePr>
          <p:nvPr>
            <p:ph idx="1"/>
            <p:extLst>
              <p:ext uri="{D42A27DB-BD31-4B8C-83A1-F6EECF244321}">
                <p14:modId xmlns:p14="http://schemas.microsoft.com/office/powerpoint/2010/main" val="3146307224"/>
              </p:ext>
            </p:extLst>
          </p:nvPr>
        </p:nvGraphicFramePr>
        <p:xfrm>
          <a:off x="457200" y="2002221"/>
          <a:ext cx="8024813" cy="4008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ruta 3"/>
          <p:cNvSpPr txBox="1"/>
          <p:nvPr/>
        </p:nvSpPr>
        <p:spPr>
          <a:xfrm>
            <a:off x="4193159" y="3929555"/>
            <a:ext cx="739305" cy="369332"/>
          </a:xfrm>
          <a:prstGeom prst="rect">
            <a:avLst/>
          </a:prstGeom>
          <a:noFill/>
        </p:spPr>
        <p:txBody>
          <a:bodyPr wrap="none" rtlCol="0">
            <a:spAutoFit/>
          </a:bodyPr>
          <a:lstStyle/>
          <a:p>
            <a:r>
              <a:rPr lang="sv-SE" dirty="0"/>
              <a:t>Hälsa</a:t>
            </a:r>
          </a:p>
        </p:txBody>
      </p:sp>
    </p:spTree>
    <p:extLst>
      <p:ext uri="{BB962C8B-B14F-4D97-AF65-F5344CB8AC3E}">
        <p14:creationId xmlns:p14="http://schemas.microsoft.com/office/powerpoint/2010/main" val="1073540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789860"/>
            <a:ext cx="8024849" cy="4876643"/>
          </a:xfrm>
        </p:spPr>
        <p:txBody>
          <a:bodyPr>
            <a:normAutofit fontScale="70000" lnSpcReduction="20000"/>
          </a:bodyPr>
          <a:lstStyle/>
          <a:p>
            <a:endParaRPr lang="sv-SE" sz="2600" dirty="0"/>
          </a:p>
          <a:p>
            <a:pPr>
              <a:lnSpc>
                <a:spcPct val="170000"/>
              </a:lnSpc>
            </a:pPr>
            <a:r>
              <a:rPr lang="sv-SE" sz="2600" dirty="0"/>
              <a:t>Smärtmedicinering </a:t>
            </a:r>
          </a:p>
          <a:p>
            <a:pPr>
              <a:lnSpc>
                <a:spcPct val="170000"/>
              </a:lnSpc>
            </a:pPr>
            <a:r>
              <a:rPr lang="sv-SE" sz="2600" dirty="0"/>
              <a:t>Bäckenskola i grupp</a:t>
            </a:r>
          </a:p>
          <a:p>
            <a:pPr>
              <a:lnSpc>
                <a:spcPct val="170000"/>
              </a:lnSpc>
            </a:pPr>
            <a:r>
              <a:rPr lang="sv-SE" sz="2600" dirty="0"/>
              <a:t>Individuell behandling hos fysioterapeut och/vid behov psykolog</a:t>
            </a:r>
          </a:p>
          <a:p>
            <a:pPr>
              <a:lnSpc>
                <a:spcPct val="170000"/>
              </a:lnSpc>
            </a:pPr>
            <a:r>
              <a:rPr lang="sv-SE" sz="2600" dirty="0"/>
              <a:t>Utvärdering efter avslut</a:t>
            </a:r>
          </a:p>
          <a:p>
            <a:pPr>
              <a:lnSpc>
                <a:spcPct val="170000"/>
              </a:lnSpc>
            </a:pPr>
            <a:endParaRPr lang="sv-SE" dirty="0"/>
          </a:p>
          <a:p>
            <a:pPr marL="90488" indent="0">
              <a:buNone/>
            </a:pPr>
            <a:r>
              <a:rPr lang="sv-SE" b="1" dirty="0"/>
              <a:t>Patient Global Impression </a:t>
            </a:r>
            <a:r>
              <a:rPr lang="sv-SE" b="1" dirty="0" err="1"/>
              <a:t>of</a:t>
            </a:r>
            <a:r>
              <a:rPr lang="sv-SE" b="1" dirty="0"/>
              <a:t> </a:t>
            </a:r>
            <a:r>
              <a:rPr lang="sv-SE" b="1" dirty="0" err="1"/>
              <a:t>Improvement</a:t>
            </a:r>
            <a:r>
              <a:rPr lang="sv-SE" dirty="0"/>
              <a:t> </a:t>
            </a:r>
            <a:r>
              <a:rPr lang="sv-SE" b="1" dirty="0"/>
              <a:t>(PGII)</a:t>
            </a:r>
            <a:endParaRPr lang="sv-SE" dirty="0"/>
          </a:p>
          <a:p>
            <a:pPr marL="90488" indent="0">
              <a:buNone/>
            </a:pPr>
            <a:r>
              <a:rPr lang="sv-SE" dirty="0"/>
              <a:t>Patienter avslutade augusti 2018- 31 januari 2020 med hjälp av PGII</a:t>
            </a:r>
          </a:p>
          <a:p>
            <a:pPr marL="90488" indent="0">
              <a:buNone/>
            </a:pPr>
            <a:endParaRPr lang="sv-SE" dirty="0"/>
          </a:p>
          <a:p>
            <a:pPr marL="90488" indent="0">
              <a:buNone/>
            </a:pPr>
            <a:r>
              <a:rPr lang="sv-SE" u="sng" dirty="0"/>
              <a:t>						Totalt (48)		Män (14 )     		Kvinnor  (34 )</a:t>
            </a:r>
            <a:endParaRPr lang="sv-SE" dirty="0"/>
          </a:p>
          <a:p>
            <a:pPr marL="90488" indent="0">
              <a:buNone/>
            </a:pPr>
            <a:r>
              <a:rPr lang="sv-SE" dirty="0"/>
              <a:t>	1 Väldigt mycket förbättrat   10                   	1                                  9 </a:t>
            </a:r>
          </a:p>
          <a:p>
            <a:pPr marL="90488" indent="0">
              <a:buNone/>
            </a:pPr>
            <a:r>
              <a:rPr lang="sv-SE" dirty="0"/>
              <a:t>	2 Mycket förbättrat              19                   	3                                 16  </a:t>
            </a:r>
          </a:p>
          <a:p>
            <a:pPr marL="90488" indent="0">
              <a:buNone/>
            </a:pPr>
            <a:r>
              <a:rPr lang="sv-SE" dirty="0"/>
              <a:t>	3 Något förbättrat               11                   	7                                  4  </a:t>
            </a:r>
          </a:p>
          <a:p>
            <a:pPr marL="90488" indent="0">
              <a:buNone/>
            </a:pPr>
            <a:r>
              <a:rPr lang="sv-SE" dirty="0"/>
              <a:t>	4 Oförändrat                    	   8                    	3                                  5  </a:t>
            </a:r>
          </a:p>
          <a:p>
            <a:pPr marL="90488" indent="0">
              <a:buNone/>
            </a:pPr>
            <a:r>
              <a:rPr lang="sv-SE" dirty="0"/>
              <a:t>	 </a:t>
            </a:r>
          </a:p>
          <a:p>
            <a:pPr marL="90488" indent="0">
              <a:buNone/>
            </a:pPr>
            <a:endParaRPr lang="sv-SE" u="sng" dirty="0"/>
          </a:p>
        </p:txBody>
      </p:sp>
      <p:sp>
        <p:nvSpPr>
          <p:cNvPr id="3" name="Rubrik 2"/>
          <p:cNvSpPr>
            <a:spLocks noGrp="1"/>
          </p:cNvSpPr>
          <p:nvPr>
            <p:ph type="title"/>
          </p:nvPr>
        </p:nvSpPr>
        <p:spPr/>
        <p:txBody>
          <a:bodyPr/>
          <a:lstStyle/>
          <a:p>
            <a:r>
              <a:rPr lang="sv-SE" dirty="0"/>
              <a:t>Upplägg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11</a:t>
            </a:fld>
            <a:endParaRPr lang="sv-SE" dirty="0"/>
          </a:p>
        </p:txBody>
      </p:sp>
    </p:spTree>
    <p:extLst>
      <p:ext uri="{BB962C8B-B14F-4D97-AF65-F5344CB8AC3E}">
        <p14:creationId xmlns:p14="http://schemas.microsoft.com/office/powerpoint/2010/main" val="355080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Förklaringsmodell</a:t>
            </a:r>
          </a:p>
        </p:txBody>
      </p:sp>
      <p:sp>
        <p:nvSpPr>
          <p:cNvPr id="3" name="Platshållare för innehåll 2"/>
          <p:cNvSpPr>
            <a:spLocks noGrp="1"/>
          </p:cNvSpPr>
          <p:nvPr>
            <p:ph idx="1"/>
          </p:nvPr>
        </p:nvSpPr>
        <p:spPr/>
        <p:txBody>
          <a:bodyPr>
            <a:normAutofit/>
          </a:bodyPr>
          <a:lstStyle/>
          <a:p>
            <a:pPr marL="90488" indent="0">
              <a:buNone/>
            </a:pPr>
            <a:endParaRPr lang="sv-SE" dirty="0"/>
          </a:p>
          <a:p>
            <a:endParaRPr lang="sv-SE" b="1" dirty="0"/>
          </a:p>
        </p:txBody>
      </p:sp>
      <p:sp>
        <p:nvSpPr>
          <p:cNvPr id="4" name="Högerpil 3"/>
          <p:cNvSpPr/>
          <p:nvPr/>
        </p:nvSpPr>
        <p:spPr>
          <a:xfrm>
            <a:off x="623455" y="3688773"/>
            <a:ext cx="8146472" cy="14755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textruta 4"/>
          <p:cNvSpPr txBox="1"/>
          <p:nvPr/>
        </p:nvSpPr>
        <p:spPr>
          <a:xfrm>
            <a:off x="3196737" y="4281055"/>
            <a:ext cx="2545773" cy="338554"/>
          </a:xfrm>
          <a:prstGeom prst="rect">
            <a:avLst/>
          </a:prstGeom>
          <a:noFill/>
        </p:spPr>
        <p:txBody>
          <a:bodyPr wrap="square" rtlCol="0">
            <a:spAutoFit/>
          </a:bodyPr>
          <a:lstStyle/>
          <a:p>
            <a:r>
              <a:rPr lang="sv-SE" sz="1600" dirty="0">
                <a:solidFill>
                  <a:schemeClr val="bg1"/>
                </a:solidFill>
              </a:rPr>
              <a:t>Förståelse av sin smärta</a:t>
            </a:r>
          </a:p>
        </p:txBody>
      </p:sp>
      <p:sp>
        <p:nvSpPr>
          <p:cNvPr id="7" name="textruta 6"/>
          <p:cNvSpPr txBox="1"/>
          <p:nvPr/>
        </p:nvSpPr>
        <p:spPr>
          <a:xfrm>
            <a:off x="3008862" y="2403618"/>
            <a:ext cx="1832079" cy="2215991"/>
          </a:xfrm>
          <a:prstGeom prst="rect">
            <a:avLst/>
          </a:prstGeom>
          <a:noFill/>
        </p:spPr>
        <p:txBody>
          <a:bodyPr wrap="square" rtlCol="0">
            <a:spAutoFit/>
          </a:bodyPr>
          <a:lstStyle/>
          <a:p>
            <a:r>
              <a:rPr lang="sv-SE" dirty="0"/>
              <a:t>Bäckenskola </a:t>
            </a:r>
            <a:r>
              <a:rPr lang="sv-SE" sz="1200" dirty="0"/>
              <a:t>Anatomi och bäckenets funktion, långvarig smärtfysiologi, psykologiska riskfaktorer, fysisk aktivitet vid bäckensmärta</a:t>
            </a:r>
          </a:p>
          <a:p>
            <a:endParaRPr lang="sv-SE" dirty="0"/>
          </a:p>
          <a:p>
            <a:r>
              <a:rPr lang="sv-SE" dirty="0"/>
              <a:t> </a:t>
            </a:r>
          </a:p>
        </p:txBody>
      </p:sp>
      <p:sp>
        <p:nvSpPr>
          <p:cNvPr id="8" name="textruta 7"/>
          <p:cNvSpPr txBox="1"/>
          <p:nvPr/>
        </p:nvSpPr>
        <p:spPr>
          <a:xfrm>
            <a:off x="623455" y="2396986"/>
            <a:ext cx="1688539" cy="738664"/>
          </a:xfrm>
          <a:prstGeom prst="rect">
            <a:avLst/>
          </a:prstGeom>
          <a:noFill/>
        </p:spPr>
        <p:txBody>
          <a:bodyPr wrap="none" rtlCol="0">
            <a:spAutoFit/>
          </a:bodyPr>
          <a:lstStyle/>
          <a:p>
            <a:r>
              <a:rPr lang="sv-SE" dirty="0"/>
              <a:t>Nybesök</a:t>
            </a:r>
          </a:p>
          <a:p>
            <a:r>
              <a:rPr lang="sv-SE" sz="1200" dirty="0"/>
              <a:t>Bekräftelse av smärta</a:t>
            </a:r>
          </a:p>
          <a:p>
            <a:r>
              <a:rPr lang="sv-SE" sz="1200" dirty="0"/>
              <a:t>Reproducerad smärta </a:t>
            </a:r>
          </a:p>
        </p:txBody>
      </p:sp>
      <p:sp>
        <p:nvSpPr>
          <p:cNvPr id="10" name="textruta 9"/>
          <p:cNvSpPr txBox="1"/>
          <p:nvPr/>
        </p:nvSpPr>
        <p:spPr>
          <a:xfrm>
            <a:off x="5702421" y="2390559"/>
            <a:ext cx="1918147" cy="1015663"/>
          </a:xfrm>
          <a:prstGeom prst="rect">
            <a:avLst/>
          </a:prstGeom>
          <a:noFill/>
        </p:spPr>
        <p:txBody>
          <a:bodyPr wrap="square" rtlCol="0">
            <a:spAutoFit/>
          </a:bodyPr>
          <a:lstStyle/>
          <a:p>
            <a:r>
              <a:rPr lang="sv-SE" dirty="0"/>
              <a:t>Individuella besök </a:t>
            </a:r>
          </a:p>
          <a:p>
            <a:r>
              <a:rPr lang="sv-SE" sz="1200" dirty="0"/>
              <a:t>Individanpassa och tillämpa bäckenskola</a:t>
            </a:r>
          </a:p>
        </p:txBody>
      </p:sp>
    </p:spTree>
    <p:extLst>
      <p:ext uri="{BB962C8B-B14F-4D97-AF65-F5344CB8AC3E}">
        <p14:creationId xmlns:p14="http://schemas.microsoft.com/office/powerpoint/2010/main" val="3146352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27015" y="524414"/>
            <a:ext cx="7099170" cy="1265447"/>
          </a:xfrm>
        </p:spPr>
        <p:txBody>
          <a:bodyPr/>
          <a:lstStyle/>
          <a:p>
            <a:r>
              <a:rPr lang="sv-SE" dirty="0"/>
              <a:t>Fysioterapeutisk behandling		</a:t>
            </a:r>
          </a:p>
        </p:txBody>
      </p:sp>
      <p:sp>
        <p:nvSpPr>
          <p:cNvPr id="3" name="Platshållare för innehåll 2"/>
          <p:cNvSpPr>
            <a:spLocks noGrp="1"/>
          </p:cNvSpPr>
          <p:nvPr>
            <p:ph idx="1"/>
          </p:nvPr>
        </p:nvSpPr>
        <p:spPr>
          <a:xfrm>
            <a:off x="457200" y="2410539"/>
            <a:ext cx="7070941" cy="3313856"/>
          </a:xfrm>
        </p:spPr>
        <p:txBody>
          <a:bodyPr>
            <a:normAutofit fontScale="92500" lnSpcReduction="20000"/>
          </a:bodyPr>
          <a:lstStyle/>
          <a:p>
            <a:pPr marL="90488" indent="0">
              <a:buNone/>
            </a:pPr>
            <a:r>
              <a:rPr lang="sv-SE" dirty="0">
                <a:solidFill>
                  <a:schemeClr val="accent6">
                    <a:lumMod val="75000"/>
                  </a:schemeClr>
                </a:solidFill>
              </a:rPr>
              <a:t>Minska Spänning och smärta bäckenbotten	</a:t>
            </a:r>
          </a:p>
          <a:p>
            <a:pPr marL="90488" indent="0">
              <a:buNone/>
            </a:pPr>
            <a:r>
              <a:rPr lang="sv-SE" sz="1700" dirty="0"/>
              <a:t>Mjukdelsbehandling över smärtsamma bäckenbottenmuskler (internbehandling) </a:t>
            </a:r>
          </a:p>
          <a:p>
            <a:pPr marL="90488" indent="0">
              <a:buNone/>
            </a:pPr>
            <a:endParaRPr lang="sv-SE" dirty="0">
              <a:solidFill>
                <a:schemeClr val="accent6">
                  <a:lumMod val="75000"/>
                </a:schemeClr>
              </a:solidFill>
            </a:endParaRPr>
          </a:p>
          <a:p>
            <a:pPr marL="90488" indent="0">
              <a:buNone/>
            </a:pPr>
            <a:r>
              <a:rPr lang="sv-SE" dirty="0">
                <a:solidFill>
                  <a:schemeClr val="accent6">
                    <a:lumMod val="75000"/>
                  </a:schemeClr>
                </a:solidFill>
              </a:rPr>
              <a:t>Minska smärta i yttre strukturer </a:t>
            </a:r>
            <a:r>
              <a:rPr lang="sv-SE" sz="1600" dirty="0"/>
              <a:t>Hållningskorrigering, neuromuskulär kontroll, manuell </a:t>
            </a:r>
            <a:r>
              <a:rPr lang="sv-SE" sz="1600" dirty="0" err="1"/>
              <a:t>myofasciell</a:t>
            </a:r>
            <a:r>
              <a:rPr lang="sv-SE" sz="1600" dirty="0"/>
              <a:t> behandling. </a:t>
            </a:r>
            <a:endParaRPr lang="sv-SE" sz="1600" dirty="0">
              <a:solidFill>
                <a:schemeClr val="accent6">
                  <a:lumMod val="75000"/>
                </a:schemeClr>
              </a:solidFill>
            </a:endParaRPr>
          </a:p>
          <a:p>
            <a:pPr marL="90488" indent="0">
              <a:buNone/>
            </a:pPr>
            <a:endParaRPr lang="sv-SE" dirty="0">
              <a:solidFill>
                <a:schemeClr val="accent6">
                  <a:lumMod val="75000"/>
                </a:schemeClr>
              </a:solidFill>
            </a:endParaRPr>
          </a:p>
          <a:p>
            <a:pPr marL="90488" indent="0">
              <a:buNone/>
            </a:pPr>
            <a:r>
              <a:rPr lang="sv-SE" dirty="0">
                <a:solidFill>
                  <a:schemeClr val="accent6">
                    <a:lumMod val="75000"/>
                  </a:schemeClr>
                </a:solidFill>
              </a:rPr>
              <a:t>Öka endogen smärthämning</a:t>
            </a:r>
          </a:p>
          <a:p>
            <a:pPr marL="90488" indent="0">
              <a:buNone/>
            </a:pPr>
            <a:r>
              <a:rPr lang="sv-SE" sz="1600" dirty="0"/>
              <a:t>Ökad fysisk aktivitet och träning. </a:t>
            </a:r>
            <a:endParaRPr lang="sv-SE" sz="1700" dirty="0"/>
          </a:p>
          <a:p>
            <a:pPr marL="90488" indent="0">
              <a:buNone/>
            </a:pPr>
            <a:endParaRPr lang="sv-SE" dirty="0"/>
          </a:p>
          <a:p>
            <a:pPr marL="90488" indent="0">
              <a:buNone/>
            </a:pPr>
            <a:r>
              <a:rPr lang="sv-SE" dirty="0"/>
              <a:t>	 </a:t>
            </a:r>
          </a:p>
        </p:txBody>
      </p:sp>
      <p:sp>
        <p:nvSpPr>
          <p:cNvPr id="5" name="Uppåtpil 4"/>
          <p:cNvSpPr/>
          <p:nvPr/>
        </p:nvSpPr>
        <p:spPr>
          <a:xfrm>
            <a:off x="6964471" y="1182414"/>
            <a:ext cx="2326801" cy="45419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möjliggöra och öka andningen</a:t>
            </a:r>
          </a:p>
        </p:txBody>
      </p:sp>
    </p:spTree>
    <p:extLst>
      <p:ext uri="{BB962C8B-B14F-4D97-AF65-F5344CB8AC3E}">
        <p14:creationId xmlns:p14="http://schemas.microsoft.com/office/powerpoint/2010/main" val="2786585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Internbehandling	</a:t>
            </a:r>
          </a:p>
        </p:txBody>
      </p:sp>
      <p:sp>
        <p:nvSpPr>
          <p:cNvPr id="3" name="Platshållare för innehåll 2"/>
          <p:cNvSpPr>
            <a:spLocks noGrp="1"/>
          </p:cNvSpPr>
          <p:nvPr>
            <p:ph idx="1"/>
          </p:nvPr>
        </p:nvSpPr>
        <p:spPr>
          <a:xfrm>
            <a:off x="166361" y="1978780"/>
            <a:ext cx="8702065" cy="4258850"/>
          </a:xfrm>
        </p:spPr>
        <p:txBody>
          <a:bodyPr/>
          <a:lstStyle/>
          <a:p>
            <a:pPr marL="0" indent="0">
              <a:buNone/>
            </a:pPr>
            <a:endParaRPr lang="sv-SE" dirty="0"/>
          </a:p>
          <a:p>
            <a:pPr marL="0" indent="0">
              <a:buNone/>
            </a:pPr>
            <a:r>
              <a:rPr lang="sv-SE" dirty="0">
                <a:solidFill>
                  <a:schemeClr val="accent6">
                    <a:lumMod val="75000"/>
                  </a:schemeClr>
                </a:solidFill>
              </a:rPr>
              <a:t>Medvetenhet </a:t>
            </a:r>
            <a:r>
              <a:rPr lang="sv-SE" dirty="0">
                <a:solidFill>
                  <a:schemeClr val="accent6">
                    <a:lumMod val="75000"/>
                  </a:schemeClr>
                </a:solidFill>
                <a:sym typeface="Wingdings" panose="05000000000000000000" pitchFamily="2" charset="2"/>
              </a:rPr>
              <a:t>                   Andning 		</a:t>
            </a:r>
            <a:r>
              <a:rPr lang="sv-SE" dirty="0">
                <a:sym typeface="Wingdings" panose="05000000000000000000" pitchFamily="2" charset="2"/>
              </a:rPr>
              <a:t>		</a:t>
            </a:r>
            <a:r>
              <a:rPr lang="sv-SE" dirty="0">
                <a:solidFill>
                  <a:schemeClr val="accent6">
                    <a:lumMod val="75000"/>
                  </a:schemeClr>
                </a:solidFill>
                <a:sym typeface="Wingdings" panose="05000000000000000000" pitchFamily="2" charset="2"/>
              </a:rPr>
              <a:t>Självbehandling </a:t>
            </a:r>
          </a:p>
          <a:p>
            <a:pPr marL="0" indent="0">
              <a:buNone/>
            </a:pPr>
            <a:endParaRPr lang="sv-SE" dirty="0">
              <a:solidFill>
                <a:schemeClr val="accent6">
                  <a:lumMod val="75000"/>
                </a:schemeClr>
              </a:solidFill>
            </a:endParaRPr>
          </a:p>
          <a:p>
            <a:pPr marL="0" indent="0">
              <a:buNone/>
            </a:pPr>
            <a:endParaRPr lang="sv-SE" dirty="0"/>
          </a:p>
        </p:txBody>
      </p:sp>
      <p:sp>
        <p:nvSpPr>
          <p:cNvPr id="4" name="Ellips 3"/>
          <p:cNvSpPr/>
          <p:nvPr/>
        </p:nvSpPr>
        <p:spPr>
          <a:xfrm>
            <a:off x="561897" y="3440607"/>
            <a:ext cx="1641964" cy="1688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a:p>
            <a:pPr algn="ctr"/>
            <a:r>
              <a:rPr lang="sv-SE" sz="1350" dirty="0">
                <a:solidFill>
                  <a:schemeClr val="bg1"/>
                </a:solidFill>
              </a:rPr>
              <a:t>Oro/ångest-</a:t>
            </a:r>
          </a:p>
          <a:p>
            <a:pPr algn="ctr"/>
            <a:r>
              <a:rPr lang="sv-SE" sz="1350" dirty="0">
                <a:solidFill>
                  <a:schemeClr val="bg1"/>
                </a:solidFill>
              </a:rPr>
              <a:t>undvikanden</a:t>
            </a:r>
          </a:p>
          <a:p>
            <a:pPr algn="ctr"/>
            <a:endParaRPr lang="sv-SE" sz="1350" dirty="0">
              <a:solidFill>
                <a:srgbClr val="FF0000"/>
              </a:solidFill>
            </a:endParaRPr>
          </a:p>
        </p:txBody>
      </p:sp>
      <p:sp>
        <p:nvSpPr>
          <p:cNvPr id="5" name="Ellips 4"/>
          <p:cNvSpPr/>
          <p:nvPr/>
        </p:nvSpPr>
        <p:spPr>
          <a:xfrm>
            <a:off x="3394939" y="3413643"/>
            <a:ext cx="1641964" cy="1688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bg1"/>
                </a:solidFill>
              </a:rPr>
              <a:t>Hantera hindrande tankar/</a:t>
            </a:r>
          </a:p>
          <a:p>
            <a:pPr algn="ctr"/>
            <a:r>
              <a:rPr lang="sv-SE" sz="1350" dirty="0">
                <a:solidFill>
                  <a:schemeClr val="bg1"/>
                </a:solidFill>
              </a:rPr>
              <a:t>känslor</a:t>
            </a:r>
          </a:p>
        </p:txBody>
      </p:sp>
      <p:cxnSp>
        <p:nvCxnSpPr>
          <p:cNvPr id="8" name="Rak pilkoppling 7"/>
          <p:cNvCxnSpPr/>
          <p:nvPr/>
        </p:nvCxnSpPr>
        <p:spPr>
          <a:xfrm flipV="1">
            <a:off x="1382879" y="2935165"/>
            <a:ext cx="0" cy="316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ak pilkoppling 13"/>
          <p:cNvCxnSpPr/>
          <p:nvPr/>
        </p:nvCxnSpPr>
        <p:spPr>
          <a:xfrm flipV="1">
            <a:off x="4218020" y="2941027"/>
            <a:ext cx="0" cy="316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Ellips 14"/>
          <p:cNvSpPr/>
          <p:nvPr/>
        </p:nvSpPr>
        <p:spPr>
          <a:xfrm>
            <a:off x="6495991" y="242848"/>
            <a:ext cx="1641964" cy="1635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Medicinering</a:t>
            </a:r>
          </a:p>
          <a:p>
            <a:pPr algn="ctr"/>
            <a:r>
              <a:rPr lang="sv-SE" sz="1350" dirty="0"/>
              <a:t>(</a:t>
            </a:r>
            <a:r>
              <a:rPr lang="sv-SE" sz="1350" dirty="0" err="1"/>
              <a:t>Botox</a:t>
            </a:r>
            <a:r>
              <a:rPr lang="sv-SE" sz="1350" dirty="0"/>
              <a:t>)</a:t>
            </a:r>
          </a:p>
        </p:txBody>
      </p:sp>
      <p:sp>
        <p:nvSpPr>
          <p:cNvPr id="16" name="Ellips 15"/>
          <p:cNvSpPr/>
          <p:nvPr/>
        </p:nvSpPr>
        <p:spPr>
          <a:xfrm>
            <a:off x="6495991" y="3413643"/>
            <a:ext cx="1641964" cy="1688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bg1"/>
                </a:solidFill>
              </a:rPr>
              <a:t>Identifiera hinder för behandling- exponering</a:t>
            </a:r>
          </a:p>
        </p:txBody>
      </p:sp>
      <p:cxnSp>
        <p:nvCxnSpPr>
          <p:cNvPr id="10" name="Rak pilkoppling 9"/>
          <p:cNvCxnSpPr/>
          <p:nvPr/>
        </p:nvCxnSpPr>
        <p:spPr>
          <a:xfrm flipV="1">
            <a:off x="7316973" y="2935165"/>
            <a:ext cx="0" cy="316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Rak pilkoppling 6"/>
          <p:cNvCxnSpPr/>
          <p:nvPr/>
        </p:nvCxnSpPr>
        <p:spPr>
          <a:xfrm>
            <a:off x="7316973" y="1978780"/>
            <a:ext cx="0" cy="4319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763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1717" y="2409825"/>
            <a:ext cx="2575778" cy="3600450"/>
          </a:xfrm>
        </p:spPr>
      </p:pic>
      <p:sp>
        <p:nvSpPr>
          <p:cNvPr id="3" name="Rubrik 2"/>
          <p:cNvSpPr>
            <a:spLocks noGrp="1"/>
          </p:cNvSpPr>
          <p:nvPr>
            <p:ph type="title"/>
          </p:nvPr>
        </p:nvSpPr>
        <p:spPr/>
        <p:txBody>
          <a:bodyPr/>
          <a:lstStyle/>
          <a:p>
            <a:endParaRPr lang="sv-SE"/>
          </a:p>
        </p:txBody>
      </p:sp>
      <p:sp>
        <p:nvSpPr>
          <p:cNvPr id="4" name="Platshållare för bildnummer 3"/>
          <p:cNvSpPr>
            <a:spLocks noGrp="1"/>
          </p:cNvSpPr>
          <p:nvPr>
            <p:ph type="sldNum" sz="quarter" idx="4"/>
          </p:nvPr>
        </p:nvSpPr>
        <p:spPr/>
        <p:txBody>
          <a:bodyPr/>
          <a:lstStyle/>
          <a:p>
            <a:fld id="{6D8CCFDF-DFA5-484F-9FF8-7212AEA69C48}" type="slidenum">
              <a:rPr lang="sv-SE" smtClean="0"/>
              <a:pPr/>
              <a:t>15</a:t>
            </a:fld>
            <a:endParaRPr lang="sv-SE" dirty="0"/>
          </a:p>
        </p:txBody>
      </p:sp>
    </p:spTree>
    <p:extLst>
      <p:ext uri="{BB962C8B-B14F-4D97-AF65-F5344CB8AC3E}">
        <p14:creationId xmlns:p14="http://schemas.microsoft.com/office/powerpoint/2010/main" val="147136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92500" lnSpcReduction="10000"/>
          </a:bodyPr>
          <a:lstStyle/>
          <a:p>
            <a:pPr marL="90488" indent="0">
              <a:buNone/>
            </a:pPr>
            <a:r>
              <a:rPr lang="sv-SE" dirty="0"/>
              <a:t>Hinder i vardagen</a:t>
            </a:r>
          </a:p>
          <a:p>
            <a:r>
              <a:rPr lang="sv-SE" dirty="0"/>
              <a:t>oro/ångest-undvikanden</a:t>
            </a:r>
          </a:p>
          <a:p>
            <a:r>
              <a:rPr lang="sv-SE" dirty="0"/>
              <a:t>nedstämdhet/depression</a:t>
            </a:r>
          </a:p>
          <a:p>
            <a:pPr marL="90488" indent="0">
              <a:buNone/>
            </a:pPr>
            <a:endParaRPr lang="sv-SE" dirty="0"/>
          </a:p>
          <a:p>
            <a:pPr marL="90488" indent="0">
              <a:buNone/>
            </a:pPr>
            <a:r>
              <a:rPr lang="sv-SE" dirty="0"/>
              <a:t>Metoder</a:t>
            </a:r>
          </a:p>
          <a:p>
            <a:r>
              <a:rPr lang="sv-SE" dirty="0"/>
              <a:t>Exponering för tankar känslor vid beröring/</a:t>
            </a:r>
            <a:r>
              <a:rPr lang="sv-SE" dirty="0" err="1"/>
              <a:t>fysiobehandling</a:t>
            </a:r>
            <a:endParaRPr lang="sv-SE" dirty="0"/>
          </a:p>
          <a:p>
            <a:r>
              <a:rPr lang="sv-SE" dirty="0"/>
              <a:t>Andningsövning, avslappningsövning</a:t>
            </a:r>
          </a:p>
          <a:p>
            <a:r>
              <a:rPr lang="sv-SE" dirty="0"/>
              <a:t>Medveten närvaro- tekniker</a:t>
            </a:r>
          </a:p>
          <a:p>
            <a:r>
              <a:rPr lang="sv-SE" dirty="0"/>
              <a:t>Beteendeaktivering</a:t>
            </a:r>
          </a:p>
          <a:p>
            <a:r>
              <a:rPr lang="sv-SE" dirty="0"/>
              <a:t>Acceptans</a:t>
            </a:r>
          </a:p>
          <a:p>
            <a:endParaRPr lang="sv-SE" dirty="0"/>
          </a:p>
          <a:p>
            <a:endParaRPr lang="sv-SE" dirty="0"/>
          </a:p>
        </p:txBody>
      </p:sp>
      <p:sp>
        <p:nvSpPr>
          <p:cNvPr id="3" name="Rubrik 2"/>
          <p:cNvSpPr>
            <a:spLocks noGrp="1"/>
          </p:cNvSpPr>
          <p:nvPr>
            <p:ph type="title"/>
          </p:nvPr>
        </p:nvSpPr>
        <p:spPr/>
        <p:txBody>
          <a:bodyPr/>
          <a:lstStyle/>
          <a:p>
            <a:r>
              <a:rPr lang="sv-SE" dirty="0"/>
              <a:t>Psykologisk behandling</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16</a:t>
            </a:fld>
            <a:endParaRPr lang="sv-SE" dirty="0"/>
          </a:p>
        </p:txBody>
      </p:sp>
    </p:spTree>
    <p:extLst>
      <p:ext uri="{BB962C8B-B14F-4D97-AF65-F5344CB8AC3E}">
        <p14:creationId xmlns:p14="http://schemas.microsoft.com/office/powerpoint/2010/main" val="1880422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Hinder för Behandling		</a:t>
            </a:r>
          </a:p>
        </p:txBody>
      </p:sp>
      <p:sp>
        <p:nvSpPr>
          <p:cNvPr id="3" name="Platshållare för innehåll 2"/>
          <p:cNvSpPr>
            <a:spLocks noGrp="1"/>
          </p:cNvSpPr>
          <p:nvPr>
            <p:ph idx="1"/>
          </p:nvPr>
        </p:nvSpPr>
        <p:spPr>
          <a:xfrm>
            <a:off x="457200" y="2410539"/>
            <a:ext cx="5091545" cy="3451642"/>
          </a:xfrm>
        </p:spPr>
        <p:txBody>
          <a:bodyPr>
            <a:normAutofit fontScale="85000" lnSpcReduction="20000"/>
          </a:bodyPr>
          <a:lstStyle/>
          <a:p>
            <a:r>
              <a:rPr lang="sv-SE" dirty="0"/>
              <a:t>Vårderfarenheter- bristande tillit</a:t>
            </a:r>
          </a:p>
          <a:p>
            <a:endParaRPr lang="sv-SE" dirty="0"/>
          </a:p>
          <a:p>
            <a:r>
              <a:rPr lang="sv-SE" dirty="0"/>
              <a:t>När patienten inte köper förklaringsmodellen</a:t>
            </a:r>
          </a:p>
          <a:p>
            <a:endParaRPr lang="sv-SE" dirty="0"/>
          </a:p>
          <a:p>
            <a:r>
              <a:rPr lang="sv-SE" dirty="0"/>
              <a:t>Vid svårigheter att genomföra intern mjukdelsbehandling över smärtsamma bäckenbottenmuskler.</a:t>
            </a:r>
          </a:p>
          <a:p>
            <a:pPr marL="90488" indent="0">
              <a:buNone/>
            </a:pPr>
            <a:r>
              <a:rPr lang="sv-SE" dirty="0"/>
              <a:t> </a:t>
            </a:r>
          </a:p>
          <a:p>
            <a:pPr marL="410766" indent="-342900"/>
            <a:r>
              <a:rPr lang="sv-SE" dirty="0"/>
              <a:t>Bäckenet - intimt område</a:t>
            </a:r>
          </a:p>
          <a:p>
            <a:endParaRPr lang="sv-SE" dirty="0"/>
          </a:p>
          <a:p>
            <a:pPr marL="410766" indent="-342900"/>
            <a:r>
              <a:rPr lang="sv-SE" dirty="0"/>
              <a:t>Traumatiska erfarenheter</a:t>
            </a:r>
          </a:p>
          <a:p>
            <a:pPr marL="90488" indent="0">
              <a:buNone/>
            </a:pPr>
            <a:endParaRPr lang="sv-SE" dirty="0"/>
          </a:p>
          <a:p>
            <a:pPr marL="90488" indent="0">
              <a:buNone/>
            </a:pPr>
            <a:endParaRPr lang="sv-SE" dirty="0"/>
          </a:p>
          <a:p>
            <a:endParaRPr lang="sv-SE" dirty="0"/>
          </a:p>
          <a:p>
            <a:pPr marL="0" indent="0">
              <a:buNone/>
            </a:pPr>
            <a:endParaRPr lang="sv-SE" dirty="0"/>
          </a:p>
        </p:txBody>
      </p:sp>
      <p:pic>
        <p:nvPicPr>
          <p:cNvPr id="6" name="Platshållare för innehåll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848" y="2410539"/>
            <a:ext cx="3751676" cy="3115644"/>
          </a:xfrm>
          <a:prstGeom prst="rect">
            <a:avLst/>
          </a:prstGeom>
        </p:spPr>
      </p:pic>
    </p:spTree>
    <p:extLst>
      <p:ext uri="{BB962C8B-B14F-4D97-AF65-F5344CB8AC3E}">
        <p14:creationId xmlns:p14="http://schemas.microsoft.com/office/powerpoint/2010/main" val="1754954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fld id="{6D8CCFDF-DFA5-484F-9FF8-7212AEA69C48}" type="slidenum">
              <a:rPr lang="sv-SE" smtClean="0"/>
              <a:pPr/>
              <a:t>18</a:t>
            </a:fld>
            <a:endParaRPr lang="sv-SE" dirty="0"/>
          </a:p>
        </p:txBody>
      </p:sp>
      <p:sp>
        <p:nvSpPr>
          <p:cNvPr id="3" name="Rektangel 2"/>
          <p:cNvSpPr/>
          <p:nvPr/>
        </p:nvSpPr>
        <p:spPr>
          <a:xfrm>
            <a:off x="654344" y="1866379"/>
            <a:ext cx="7139835" cy="3508653"/>
          </a:xfrm>
          <a:prstGeom prst="rect">
            <a:avLst/>
          </a:prstGeom>
        </p:spPr>
        <p:txBody>
          <a:bodyPr wrap="square">
            <a:spAutoFit/>
          </a:bodyPr>
          <a:lstStyle/>
          <a:p>
            <a:pPr marL="1439466" lvl="3"/>
            <a:r>
              <a:rPr lang="sv-SE" sz="3200" dirty="0" err="1"/>
              <a:t>While</a:t>
            </a:r>
            <a:r>
              <a:rPr lang="sv-SE" sz="3200" dirty="0"/>
              <a:t> pain </a:t>
            </a:r>
            <a:r>
              <a:rPr lang="sv-SE" sz="3200" dirty="0" err="1"/>
              <a:t>indeed</a:t>
            </a:r>
            <a:r>
              <a:rPr lang="sv-SE" sz="3200" dirty="0"/>
              <a:t> hurts, it is an </a:t>
            </a:r>
            <a:r>
              <a:rPr lang="sv-SE" sz="3200" dirty="0" err="1"/>
              <a:t>individual´s</a:t>
            </a:r>
            <a:r>
              <a:rPr lang="sv-SE" sz="3200" dirty="0"/>
              <a:t> </a:t>
            </a:r>
            <a:r>
              <a:rPr lang="sv-SE" sz="3200" dirty="0" err="1"/>
              <a:t>struggle</a:t>
            </a:r>
            <a:r>
              <a:rPr lang="sv-SE" sz="3200" dirty="0"/>
              <a:t> </a:t>
            </a:r>
            <a:r>
              <a:rPr lang="sv-SE" sz="3200" dirty="0" err="1"/>
              <a:t>with</a:t>
            </a:r>
            <a:r>
              <a:rPr lang="sv-SE" sz="3200" dirty="0"/>
              <a:t> pain </a:t>
            </a:r>
            <a:r>
              <a:rPr lang="sv-SE" sz="3200" dirty="0" err="1"/>
              <a:t>that</a:t>
            </a:r>
            <a:r>
              <a:rPr lang="sv-SE" sz="3200" dirty="0"/>
              <a:t> </a:t>
            </a:r>
            <a:r>
              <a:rPr lang="sv-SE" sz="3200" dirty="0" err="1"/>
              <a:t>causes</a:t>
            </a:r>
            <a:r>
              <a:rPr lang="sv-SE" sz="3200" dirty="0"/>
              <a:t> </a:t>
            </a:r>
            <a:r>
              <a:rPr lang="sv-SE" sz="3200" dirty="0" err="1"/>
              <a:t>suffering</a:t>
            </a:r>
            <a:r>
              <a:rPr lang="sv-SE" sz="3200" dirty="0"/>
              <a:t>.</a:t>
            </a:r>
          </a:p>
          <a:p>
            <a:pPr marL="67866" indent="0">
              <a:buNone/>
            </a:pPr>
            <a:endParaRPr lang="sv-SE" sz="600" dirty="0"/>
          </a:p>
          <a:p>
            <a:pPr marL="67866" indent="0">
              <a:buNone/>
            </a:pPr>
            <a:endParaRPr lang="sv-SE" sz="600" dirty="0"/>
          </a:p>
          <a:p>
            <a:pPr marL="67866" indent="0">
              <a:buNone/>
            </a:pPr>
            <a:endParaRPr lang="sv-SE" sz="600" dirty="0"/>
          </a:p>
          <a:p>
            <a:pPr marL="67866" indent="0">
              <a:buNone/>
            </a:pPr>
            <a:endParaRPr lang="sv-SE" sz="600" dirty="0"/>
          </a:p>
          <a:p>
            <a:pPr marL="67866" indent="0">
              <a:buNone/>
            </a:pPr>
            <a:endParaRPr lang="sv-SE" sz="600" dirty="0"/>
          </a:p>
          <a:p>
            <a:pPr marL="67866" indent="0">
              <a:buNone/>
            </a:pPr>
            <a:endParaRPr lang="sv-SE" sz="600" dirty="0"/>
          </a:p>
          <a:p>
            <a:pPr marL="67866" indent="0">
              <a:buNone/>
            </a:pPr>
            <a:endParaRPr lang="sv-SE" sz="600" dirty="0"/>
          </a:p>
          <a:p>
            <a:pPr marL="67866" indent="0">
              <a:buNone/>
            </a:pPr>
            <a:endParaRPr lang="sv-SE" sz="600" dirty="0"/>
          </a:p>
          <a:p>
            <a:pPr marL="67866" indent="0">
              <a:buNone/>
            </a:pPr>
            <a:endParaRPr lang="sv-SE" sz="600" dirty="0"/>
          </a:p>
          <a:p>
            <a:pPr marL="67866" indent="0">
              <a:buNone/>
            </a:pPr>
            <a:endParaRPr lang="sv-SE" sz="600" dirty="0"/>
          </a:p>
          <a:p>
            <a:pPr marL="67866" indent="0">
              <a:buNone/>
            </a:pPr>
            <a:endParaRPr lang="sv-SE" sz="600" dirty="0"/>
          </a:p>
          <a:p>
            <a:pPr marL="67866" indent="0">
              <a:buNone/>
            </a:pPr>
            <a:endParaRPr lang="sv-SE" sz="600" dirty="0"/>
          </a:p>
          <a:p>
            <a:pPr marL="67866" indent="0">
              <a:buNone/>
            </a:pPr>
            <a:endParaRPr lang="sv-SE" sz="600" dirty="0"/>
          </a:p>
          <a:p>
            <a:pPr marL="67866" indent="0">
              <a:buNone/>
            </a:pPr>
            <a:endParaRPr lang="sv-SE" sz="600" dirty="0"/>
          </a:p>
          <a:p>
            <a:pPr marL="67866" indent="0">
              <a:buNone/>
            </a:pPr>
            <a:endParaRPr lang="sv-SE" sz="600" dirty="0"/>
          </a:p>
          <a:p>
            <a:pPr marL="67866" indent="0">
              <a:buNone/>
            </a:pPr>
            <a:endParaRPr lang="sv-SE" sz="600" dirty="0"/>
          </a:p>
          <a:p>
            <a:pPr marL="67866" indent="0">
              <a:buNone/>
            </a:pPr>
            <a:endParaRPr lang="sv-SE" sz="600" dirty="0"/>
          </a:p>
          <a:p>
            <a:pPr marL="67866" indent="0">
              <a:buNone/>
            </a:pPr>
            <a:endParaRPr lang="sv-SE" sz="600" dirty="0"/>
          </a:p>
          <a:p>
            <a:pPr marL="67866" indent="0">
              <a:buNone/>
            </a:pPr>
            <a:endParaRPr lang="sv-SE" sz="600" dirty="0"/>
          </a:p>
          <a:p>
            <a:pPr marL="67866" indent="0">
              <a:buNone/>
            </a:pPr>
            <a:r>
              <a:rPr lang="sv-SE" sz="600" dirty="0"/>
              <a:t>Dahl J, Lundgren T. 2006. </a:t>
            </a:r>
            <a:r>
              <a:rPr lang="sv-SE" sz="600" dirty="0" err="1"/>
              <a:t>Acceptance</a:t>
            </a:r>
            <a:r>
              <a:rPr lang="sv-SE" sz="600" dirty="0"/>
              <a:t> and </a:t>
            </a:r>
            <a:r>
              <a:rPr lang="sv-SE" sz="600" dirty="0" err="1"/>
              <a:t>Commitment</a:t>
            </a:r>
            <a:r>
              <a:rPr lang="sv-SE" sz="600" dirty="0"/>
              <a:t> </a:t>
            </a:r>
            <a:r>
              <a:rPr lang="sv-SE" sz="600" dirty="0" err="1"/>
              <a:t>Therapy</a:t>
            </a:r>
            <a:r>
              <a:rPr lang="sv-SE" sz="600" dirty="0"/>
              <a:t> (ACT) in the </a:t>
            </a:r>
            <a:r>
              <a:rPr lang="sv-SE" sz="600" dirty="0" err="1"/>
              <a:t>treatment</a:t>
            </a:r>
            <a:r>
              <a:rPr lang="sv-SE" sz="600" dirty="0"/>
              <a:t> </a:t>
            </a:r>
            <a:r>
              <a:rPr lang="sv-SE" sz="600" dirty="0" err="1"/>
              <a:t>of</a:t>
            </a:r>
            <a:r>
              <a:rPr lang="sv-SE" sz="600" dirty="0"/>
              <a:t> </a:t>
            </a:r>
            <a:r>
              <a:rPr lang="sv-SE" sz="600" dirty="0" err="1"/>
              <a:t>chronic</a:t>
            </a:r>
            <a:r>
              <a:rPr lang="sv-SE" sz="600" dirty="0"/>
              <a:t> pain. </a:t>
            </a:r>
            <a:r>
              <a:rPr lang="sv-SE" sz="600" i="1" dirty="0" err="1"/>
              <a:t>Mindfullness</a:t>
            </a:r>
            <a:r>
              <a:rPr lang="sv-SE" sz="600" i="1" dirty="0"/>
              <a:t>- </a:t>
            </a:r>
            <a:r>
              <a:rPr lang="sv-SE" sz="600" i="1" dirty="0" err="1"/>
              <a:t>Based</a:t>
            </a:r>
            <a:r>
              <a:rPr lang="sv-SE" sz="600" i="1" dirty="0"/>
              <a:t> </a:t>
            </a:r>
            <a:r>
              <a:rPr lang="sv-SE" sz="600" i="1" dirty="0" err="1"/>
              <a:t>Treatment</a:t>
            </a:r>
            <a:r>
              <a:rPr lang="sv-SE" sz="600" i="1" dirty="0"/>
              <a:t> </a:t>
            </a:r>
            <a:r>
              <a:rPr lang="sv-SE" sz="600" i="1" dirty="0" err="1"/>
              <a:t>Approaches</a:t>
            </a:r>
            <a:r>
              <a:rPr lang="sv-SE" sz="600" i="1" dirty="0"/>
              <a:t>: </a:t>
            </a:r>
            <a:r>
              <a:rPr lang="sv-SE" sz="600" i="1" dirty="0" err="1"/>
              <a:t>Clinician`s</a:t>
            </a:r>
            <a:r>
              <a:rPr lang="sv-SE" sz="600" i="1" dirty="0"/>
              <a:t> guide to </a:t>
            </a:r>
            <a:r>
              <a:rPr lang="sv-SE" sz="600" i="1" dirty="0" err="1"/>
              <a:t>Evidence</a:t>
            </a:r>
            <a:r>
              <a:rPr lang="sv-SE" sz="600" i="1" dirty="0"/>
              <a:t> </a:t>
            </a:r>
            <a:r>
              <a:rPr lang="sv-SE" sz="600" i="1" dirty="0" err="1"/>
              <a:t>Base</a:t>
            </a:r>
            <a:r>
              <a:rPr lang="sv-SE" sz="600" i="1" dirty="0"/>
              <a:t> an </a:t>
            </a:r>
            <a:r>
              <a:rPr lang="sv-SE" sz="600" i="1" dirty="0" err="1"/>
              <a:t>Approaches</a:t>
            </a:r>
            <a:r>
              <a:rPr lang="sv-SE" sz="600" i="1" dirty="0"/>
              <a:t>. </a:t>
            </a:r>
            <a:r>
              <a:rPr lang="sv-SE" sz="600" dirty="0"/>
              <a:t>Ed. RA </a:t>
            </a:r>
            <a:r>
              <a:rPr lang="sv-SE" sz="600" dirty="0" err="1"/>
              <a:t>Baer</a:t>
            </a:r>
            <a:r>
              <a:rPr lang="sv-SE" sz="600" dirty="0"/>
              <a:t>, </a:t>
            </a:r>
            <a:r>
              <a:rPr lang="sv-SE" sz="600" dirty="0" err="1"/>
              <a:t>pp</a:t>
            </a:r>
            <a:r>
              <a:rPr lang="sv-SE" sz="600" dirty="0"/>
              <a:t> 285-306. </a:t>
            </a:r>
            <a:r>
              <a:rPr lang="sv-SE" sz="600" dirty="0" err="1"/>
              <a:t>BurlingtonVT.Academic</a:t>
            </a:r>
            <a:endParaRPr lang="sv-SE" sz="600" dirty="0"/>
          </a:p>
        </p:txBody>
      </p:sp>
    </p:spTree>
    <p:extLst>
      <p:ext uri="{BB962C8B-B14F-4D97-AF65-F5344CB8AC3E}">
        <p14:creationId xmlns:p14="http://schemas.microsoft.com/office/powerpoint/2010/main" val="1179715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Referenser</a:t>
            </a:r>
          </a:p>
        </p:txBody>
      </p:sp>
      <p:sp>
        <p:nvSpPr>
          <p:cNvPr id="3" name="Platshållare för innehåll 2"/>
          <p:cNvSpPr>
            <a:spLocks noGrp="1"/>
          </p:cNvSpPr>
          <p:nvPr>
            <p:ph idx="1"/>
          </p:nvPr>
        </p:nvSpPr>
        <p:spPr/>
        <p:txBody>
          <a:bodyPr>
            <a:normAutofit fontScale="70000" lnSpcReduction="20000"/>
          </a:bodyPr>
          <a:lstStyle/>
          <a:p>
            <a:r>
              <a:rPr lang="sv-SE" dirty="0" err="1"/>
              <a:t>Chaitow</a:t>
            </a:r>
            <a:r>
              <a:rPr lang="sv-SE" dirty="0"/>
              <a:t>, Leon; Lovegrove Jones, Ruth. 20xx. </a:t>
            </a:r>
            <a:r>
              <a:rPr lang="sv-SE" i="1" dirty="0" err="1"/>
              <a:t>Cronic</a:t>
            </a:r>
            <a:r>
              <a:rPr lang="sv-SE" i="1" dirty="0"/>
              <a:t> </a:t>
            </a:r>
            <a:r>
              <a:rPr lang="sv-SE" i="1" dirty="0" err="1"/>
              <a:t>Pelvic</a:t>
            </a:r>
            <a:r>
              <a:rPr lang="sv-SE" i="1" dirty="0"/>
              <a:t> Pain and dysfunktion ?? </a:t>
            </a:r>
            <a:endParaRPr lang="sv-SE" dirty="0"/>
          </a:p>
          <a:p>
            <a:r>
              <a:rPr lang="sv-SE" dirty="0"/>
              <a:t>Dahl J, Lundgren T. 2006. </a:t>
            </a:r>
            <a:r>
              <a:rPr lang="sv-SE" dirty="0" err="1"/>
              <a:t>Acceptance</a:t>
            </a:r>
            <a:r>
              <a:rPr lang="sv-SE" dirty="0"/>
              <a:t> and </a:t>
            </a:r>
            <a:r>
              <a:rPr lang="sv-SE" dirty="0" err="1"/>
              <a:t>Commitment</a:t>
            </a:r>
            <a:r>
              <a:rPr lang="sv-SE" dirty="0"/>
              <a:t> </a:t>
            </a:r>
            <a:r>
              <a:rPr lang="sv-SE" dirty="0" err="1"/>
              <a:t>Therapy</a:t>
            </a:r>
            <a:r>
              <a:rPr lang="sv-SE" dirty="0"/>
              <a:t> (ACT) in the </a:t>
            </a:r>
            <a:r>
              <a:rPr lang="sv-SE" dirty="0" err="1"/>
              <a:t>treatment</a:t>
            </a:r>
            <a:r>
              <a:rPr lang="sv-SE" dirty="0"/>
              <a:t> </a:t>
            </a:r>
            <a:r>
              <a:rPr lang="sv-SE" dirty="0" err="1"/>
              <a:t>of</a:t>
            </a:r>
            <a:r>
              <a:rPr lang="sv-SE" dirty="0"/>
              <a:t> </a:t>
            </a:r>
            <a:r>
              <a:rPr lang="sv-SE" dirty="0" err="1"/>
              <a:t>chronic</a:t>
            </a:r>
            <a:r>
              <a:rPr lang="sv-SE" dirty="0"/>
              <a:t> pain. </a:t>
            </a:r>
            <a:r>
              <a:rPr lang="sv-SE" i="1" dirty="0" err="1"/>
              <a:t>Mindfullness</a:t>
            </a:r>
            <a:r>
              <a:rPr lang="sv-SE" i="1" dirty="0"/>
              <a:t>- </a:t>
            </a:r>
            <a:r>
              <a:rPr lang="sv-SE" i="1" dirty="0" err="1"/>
              <a:t>Based</a:t>
            </a:r>
            <a:r>
              <a:rPr lang="sv-SE" i="1" dirty="0"/>
              <a:t> </a:t>
            </a:r>
            <a:r>
              <a:rPr lang="sv-SE" i="1" dirty="0" err="1"/>
              <a:t>Treatment</a:t>
            </a:r>
            <a:r>
              <a:rPr lang="sv-SE" i="1" dirty="0"/>
              <a:t> </a:t>
            </a:r>
            <a:r>
              <a:rPr lang="sv-SE" i="1" dirty="0" err="1"/>
              <a:t>Approaches</a:t>
            </a:r>
            <a:r>
              <a:rPr lang="sv-SE" i="1" dirty="0"/>
              <a:t>: </a:t>
            </a:r>
            <a:r>
              <a:rPr lang="sv-SE" i="1" dirty="0" err="1"/>
              <a:t>Clinician`s</a:t>
            </a:r>
            <a:r>
              <a:rPr lang="sv-SE" i="1" dirty="0"/>
              <a:t> guide to </a:t>
            </a:r>
            <a:r>
              <a:rPr lang="sv-SE" i="1" dirty="0" err="1"/>
              <a:t>Evidence</a:t>
            </a:r>
            <a:r>
              <a:rPr lang="sv-SE" i="1" dirty="0"/>
              <a:t> </a:t>
            </a:r>
            <a:r>
              <a:rPr lang="sv-SE" i="1" dirty="0" err="1"/>
              <a:t>Base</a:t>
            </a:r>
            <a:r>
              <a:rPr lang="sv-SE" i="1" dirty="0"/>
              <a:t> an </a:t>
            </a:r>
            <a:r>
              <a:rPr lang="sv-SE" i="1" dirty="0" err="1"/>
              <a:t>Approaches</a:t>
            </a:r>
            <a:r>
              <a:rPr lang="sv-SE" i="1" dirty="0"/>
              <a:t>. </a:t>
            </a:r>
            <a:r>
              <a:rPr lang="sv-SE" dirty="0"/>
              <a:t>Ed. RA </a:t>
            </a:r>
            <a:r>
              <a:rPr lang="sv-SE" dirty="0" err="1"/>
              <a:t>Baer</a:t>
            </a:r>
            <a:r>
              <a:rPr lang="sv-SE" dirty="0"/>
              <a:t>, </a:t>
            </a:r>
            <a:r>
              <a:rPr lang="sv-SE" dirty="0" err="1"/>
              <a:t>pp</a:t>
            </a:r>
            <a:r>
              <a:rPr lang="sv-SE" dirty="0"/>
              <a:t> 285-306. </a:t>
            </a:r>
            <a:r>
              <a:rPr lang="sv-SE" dirty="0" err="1"/>
              <a:t>BurlingtonVT.Academic</a:t>
            </a:r>
            <a:endParaRPr lang="sv-SE" dirty="0"/>
          </a:p>
          <a:p>
            <a:r>
              <a:rPr lang="sv-SE" dirty="0" err="1"/>
              <a:t>Elphinston</a:t>
            </a:r>
            <a:r>
              <a:rPr lang="sv-SE" dirty="0"/>
              <a:t>, Joanne. 2014. </a:t>
            </a:r>
            <a:r>
              <a:rPr lang="sv-SE" i="1" dirty="0"/>
              <a:t>Total stabilitetsträning. </a:t>
            </a:r>
            <a:r>
              <a:rPr lang="sv-SE" dirty="0"/>
              <a:t>SISU Idrottsböcker</a:t>
            </a:r>
          </a:p>
          <a:p>
            <a:r>
              <a:rPr lang="sv-SE" dirty="0" err="1"/>
              <a:t>Norrbrin</a:t>
            </a:r>
            <a:r>
              <a:rPr lang="sv-SE" dirty="0"/>
              <a:t>, Cecilia; Lundeberg, Thomas. 2015. </a:t>
            </a:r>
            <a:r>
              <a:rPr lang="sv-SE" i="1" dirty="0"/>
              <a:t>Om smärta – ett fysiologiskt perspektiv. </a:t>
            </a:r>
            <a:r>
              <a:rPr lang="sv-SE" dirty="0"/>
              <a:t>2a uppl. Lund: Studentlitteratur. </a:t>
            </a:r>
          </a:p>
          <a:p>
            <a:r>
              <a:rPr lang="sv-SE" dirty="0"/>
              <a:t>Linton, S. Flink, I. 2019. Hälsopsykologi.????</a:t>
            </a:r>
          </a:p>
          <a:p>
            <a:r>
              <a:rPr lang="en-US" dirty="0" err="1"/>
              <a:t>Thomtén</a:t>
            </a:r>
            <a:r>
              <a:rPr lang="en-US" dirty="0"/>
              <a:t>, J. (2012) </a:t>
            </a:r>
            <a:r>
              <a:rPr lang="en-US" i="1" dirty="0"/>
              <a:t>Pain among women: Prospective populations studies from a Biopsychosocial Perspective on Pain. </a:t>
            </a:r>
            <a:r>
              <a:rPr lang="en-US" dirty="0" err="1"/>
              <a:t>Kopieringen</a:t>
            </a:r>
            <a:r>
              <a:rPr lang="en-US" dirty="0"/>
              <a:t> Mid Sweden University- Sundsvall</a:t>
            </a:r>
          </a:p>
          <a:p>
            <a:r>
              <a:rPr lang="sv-SE" dirty="0"/>
              <a:t>SBU, (2010</a:t>
            </a:r>
            <a:r>
              <a:rPr lang="sv-SE" i="1" dirty="0"/>
              <a:t>) Rehabilitering vid långvarig smärta. En systematisk litteraturöversikt. Partiell uppdatering och fördjupning av SBU-rapport nr 177/1+2</a:t>
            </a:r>
            <a:endParaRPr lang="sv-SE" dirty="0"/>
          </a:p>
          <a:p>
            <a:endParaRPr lang="sv-SE" dirty="0"/>
          </a:p>
          <a:p>
            <a:endParaRPr lang="sv-SE" dirty="0"/>
          </a:p>
          <a:p>
            <a:pPr marL="0" indent="0">
              <a:buNone/>
            </a:pPr>
            <a:endParaRPr lang="sv-SE" dirty="0"/>
          </a:p>
        </p:txBody>
      </p:sp>
    </p:spTree>
    <p:extLst>
      <p:ext uri="{BB962C8B-B14F-4D97-AF65-F5344CB8AC3E}">
        <p14:creationId xmlns:p14="http://schemas.microsoft.com/office/powerpoint/2010/main" val="133189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Biopsykosocialt perspektiv</a:t>
            </a:r>
          </a:p>
        </p:txBody>
      </p:sp>
      <p:graphicFrame>
        <p:nvGraphicFramePr>
          <p:cNvPr id="10" name="Platshållare för innehåll 9"/>
          <p:cNvGraphicFramePr>
            <a:graphicFrameLocks noGrp="1"/>
          </p:cNvGraphicFramePr>
          <p:nvPr>
            <p:ph idx="1"/>
            <p:extLst>
              <p:ext uri="{D42A27DB-BD31-4B8C-83A1-F6EECF244321}">
                <p14:modId xmlns:p14="http://schemas.microsoft.com/office/powerpoint/2010/main" val="396733216"/>
              </p:ext>
            </p:extLst>
          </p:nvPr>
        </p:nvGraphicFramePr>
        <p:xfrm>
          <a:off x="628650" y="1954060"/>
          <a:ext cx="7886700" cy="3535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ruta 10"/>
          <p:cNvSpPr txBox="1"/>
          <p:nvPr/>
        </p:nvSpPr>
        <p:spPr>
          <a:xfrm>
            <a:off x="4312194" y="3943350"/>
            <a:ext cx="601447" cy="300082"/>
          </a:xfrm>
          <a:prstGeom prst="rect">
            <a:avLst/>
          </a:prstGeom>
          <a:noFill/>
        </p:spPr>
        <p:txBody>
          <a:bodyPr wrap="none" rtlCol="0">
            <a:spAutoFit/>
          </a:bodyPr>
          <a:lstStyle/>
          <a:p>
            <a:r>
              <a:rPr lang="sv-SE" sz="1350" dirty="0"/>
              <a:t>Hälsa</a:t>
            </a:r>
          </a:p>
        </p:txBody>
      </p:sp>
    </p:spTree>
    <p:extLst>
      <p:ext uri="{BB962C8B-B14F-4D97-AF65-F5344CB8AC3E}">
        <p14:creationId xmlns:p14="http://schemas.microsoft.com/office/powerpoint/2010/main" val="3407082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20039" y="5291435"/>
            <a:ext cx="8024849" cy="4008318"/>
          </a:xfrm>
        </p:spPr>
        <p:txBody>
          <a:bodyPr/>
          <a:lstStyle/>
          <a:p>
            <a:r>
              <a:rPr lang="sv-SE" dirty="0"/>
              <a:t>Fysioterapeutiskt perspektiv: muskulär funktion</a:t>
            </a:r>
          </a:p>
          <a:p>
            <a:r>
              <a:rPr lang="sv-SE" dirty="0"/>
              <a:t>Psykologiskt perspektiv: tankar, känslor, agerande</a:t>
            </a:r>
          </a:p>
          <a:p>
            <a:pPr marL="90488" indent="0">
              <a:buNone/>
            </a:pPr>
            <a:r>
              <a:rPr lang="sv-SE" dirty="0"/>
              <a:t>	</a:t>
            </a:r>
          </a:p>
        </p:txBody>
      </p:sp>
      <p:sp>
        <p:nvSpPr>
          <p:cNvPr id="3" name="Rubrik 2"/>
          <p:cNvSpPr>
            <a:spLocks noGrp="1"/>
          </p:cNvSpPr>
          <p:nvPr>
            <p:ph type="title"/>
          </p:nvPr>
        </p:nvSpPr>
        <p:spPr/>
        <p:txBody>
          <a:bodyPr/>
          <a:lstStyle/>
          <a:p>
            <a:r>
              <a:rPr lang="sv-SE" dirty="0"/>
              <a:t>Paramedicinsk perspektiv på bäckenet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a:t>
            </a:fld>
            <a:endParaRPr lang="sv-SE" dirty="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879" y="1970690"/>
            <a:ext cx="5765367" cy="3144745"/>
          </a:xfrm>
          <a:prstGeom prst="rect">
            <a:avLst/>
          </a:prstGeom>
        </p:spPr>
      </p:pic>
    </p:spTree>
    <p:extLst>
      <p:ext uri="{BB962C8B-B14F-4D97-AF65-F5344CB8AC3E}">
        <p14:creationId xmlns:p14="http://schemas.microsoft.com/office/powerpoint/2010/main" val="6522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Utveckling av långvarig smärta</a:t>
            </a:r>
          </a:p>
        </p:txBody>
      </p:sp>
      <p:sp>
        <p:nvSpPr>
          <p:cNvPr id="3" name="Platshållare för innehåll 2"/>
          <p:cNvSpPr>
            <a:spLocks noGrp="1"/>
          </p:cNvSpPr>
          <p:nvPr>
            <p:ph idx="1"/>
          </p:nvPr>
        </p:nvSpPr>
        <p:spPr>
          <a:xfrm>
            <a:off x="390807" y="1920940"/>
            <a:ext cx="7886700" cy="3467830"/>
          </a:xfrm>
        </p:spPr>
        <p:txBody>
          <a:bodyPr/>
          <a:lstStyle/>
          <a:p>
            <a:pPr marL="2400300" lvl="7" indent="0">
              <a:buNone/>
            </a:pPr>
            <a:endParaRPr lang="sv-SE" dirty="0"/>
          </a:p>
          <a:p>
            <a:pPr marL="1371600" lvl="4" indent="0">
              <a:buNone/>
            </a:pPr>
            <a:r>
              <a:rPr lang="sv-SE" dirty="0"/>
              <a:t>		</a:t>
            </a:r>
            <a:endParaRPr lang="sv-SE" b="1" dirty="0"/>
          </a:p>
        </p:txBody>
      </p:sp>
      <p:sp>
        <p:nvSpPr>
          <p:cNvPr id="11" name="Explosion 1 10"/>
          <p:cNvSpPr/>
          <p:nvPr/>
        </p:nvSpPr>
        <p:spPr>
          <a:xfrm>
            <a:off x="32473" y="2856538"/>
            <a:ext cx="1411372" cy="1300491"/>
          </a:xfrm>
          <a:prstGeom prst="irregularSeal1">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b="1" dirty="0">
                <a:solidFill>
                  <a:schemeClr val="tx1"/>
                </a:solidFill>
              </a:rPr>
              <a:t>smärta</a:t>
            </a:r>
          </a:p>
        </p:txBody>
      </p:sp>
      <p:sp>
        <p:nvSpPr>
          <p:cNvPr id="15" name="Rektangel 14"/>
          <p:cNvSpPr/>
          <p:nvPr/>
        </p:nvSpPr>
        <p:spPr>
          <a:xfrm>
            <a:off x="96462" y="2090787"/>
            <a:ext cx="925022" cy="690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DEBUT:</a:t>
            </a:r>
          </a:p>
          <a:p>
            <a:pPr algn="ctr"/>
            <a:r>
              <a:rPr lang="sv-SE" sz="1350" dirty="0">
                <a:solidFill>
                  <a:schemeClr val="tx1"/>
                </a:solidFill>
              </a:rPr>
              <a:t>skada</a:t>
            </a:r>
          </a:p>
          <a:p>
            <a:pPr algn="ctr"/>
            <a:r>
              <a:rPr lang="sv-SE" sz="1350" dirty="0">
                <a:solidFill>
                  <a:schemeClr val="tx1"/>
                </a:solidFill>
              </a:rPr>
              <a:t>sjukdom</a:t>
            </a:r>
          </a:p>
        </p:txBody>
      </p:sp>
      <p:sp>
        <p:nvSpPr>
          <p:cNvPr id="31" name="textruta 30"/>
          <p:cNvSpPr txBox="1"/>
          <p:nvPr/>
        </p:nvSpPr>
        <p:spPr>
          <a:xfrm>
            <a:off x="2030353" y="3913187"/>
            <a:ext cx="1247457" cy="461665"/>
          </a:xfrm>
          <a:prstGeom prst="rect">
            <a:avLst/>
          </a:prstGeom>
          <a:noFill/>
        </p:spPr>
        <p:txBody>
          <a:bodyPr wrap="none" rtlCol="0">
            <a:spAutoFit/>
          </a:bodyPr>
          <a:lstStyle/>
          <a:p>
            <a:r>
              <a:rPr lang="sv-SE" sz="1200" b="1" dirty="0">
                <a:solidFill>
                  <a:schemeClr val="accent6">
                    <a:lumMod val="75000"/>
                  </a:schemeClr>
                </a:solidFill>
              </a:rPr>
              <a:t>Spänning </a:t>
            </a:r>
          </a:p>
          <a:p>
            <a:r>
              <a:rPr lang="sv-SE" sz="1200" b="1" dirty="0">
                <a:solidFill>
                  <a:schemeClr val="accent6">
                    <a:lumMod val="75000"/>
                  </a:schemeClr>
                </a:solidFill>
              </a:rPr>
              <a:t>bäckenbotten</a:t>
            </a:r>
          </a:p>
        </p:txBody>
      </p:sp>
      <p:cxnSp>
        <p:nvCxnSpPr>
          <p:cNvPr id="33" name="Rak pilkoppling 32"/>
          <p:cNvCxnSpPr>
            <a:stCxn id="31" idx="1"/>
          </p:cNvCxnSpPr>
          <p:nvPr/>
        </p:nvCxnSpPr>
        <p:spPr>
          <a:xfrm flipH="1" flipV="1">
            <a:off x="1393109" y="3897481"/>
            <a:ext cx="637244" cy="246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ruta 52"/>
          <p:cNvSpPr txBox="1"/>
          <p:nvPr/>
        </p:nvSpPr>
        <p:spPr>
          <a:xfrm>
            <a:off x="7026394" y="3356441"/>
            <a:ext cx="1980029" cy="300082"/>
          </a:xfrm>
          <a:prstGeom prst="rect">
            <a:avLst/>
          </a:prstGeom>
          <a:noFill/>
        </p:spPr>
        <p:txBody>
          <a:bodyPr wrap="none" rtlCol="0">
            <a:spAutoFit/>
          </a:bodyPr>
          <a:lstStyle/>
          <a:p>
            <a:r>
              <a:rPr lang="sv-SE" sz="1350" b="1" dirty="0"/>
              <a:t>Central sensitisering</a:t>
            </a:r>
          </a:p>
        </p:txBody>
      </p:sp>
      <p:sp>
        <p:nvSpPr>
          <p:cNvPr id="54" name="Högerpil 53"/>
          <p:cNvSpPr/>
          <p:nvPr/>
        </p:nvSpPr>
        <p:spPr>
          <a:xfrm>
            <a:off x="1788495" y="3375286"/>
            <a:ext cx="7217928" cy="269755"/>
          </a:xfrm>
          <a:prstGeom prst="rightArrow">
            <a:avLst>
              <a:gd name="adj1" fmla="val 100000"/>
              <a:gd name="adj2" fmla="val 5000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5" name="textruta 64"/>
          <p:cNvSpPr txBox="1"/>
          <p:nvPr/>
        </p:nvSpPr>
        <p:spPr>
          <a:xfrm>
            <a:off x="3272975" y="3896750"/>
            <a:ext cx="1223412" cy="276999"/>
          </a:xfrm>
          <a:prstGeom prst="rect">
            <a:avLst/>
          </a:prstGeom>
          <a:noFill/>
        </p:spPr>
        <p:txBody>
          <a:bodyPr wrap="none" rtlCol="0">
            <a:spAutoFit/>
          </a:bodyPr>
          <a:lstStyle/>
          <a:p>
            <a:r>
              <a:rPr lang="sv-SE" sz="1200" b="1" dirty="0">
                <a:solidFill>
                  <a:schemeClr val="accent6">
                    <a:lumMod val="75000"/>
                  </a:schemeClr>
                </a:solidFill>
              </a:rPr>
              <a:t>Ytlig Andning</a:t>
            </a:r>
          </a:p>
        </p:txBody>
      </p:sp>
      <p:sp>
        <p:nvSpPr>
          <p:cNvPr id="4" name="textruta 3"/>
          <p:cNvSpPr txBox="1"/>
          <p:nvPr/>
        </p:nvSpPr>
        <p:spPr>
          <a:xfrm>
            <a:off x="46157" y="4779993"/>
            <a:ext cx="3654077" cy="646331"/>
          </a:xfrm>
          <a:prstGeom prst="rect">
            <a:avLst/>
          </a:prstGeom>
          <a:noFill/>
        </p:spPr>
        <p:txBody>
          <a:bodyPr wrap="none" rtlCol="0">
            <a:spAutoFit/>
          </a:bodyPr>
          <a:lstStyle/>
          <a:p>
            <a:r>
              <a:rPr lang="sv-SE" dirty="0">
                <a:solidFill>
                  <a:schemeClr val="accent6">
                    <a:lumMod val="75000"/>
                  </a:schemeClr>
                </a:solidFill>
              </a:rPr>
              <a:t>FYSIOTERAPEUTISKA HOT SPOTS</a:t>
            </a:r>
          </a:p>
          <a:p>
            <a:endParaRPr lang="sv-SE" dirty="0"/>
          </a:p>
        </p:txBody>
      </p:sp>
      <p:sp>
        <p:nvSpPr>
          <p:cNvPr id="7" name="Uppåtböjd pil 6"/>
          <p:cNvSpPr/>
          <p:nvPr/>
        </p:nvSpPr>
        <p:spPr>
          <a:xfrm>
            <a:off x="1021484" y="4202339"/>
            <a:ext cx="1067089" cy="30731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8" name="textruta 7"/>
          <p:cNvSpPr txBox="1"/>
          <p:nvPr/>
        </p:nvSpPr>
        <p:spPr>
          <a:xfrm>
            <a:off x="4668769" y="3909781"/>
            <a:ext cx="1449573" cy="646331"/>
          </a:xfrm>
          <a:prstGeom prst="rect">
            <a:avLst/>
          </a:prstGeom>
          <a:noFill/>
        </p:spPr>
        <p:txBody>
          <a:bodyPr wrap="square" rtlCol="0">
            <a:spAutoFit/>
          </a:bodyPr>
          <a:lstStyle/>
          <a:p>
            <a:r>
              <a:rPr lang="sv-SE" sz="1200" b="1" dirty="0">
                <a:solidFill>
                  <a:schemeClr val="accent6">
                    <a:lumMod val="75000"/>
                  </a:schemeClr>
                </a:solidFill>
              </a:rPr>
              <a:t>Förändrad belastning på kroppen</a:t>
            </a:r>
          </a:p>
        </p:txBody>
      </p:sp>
      <p:sp>
        <p:nvSpPr>
          <p:cNvPr id="10" name="textruta 9"/>
          <p:cNvSpPr txBox="1"/>
          <p:nvPr/>
        </p:nvSpPr>
        <p:spPr>
          <a:xfrm>
            <a:off x="2137310" y="3314155"/>
            <a:ext cx="3651764" cy="369332"/>
          </a:xfrm>
          <a:prstGeom prst="rect">
            <a:avLst/>
          </a:prstGeom>
          <a:noFill/>
        </p:spPr>
        <p:txBody>
          <a:bodyPr wrap="square" rtlCol="0">
            <a:spAutoFit/>
          </a:bodyPr>
          <a:lstStyle/>
          <a:p>
            <a:r>
              <a:rPr lang="sv-SE" dirty="0"/>
              <a:t>Förändringar i nervsystemet</a:t>
            </a:r>
          </a:p>
        </p:txBody>
      </p:sp>
      <p:cxnSp>
        <p:nvCxnSpPr>
          <p:cNvPr id="13" name="Rak pilkoppling 12"/>
          <p:cNvCxnSpPr/>
          <p:nvPr/>
        </p:nvCxnSpPr>
        <p:spPr>
          <a:xfrm flipH="1">
            <a:off x="4706319" y="4667980"/>
            <a:ext cx="342585" cy="7487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ruta 13"/>
          <p:cNvSpPr txBox="1"/>
          <p:nvPr/>
        </p:nvSpPr>
        <p:spPr>
          <a:xfrm>
            <a:off x="5947656" y="5558877"/>
            <a:ext cx="1966391" cy="461665"/>
          </a:xfrm>
          <a:prstGeom prst="rect">
            <a:avLst/>
          </a:prstGeom>
          <a:noFill/>
        </p:spPr>
        <p:txBody>
          <a:bodyPr wrap="square" rtlCol="0">
            <a:spAutoFit/>
          </a:bodyPr>
          <a:lstStyle/>
          <a:p>
            <a:r>
              <a:rPr lang="sv-SE" sz="1200" b="1" dirty="0">
                <a:solidFill>
                  <a:schemeClr val="accent6">
                    <a:lumMod val="75000"/>
                  </a:schemeClr>
                </a:solidFill>
              </a:rPr>
              <a:t>Minskad endogen smärthämning</a:t>
            </a:r>
          </a:p>
        </p:txBody>
      </p:sp>
      <p:cxnSp>
        <p:nvCxnSpPr>
          <p:cNvPr id="37" name="Rak pilkoppling 36"/>
          <p:cNvCxnSpPr/>
          <p:nvPr/>
        </p:nvCxnSpPr>
        <p:spPr>
          <a:xfrm>
            <a:off x="5514542" y="4654016"/>
            <a:ext cx="603800" cy="7723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Rak pilkoppling 38"/>
          <p:cNvCxnSpPr/>
          <p:nvPr/>
        </p:nvCxnSpPr>
        <p:spPr>
          <a:xfrm flipV="1">
            <a:off x="6699185" y="4021361"/>
            <a:ext cx="564060" cy="13674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ruta 19"/>
          <p:cNvSpPr txBox="1"/>
          <p:nvPr/>
        </p:nvSpPr>
        <p:spPr>
          <a:xfrm>
            <a:off x="3608513" y="5581655"/>
            <a:ext cx="2102406" cy="276999"/>
          </a:xfrm>
          <a:prstGeom prst="rect">
            <a:avLst/>
          </a:prstGeom>
          <a:noFill/>
        </p:spPr>
        <p:txBody>
          <a:bodyPr wrap="square" rtlCol="0">
            <a:spAutoFit/>
          </a:bodyPr>
          <a:lstStyle/>
          <a:p>
            <a:r>
              <a:rPr lang="sv-SE" sz="1200" b="1" dirty="0">
                <a:solidFill>
                  <a:schemeClr val="accent6">
                    <a:lumMod val="75000"/>
                  </a:schemeClr>
                </a:solidFill>
              </a:rPr>
              <a:t>Smärta i yttre strukturer</a:t>
            </a:r>
          </a:p>
        </p:txBody>
      </p:sp>
      <p:cxnSp>
        <p:nvCxnSpPr>
          <p:cNvPr id="6" name="Rak pilkoppling 5"/>
          <p:cNvCxnSpPr/>
          <p:nvPr/>
        </p:nvCxnSpPr>
        <p:spPr>
          <a:xfrm>
            <a:off x="5233008" y="3498821"/>
            <a:ext cx="150771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62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Utveckling av långvarig smärta</a:t>
            </a:r>
          </a:p>
        </p:txBody>
      </p:sp>
      <p:sp>
        <p:nvSpPr>
          <p:cNvPr id="3" name="Platshållare för innehåll 2"/>
          <p:cNvSpPr>
            <a:spLocks noGrp="1"/>
          </p:cNvSpPr>
          <p:nvPr>
            <p:ph idx="1"/>
          </p:nvPr>
        </p:nvSpPr>
        <p:spPr>
          <a:xfrm>
            <a:off x="390807" y="1920940"/>
            <a:ext cx="7886700" cy="3467830"/>
          </a:xfrm>
        </p:spPr>
        <p:txBody>
          <a:bodyPr/>
          <a:lstStyle/>
          <a:p>
            <a:pPr marL="2400300" lvl="7" indent="0">
              <a:buNone/>
            </a:pPr>
            <a:endParaRPr lang="sv-SE" dirty="0"/>
          </a:p>
          <a:p>
            <a:pPr marL="1371600" lvl="4" indent="0">
              <a:buNone/>
            </a:pPr>
            <a:r>
              <a:rPr lang="sv-SE" dirty="0"/>
              <a:t>		</a:t>
            </a:r>
            <a:endParaRPr lang="sv-SE" b="1" dirty="0"/>
          </a:p>
        </p:txBody>
      </p:sp>
      <p:sp>
        <p:nvSpPr>
          <p:cNvPr id="11" name="Explosion 1 10"/>
          <p:cNvSpPr/>
          <p:nvPr/>
        </p:nvSpPr>
        <p:spPr>
          <a:xfrm>
            <a:off x="32473" y="2856538"/>
            <a:ext cx="1411372" cy="1300491"/>
          </a:xfrm>
          <a:prstGeom prst="irregularSeal1">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b="1" dirty="0">
                <a:solidFill>
                  <a:schemeClr val="tx1"/>
                </a:solidFill>
              </a:rPr>
              <a:t>smärta</a:t>
            </a:r>
          </a:p>
        </p:txBody>
      </p:sp>
      <p:sp>
        <p:nvSpPr>
          <p:cNvPr id="15" name="Rektangel 14"/>
          <p:cNvSpPr/>
          <p:nvPr/>
        </p:nvSpPr>
        <p:spPr>
          <a:xfrm>
            <a:off x="96462" y="2090787"/>
            <a:ext cx="925022" cy="690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DEBUT:</a:t>
            </a:r>
          </a:p>
          <a:p>
            <a:pPr algn="ctr"/>
            <a:r>
              <a:rPr lang="sv-SE" sz="1350" dirty="0">
                <a:solidFill>
                  <a:schemeClr val="tx1"/>
                </a:solidFill>
              </a:rPr>
              <a:t>skada</a:t>
            </a:r>
          </a:p>
          <a:p>
            <a:pPr algn="ctr"/>
            <a:r>
              <a:rPr lang="sv-SE" sz="1350" dirty="0">
                <a:solidFill>
                  <a:schemeClr val="tx1"/>
                </a:solidFill>
              </a:rPr>
              <a:t>sjukdom</a:t>
            </a:r>
          </a:p>
        </p:txBody>
      </p:sp>
      <p:sp>
        <p:nvSpPr>
          <p:cNvPr id="22" name="textruta 21"/>
          <p:cNvSpPr txBox="1"/>
          <p:nvPr/>
        </p:nvSpPr>
        <p:spPr>
          <a:xfrm>
            <a:off x="2002536" y="3112591"/>
            <a:ext cx="474810" cy="300082"/>
          </a:xfrm>
          <a:prstGeom prst="rect">
            <a:avLst/>
          </a:prstGeom>
          <a:noFill/>
        </p:spPr>
        <p:txBody>
          <a:bodyPr wrap="none" rtlCol="0">
            <a:spAutoFit/>
          </a:bodyPr>
          <a:lstStyle/>
          <a:p>
            <a:r>
              <a:rPr lang="sv-SE" sz="1350" b="1" dirty="0">
                <a:solidFill>
                  <a:srgbClr val="FF0000"/>
                </a:solidFill>
              </a:rPr>
              <a:t>oro</a:t>
            </a:r>
          </a:p>
        </p:txBody>
      </p:sp>
      <p:cxnSp>
        <p:nvCxnSpPr>
          <p:cNvPr id="24" name="Rak pilkoppling 23"/>
          <p:cNvCxnSpPr/>
          <p:nvPr/>
        </p:nvCxnSpPr>
        <p:spPr>
          <a:xfrm flipV="1">
            <a:off x="1603128" y="3251091"/>
            <a:ext cx="399408" cy="57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ruta 50"/>
          <p:cNvSpPr txBox="1"/>
          <p:nvPr/>
        </p:nvSpPr>
        <p:spPr>
          <a:xfrm>
            <a:off x="2191819" y="1999602"/>
            <a:ext cx="2514500" cy="715581"/>
          </a:xfrm>
          <a:prstGeom prst="rect">
            <a:avLst/>
          </a:prstGeom>
          <a:noFill/>
        </p:spPr>
        <p:txBody>
          <a:bodyPr wrap="square" rtlCol="0">
            <a:spAutoFit/>
          </a:bodyPr>
          <a:lstStyle/>
          <a:p>
            <a:r>
              <a:rPr lang="sv-SE" sz="1350" b="1" dirty="0">
                <a:solidFill>
                  <a:srgbClr val="FF0000"/>
                </a:solidFill>
              </a:rPr>
              <a:t>uppmärksamhet</a:t>
            </a:r>
          </a:p>
          <a:p>
            <a:r>
              <a:rPr lang="sv-SE" sz="1350" dirty="0"/>
              <a:t>	   hypervigilans</a:t>
            </a:r>
          </a:p>
          <a:p>
            <a:r>
              <a:rPr lang="sv-SE" sz="1350" dirty="0"/>
              <a:t>		        ökad smärta</a:t>
            </a:r>
          </a:p>
        </p:txBody>
      </p:sp>
      <p:cxnSp>
        <p:nvCxnSpPr>
          <p:cNvPr id="52" name="Rak pilkoppling 51"/>
          <p:cNvCxnSpPr/>
          <p:nvPr/>
        </p:nvCxnSpPr>
        <p:spPr>
          <a:xfrm>
            <a:off x="2421854" y="2333015"/>
            <a:ext cx="463334" cy="8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ruta 52"/>
          <p:cNvSpPr txBox="1"/>
          <p:nvPr/>
        </p:nvSpPr>
        <p:spPr>
          <a:xfrm>
            <a:off x="7026394" y="3356441"/>
            <a:ext cx="1980029" cy="300082"/>
          </a:xfrm>
          <a:prstGeom prst="rect">
            <a:avLst/>
          </a:prstGeom>
          <a:noFill/>
        </p:spPr>
        <p:txBody>
          <a:bodyPr wrap="none" rtlCol="0">
            <a:spAutoFit/>
          </a:bodyPr>
          <a:lstStyle/>
          <a:p>
            <a:r>
              <a:rPr lang="sv-SE" sz="1350" b="1" dirty="0"/>
              <a:t>Central sensitisering</a:t>
            </a:r>
          </a:p>
        </p:txBody>
      </p:sp>
      <p:sp>
        <p:nvSpPr>
          <p:cNvPr id="54" name="Högerpil 53"/>
          <p:cNvSpPr/>
          <p:nvPr/>
        </p:nvSpPr>
        <p:spPr>
          <a:xfrm>
            <a:off x="1788495" y="3375286"/>
            <a:ext cx="7217928" cy="269755"/>
          </a:xfrm>
          <a:prstGeom prst="rightArrow">
            <a:avLst>
              <a:gd name="adj1" fmla="val 100000"/>
              <a:gd name="adj2" fmla="val 5000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57" name="textruta 56"/>
          <p:cNvSpPr txBox="1"/>
          <p:nvPr/>
        </p:nvSpPr>
        <p:spPr>
          <a:xfrm>
            <a:off x="3168396" y="3002674"/>
            <a:ext cx="2605200" cy="300082"/>
          </a:xfrm>
          <a:prstGeom prst="rect">
            <a:avLst/>
          </a:prstGeom>
          <a:noFill/>
        </p:spPr>
        <p:txBody>
          <a:bodyPr wrap="none" rtlCol="0">
            <a:spAutoFit/>
          </a:bodyPr>
          <a:lstStyle/>
          <a:p>
            <a:r>
              <a:rPr lang="sv-SE" sz="1350" b="1" dirty="0">
                <a:solidFill>
                  <a:srgbClr val="FF0000"/>
                </a:solidFill>
              </a:rPr>
              <a:t>rädsla</a:t>
            </a:r>
            <a:r>
              <a:rPr lang="sv-SE" sz="1350" dirty="0"/>
              <a:t>                </a:t>
            </a:r>
            <a:r>
              <a:rPr lang="sv-SE" sz="1350" b="1" dirty="0">
                <a:solidFill>
                  <a:srgbClr val="FF0000"/>
                </a:solidFill>
              </a:rPr>
              <a:t>undvikande</a:t>
            </a:r>
          </a:p>
        </p:txBody>
      </p:sp>
      <p:cxnSp>
        <p:nvCxnSpPr>
          <p:cNvPr id="59" name="Rak pilkoppling 58"/>
          <p:cNvCxnSpPr/>
          <p:nvPr/>
        </p:nvCxnSpPr>
        <p:spPr>
          <a:xfrm flipV="1">
            <a:off x="3998062" y="3180505"/>
            <a:ext cx="540383" cy="1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textruta 65"/>
          <p:cNvSpPr txBox="1"/>
          <p:nvPr/>
        </p:nvSpPr>
        <p:spPr>
          <a:xfrm>
            <a:off x="5108511" y="1920941"/>
            <a:ext cx="3644682" cy="923330"/>
          </a:xfrm>
          <a:prstGeom prst="rect">
            <a:avLst/>
          </a:prstGeom>
          <a:noFill/>
        </p:spPr>
        <p:txBody>
          <a:bodyPr wrap="square" rtlCol="0">
            <a:spAutoFit/>
          </a:bodyPr>
          <a:lstStyle/>
          <a:p>
            <a:r>
              <a:rPr lang="sv-SE" sz="1350" dirty="0"/>
              <a:t>Minskad aktivitet</a:t>
            </a:r>
          </a:p>
          <a:p>
            <a:r>
              <a:rPr lang="sv-SE" sz="1350" dirty="0"/>
              <a:t>	   undandragande</a:t>
            </a:r>
          </a:p>
          <a:p>
            <a:r>
              <a:rPr lang="sv-SE" sz="1350" dirty="0"/>
              <a:t> 		        </a:t>
            </a:r>
            <a:r>
              <a:rPr lang="sv-SE" sz="1350" b="1" dirty="0">
                <a:solidFill>
                  <a:srgbClr val="FF0000"/>
                </a:solidFill>
              </a:rPr>
              <a:t>nedstämdhet</a:t>
            </a:r>
          </a:p>
          <a:p>
            <a:r>
              <a:rPr lang="sv-SE" sz="1350" dirty="0"/>
              <a:t>			            ökad fokus smärta</a:t>
            </a:r>
          </a:p>
        </p:txBody>
      </p:sp>
      <p:cxnSp>
        <p:nvCxnSpPr>
          <p:cNvPr id="76" name="Rak pilkoppling 75"/>
          <p:cNvCxnSpPr/>
          <p:nvPr/>
        </p:nvCxnSpPr>
        <p:spPr>
          <a:xfrm>
            <a:off x="5319808" y="2243481"/>
            <a:ext cx="463334" cy="8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Rak pilkoppling 76"/>
          <p:cNvCxnSpPr/>
          <p:nvPr/>
        </p:nvCxnSpPr>
        <p:spPr>
          <a:xfrm>
            <a:off x="6041502" y="2462890"/>
            <a:ext cx="463334" cy="8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Rak pilkoppling 77"/>
          <p:cNvCxnSpPr/>
          <p:nvPr/>
        </p:nvCxnSpPr>
        <p:spPr>
          <a:xfrm>
            <a:off x="6699185" y="2664899"/>
            <a:ext cx="463334" cy="8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Rak pilkoppling 78"/>
          <p:cNvCxnSpPr/>
          <p:nvPr/>
        </p:nvCxnSpPr>
        <p:spPr>
          <a:xfrm>
            <a:off x="3145179" y="2547056"/>
            <a:ext cx="463334" cy="8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a:off x="2137310" y="3314155"/>
            <a:ext cx="3651764" cy="369332"/>
          </a:xfrm>
          <a:prstGeom prst="rect">
            <a:avLst/>
          </a:prstGeom>
          <a:noFill/>
        </p:spPr>
        <p:txBody>
          <a:bodyPr wrap="square" rtlCol="0">
            <a:spAutoFit/>
          </a:bodyPr>
          <a:lstStyle/>
          <a:p>
            <a:r>
              <a:rPr lang="sv-SE" dirty="0"/>
              <a:t>Förändringar i nervsystemet</a:t>
            </a:r>
          </a:p>
        </p:txBody>
      </p:sp>
      <p:sp>
        <p:nvSpPr>
          <p:cNvPr id="34" name="textruta 33"/>
          <p:cNvSpPr txBox="1"/>
          <p:nvPr/>
        </p:nvSpPr>
        <p:spPr>
          <a:xfrm>
            <a:off x="4781031" y="1403674"/>
            <a:ext cx="3447610" cy="369332"/>
          </a:xfrm>
          <a:prstGeom prst="rect">
            <a:avLst/>
          </a:prstGeom>
          <a:noFill/>
        </p:spPr>
        <p:txBody>
          <a:bodyPr wrap="none" rtlCol="0">
            <a:spAutoFit/>
          </a:bodyPr>
          <a:lstStyle/>
          <a:p>
            <a:r>
              <a:rPr lang="sv-SE" dirty="0">
                <a:solidFill>
                  <a:srgbClr val="C00000"/>
                </a:solidFill>
              </a:rPr>
              <a:t>PSYKOLOGISKA RISKFAKTORER</a:t>
            </a:r>
          </a:p>
        </p:txBody>
      </p:sp>
      <p:sp>
        <p:nvSpPr>
          <p:cNvPr id="35" name="textruta 34"/>
          <p:cNvSpPr txBox="1"/>
          <p:nvPr/>
        </p:nvSpPr>
        <p:spPr>
          <a:xfrm>
            <a:off x="2030353" y="3913187"/>
            <a:ext cx="1247457" cy="461665"/>
          </a:xfrm>
          <a:prstGeom prst="rect">
            <a:avLst/>
          </a:prstGeom>
          <a:noFill/>
        </p:spPr>
        <p:txBody>
          <a:bodyPr wrap="none" rtlCol="0">
            <a:spAutoFit/>
          </a:bodyPr>
          <a:lstStyle/>
          <a:p>
            <a:r>
              <a:rPr lang="sv-SE" sz="1200" b="1" dirty="0"/>
              <a:t>Spänning </a:t>
            </a:r>
          </a:p>
          <a:p>
            <a:r>
              <a:rPr lang="sv-SE" sz="1200" b="1" dirty="0"/>
              <a:t>bäckenbotten</a:t>
            </a:r>
          </a:p>
        </p:txBody>
      </p:sp>
      <p:cxnSp>
        <p:nvCxnSpPr>
          <p:cNvPr id="36" name="Rak pilkoppling 35"/>
          <p:cNvCxnSpPr/>
          <p:nvPr/>
        </p:nvCxnSpPr>
        <p:spPr>
          <a:xfrm>
            <a:off x="2321103" y="3320341"/>
            <a:ext cx="241603" cy="592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ak pilkoppling 37"/>
          <p:cNvCxnSpPr/>
          <p:nvPr/>
        </p:nvCxnSpPr>
        <p:spPr>
          <a:xfrm flipH="1" flipV="1">
            <a:off x="1393109" y="3897481"/>
            <a:ext cx="637244" cy="246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Rak pilkoppling 4"/>
          <p:cNvCxnSpPr/>
          <p:nvPr/>
        </p:nvCxnSpPr>
        <p:spPr>
          <a:xfrm>
            <a:off x="5247861" y="3511826"/>
            <a:ext cx="15637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611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Utveckling av långvarig smärta</a:t>
            </a:r>
          </a:p>
        </p:txBody>
      </p:sp>
      <p:sp>
        <p:nvSpPr>
          <p:cNvPr id="3" name="Platshållare för innehåll 2"/>
          <p:cNvSpPr>
            <a:spLocks noGrp="1"/>
          </p:cNvSpPr>
          <p:nvPr>
            <p:ph idx="1"/>
          </p:nvPr>
        </p:nvSpPr>
        <p:spPr>
          <a:xfrm>
            <a:off x="390807" y="1920940"/>
            <a:ext cx="7886700" cy="3467830"/>
          </a:xfrm>
        </p:spPr>
        <p:txBody>
          <a:bodyPr/>
          <a:lstStyle/>
          <a:p>
            <a:pPr marL="2400300" lvl="7" indent="0">
              <a:buNone/>
            </a:pPr>
            <a:endParaRPr lang="sv-SE" dirty="0"/>
          </a:p>
          <a:p>
            <a:pPr marL="1371600" lvl="4" indent="0">
              <a:buNone/>
            </a:pPr>
            <a:r>
              <a:rPr lang="sv-SE" dirty="0"/>
              <a:t>		</a:t>
            </a:r>
            <a:endParaRPr lang="sv-SE" b="1" dirty="0"/>
          </a:p>
        </p:txBody>
      </p:sp>
      <p:sp>
        <p:nvSpPr>
          <p:cNvPr id="11" name="Explosion 1 10"/>
          <p:cNvSpPr/>
          <p:nvPr/>
        </p:nvSpPr>
        <p:spPr>
          <a:xfrm>
            <a:off x="32473" y="2856538"/>
            <a:ext cx="1411372" cy="1300491"/>
          </a:xfrm>
          <a:prstGeom prst="irregularSeal1">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b="1" dirty="0">
                <a:solidFill>
                  <a:schemeClr val="tx1"/>
                </a:solidFill>
              </a:rPr>
              <a:t>smärta</a:t>
            </a:r>
          </a:p>
        </p:txBody>
      </p:sp>
      <p:sp>
        <p:nvSpPr>
          <p:cNvPr id="15" name="Rektangel 14"/>
          <p:cNvSpPr/>
          <p:nvPr/>
        </p:nvSpPr>
        <p:spPr>
          <a:xfrm>
            <a:off x="96462" y="2090787"/>
            <a:ext cx="925022" cy="690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DEBUT:</a:t>
            </a:r>
          </a:p>
          <a:p>
            <a:pPr algn="ctr"/>
            <a:r>
              <a:rPr lang="sv-SE" sz="1350" dirty="0">
                <a:solidFill>
                  <a:schemeClr val="tx1"/>
                </a:solidFill>
              </a:rPr>
              <a:t>skada</a:t>
            </a:r>
          </a:p>
          <a:p>
            <a:pPr algn="ctr"/>
            <a:r>
              <a:rPr lang="sv-SE" sz="1350" dirty="0">
                <a:solidFill>
                  <a:schemeClr val="tx1"/>
                </a:solidFill>
              </a:rPr>
              <a:t>sjukdom</a:t>
            </a:r>
          </a:p>
        </p:txBody>
      </p:sp>
      <p:sp>
        <p:nvSpPr>
          <p:cNvPr id="22" name="textruta 21"/>
          <p:cNvSpPr txBox="1"/>
          <p:nvPr/>
        </p:nvSpPr>
        <p:spPr>
          <a:xfrm>
            <a:off x="2002536" y="3112591"/>
            <a:ext cx="474810" cy="300082"/>
          </a:xfrm>
          <a:prstGeom prst="rect">
            <a:avLst/>
          </a:prstGeom>
          <a:noFill/>
        </p:spPr>
        <p:txBody>
          <a:bodyPr wrap="none" rtlCol="0">
            <a:spAutoFit/>
          </a:bodyPr>
          <a:lstStyle/>
          <a:p>
            <a:r>
              <a:rPr lang="sv-SE" sz="1350" b="1" dirty="0"/>
              <a:t>oro</a:t>
            </a:r>
          </a:p>
        </p:txBody>
      </p:sp>
      <p:cxnSp>
        <p:nvCxnSpPr>
          <p:cNvPr id="24" name="Rak pilkoppling 23"/>
          <p:cNvCxnSpPr/>
          <p:nvPr/>
        </p:nvCxnSpPr>
        <p:spPr>
          <a:xfrm flipV="1">
            <a:off x="1603128" y="3251091"/>
            <a:ext cx="399408" cy="57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Rak pilkoppling 27"/>
          <p:cNvCxnSpPr/>
          <p:nvPr/>
        </p:nvCxnSpPr>
        <p:spPr>
          <a:xfrm>
            <a:off x="2321103" y="3320341"/>
            <a:ext cx="241603" cy="42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ruta 30"/>
          <p:cNvSpPr txBox="1"/>
          <p:nvPr/>
        </p:nvSpPr>
        <p:spPr>
          <a:xfrm>
            <a:off x="2030353" y="3913187"/>
            <a:ext cx="1247457" cy="461665"/>
          </a:xfrm>
          <a:prstGeom prst="rect">
            <a:avLst/>
          </a:prstGeom>
          <a:noFill/>
        </p:spPr>
        <p:txBody>
          <a:bodyPr wrap="none" rtlCol="0">
            <a:spAutoFit/>
          </a:bodyPr>
          <a:lstStyle/>
          <a:p>
            <a:r>
              <a:rPr lang="sv-SE" sz="1200" b="1" dirty="0"/>
              <a:t>Spänning </a:t>
            </a:r>
          </a:p>
          <a:p>
            <a:r>
              <a:rPr lang="sv-SE" sz="1200" b="1" dirty="0"/>
              <a:t>bäckenbotten</a:t>
            </a:r>
          </a:p>
        </p:txBody>
      </p:sp>
      <p:cxnSp>
        <p:nvCxnSpPr>
          <p:cNvPr id="33" name="Rak pilkoppling 32"/>
          <p:cNvCxnSpPr>
            <a:stCxn id="31" idx="1"/>
          </p:cNvCxnSpPr>
          <p:nvPr/>
        </p:nvCxnSpPr>
        <p:spPr>
          <a:xfrm flipH="1" flipV="1">
            <a:off x="1393109" y="3897481"/>
            <a:ext cx="637244" cy="246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ruta 50"/>
          <p:cNvSpPr txBox="1"/>
          <p:nvPr/>
        </p:nvSpPr>
        <p:spPr>
          <a:xfrm>
            <a:off x="2191819" y="1999602"/>
            <a:ext cx="2514500" cy="715581"/>
          </a:xfrm>
          <a:prstGeom prst="rect">
            <a:avLst/>
          </a:prstGeom>
          <a:noFill/>
        </p:spPr>
        <p:txBody>
          <a:bodyPr wrap="square" rtlCol="0">
            <a:spAutoFit/>
          </a:bodyPr>
          <a:lstStyle/>
          <a:p>
            <a:r>
              <a:rPr lang="sv-SE" sz="1350" b="1" dirty="0"/>
              <a:t>uppmärksamhet</a:t>
            </a:r>
          </a:p>
          <a:p>
            <a:r>
              <a:rPr lang="sv-SE" sz="1350" dirty="0"/>
              <a:t>	   hypervigilans</a:t>
            </a:r>
          </a:p>
          <a:p>
            <a:r>
              <a:rPr lang="sv-SE" sz="1350" dirty="0"/>
              <a:t>		        ökad smärta</a:t>
            </a:r>
          </a:p>
        </p:txBody>
      </p:sp>
      <p:cxnSp>
        <p:nvCxnSpPr>
          <p:cNvPr id="52" name="Rak pilkoppling 51"/>
          <p:cNvCxnSpPr/>
          <p:nvPr/>
        </p:nvCxnSpPr>
        <p:spPr>
          <a:xfrm>
            <a:off x="2421854" y="2333015"/>
            <a:ext cx="463334" cy="8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ruta 52"/>
          <p:cNvSpPr txBox="1"/>
          <p:nvPr/>
        </p:nvSpPr>
        <p:spPr>
          <a:xfrm>
            <a:off x="6172504" y="3336840"/>
            <a:ext cx="1980029" cy="300082"/>
          </a:xfrm>
          <a:prstGeom prst="rect">
            <a:avLst/>
          </a:prstGeom>
          <a:noFill/>
        </p:spPr>
        <p:txBody>
          <a:bodyPr wrap="none" rtlCol="0">
            <a:spAutoFit/>
          </a:bodyPr>
          <a:lstStyle/>
          <a:p>
            <a:r>
              <a:rPr lang="sv-SE" sz="1350" b="1" dirty="0"/>
              <a:t>Central sensitisering</a:t>
            </a:r>
          </a:p>
        </p:txBody>
      </p:sp>
      <p:sp>
        <p:nvSpPr>
          <p:cNvPr id="54" name="Högerpil 53"/>
          <p:cNvSpPr/>
          <p:nvPr/>
        </p:nvSpPr>
        <p:spPr>
          <a:xfrm>
            <a:off x="1788495" y="3375286"/>
            <a:ext cx="6377456" cy="269755"/>
          </a:xfrm>
          <a:prstGeom prst="rightArrow">
            <a:avLst>
              <a:gd name="adj1" fmla="val 100000"/>
              <a:gd name="adj2" fmla="val 5000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57" name="textruta 56"/>
          <p:cNvSpPr txBox="1"/>
          <p:nvPr/>
        </p:nvSpPr>
        <p:spPr>
          <a:xfrm>
            <a:off x="3168396" y="3002674"/>
            <a:ext cx="2605200" cy="300082"/>
          </a:xfrm>
          <a:prstGeom prst="rect">
            <a:avLst/>
          </a:prstGeom>
          <a:noFill/>
        </p:spPr>
        <p:txBody>
          <a:bodyPr wrap="none" rtlCol="0">
            <a:spAutoFit/>
          </a:bodyPr>
          <a:lstStyle/>
          <a:p>
            <a:r>
              <a:rPr lang="sv-SE" sz="1350" b="1" dirty="0"/>
              <a:t>rädsla</a:t>
            </a:r>
            <a:r>
              <a:rPr lang="sv-SE" sz="1350" dirty="0"/>
              <a:t>                </a:t>
            </a:r>
            <a:r>
              <a:rPr lang="sv-SE" sz="1350" b="1" dirty="0"/>
              <a:t>undvikande</a:t>
            </a:r>
          </a:p>
        </p:txBody>
      </p:sp>
      <p:cxnSp>
        <p:nvCxnSpPr>
          <p:cNvPr id="59" name="Rak pilkoppling 58"/>
          <p:cNvCxnSpPr/>
          <p:nvPr/>
        </p:nvCxnSpPr>
        <p:spPr>
          <a:xfrm flipV="1">
            <a:off x="3998062" y="3180505"/>
            <a:ext cx="540383" cy="1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Rak pilkoppling 62"/>
          <p:cNvCxnSpPr/>
          <p:nvPr/>
        </p:nvCxnSpPr>
        <p:spPr>
          <a:xfrm flipH="1">
            <a:off x="3700234" y="3347358"/>
            <a:ext cx="2181" cy="421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ruta 64"/>
          <p:cNvSpPr txBox="1"/>
          <p:nvPr/>
        </p:nvSpPr>
        <p:spPr>
          <a:xfrm>
            <a:off x="3272975" y="3896750"/>
            <a:ext cx="1223412" cy="276999"/>
          </a:xfrm>
          <a:prstGeom prst="rect">
            <a:avLst/>
          </a:prstGeom>
          <a:noFill/>
        </p:spPr>
        <p:txBody>
          <a:bodyPr wrap="none" rtlCol="0">
            <a:spAutoFit/>
          </a:bodyPr>
          <a:lstStyle/>
          <a:p>
            <a:r>
              <a:rPr lang="sv-SE" sz="1200" b="1" dirty="0"/>
              <a:t>Ytlig Andning</a:t>
            </a:r>
          </a:p>
        </p:txBody>
      </p:sp>
      <p:sp>
        <p:nvSpPr>
          <p:cNvPr id="66" name="textruta 65"/>
          <p:cNvSpPr txBox="1"/>
          <p:nvPr/>
        </p:nvSpPr>
        <p:spPr>
          <a:xfrm>
            <a:off x="5108511" y="1920941"/>
            <a:ext cx="3644682" cy="923330"/>
          </a:xfrm>
          <a:prstGeom prst="rect">
            <a:avLst/>
          </a:prstGeom>
          <a:noFill/>
        </p:spPr>
        <p:txBody>
          <a:bodyPr wrap="square" rtlCol="0">
            <a:spAutoFit/>
          </a:bodyPr>
          <a:lstStyle/>
          <a:p>
            <a:r>
              <a:rPr lang="sv-SE" sz="1350" dirty="0"/>
              <a:t>Minskad aktivitet</a:t>
            </a:r>
          </a:p>
          <a:p>
            <a:r>
              <a:rPr lang="sv-SE" sz="1350" dirty="0"/>
              <a:t>	   undandragande</a:t>
            </a:r>
          </a:p>
          <a:p>
            <a:r>
              <a:rPr lang="sv-SE" sz="1350" dirty="0"/>
              <a:t> 		        </a:t>
            </a:r>
            <a:r>
              <a:rPr lang="sv-SE" sz="1350" b="1" dirty="0"/>
              <a:t>nedstämdhet</a:t>
            </a:r>
          </a:p>
          <a:p>
            <a:r>
              <a:rPr lang="sv-SE" sz="1350" dirty="0"/>
              <a:t>			            ökad fokus smärta</a:t>
            </a:r>
          </a:p>
        </p:txBody>
      </p:sp>
      <p:cxnSp>
        <p:nvCxnSpPr>
          <p:cNvPr id="76" name="Rak pilkoppling 75"/>
          <p:cNvCxnSpPr/>
          <p:nvPr/>
        </p:nvCxnSpPr>
        <p:spPr>
          <a:xfrm>
            <a:off x="5319808" y="2243481"/>
            <a:ext cx="463334" cy="8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Rak pilkoppling 76"/>
          <p:cNvCxnSpPr/>
          <p:nvPr/>
        </p:nvCxnSpPr>
        <p:spPr>
          <a:xfrm>
            <a:off x="6041502" y="2462890"/>
            <a:ext cx="463334" cy="8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Rak pilkoppling 77"/>
          <p:cNvCxnSpPr/>
          <p:nvPr/>
        </p:nvCxnSpPr>
        <p:spPr>
          <a:xfrm>
            <a:off x="6699185" y="2664899"/>
            <a:ext cx="463334" cy="8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Rak pilkoppling 78"/>
          <p:cNvCxnSpPr/>
          <p:nvPr/>
        </p:nvCxnSpPr>
        <p:spPr>
          <a:xfrm>
            <a:off x="3145179" y="2555738"/>
            <a:ext cx="463334" cy="8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Uppåtböjd pil 6"/>
          <p:cNvSpPr/>
          <p:nvPr/>
        </p:nvSpPr>
        <p:spPr>
          <a:xfrm>
            <a:off x="1021484" y="4202339"/>
            <a:ext cx="1067089" cy="30731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cxnSp>
        <p:nvCxnSpPr>
          <p:cNvPr id="29" name="Rak pilkoppling 28"/>
          <p:cNvCxnSpPr/>
          <p:nvPr/>
        </p:nvCxnSpPr>
        <p:spPr>
          <a:xfrm flipH="1">
            <a:off x="5102084" y="3412673"/>
            <a:ext cx="2181" cy="421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4668769" y="3909781"/>
            <a:ext cx="1449573" cy="646331"/>
          </a:xfrm>
          <a:prstGeom prst="rect">
            <a:avLst/>
          </a:prstGeom>
          <a:noFill/>
        </p:spPr>
        <p:txBody>
          <a:bodyPr wrap="square" rtlCol="0">
            <a:spAutoFit/>
          </a:bodyPr>
          <a:lstStyle/>
          <a:p>
            <a:r>
              <a:rPr lang="sv-SE" sz="1200" b="1" dirty="0"/>
              <a:t>Förändrad belastning på kroppen</a:t>
            </a:r>
          </a:p>
        </p:txBody>
      </p:sp>
      <p:sp>
        <p:nvSpPr>
          <p:cNvPr id="10" name="textruta 9"/>
          <p:cNvSpPr txBox="1"/>
          <p:nvPr/>
        </p:nvSpPr>
        <p:spPr>
          <a:xfrm>
            <a:off x="2535144" y="3312715"/>
            <a:ext cx="3651764" cy="369332"/>
          </a:xfrm>
          <a:prstGeom prst="rect">
            <a:avLst/>
          </a:prstGeom>
          <a:noFill/>
        </p:spPr>
        <p:txBody>
          <a:bodyPr wrap="square" rtlCol="0">
            <a:spAutoFit/>
          </a:bodyPr>
          <a:lstStyle/>
          <a:p>
            <a:r>
              <a:rPr lang="sv-SE" dirty="0"/>
              <a:t>Förändringar i nervsystemet</a:t>
            </a:r>
          </a:p>
        </p:txBody>
      </p:sp>
      <p:cxnSp>
        <p:nvCxnSpPr>
          <p:cNvPr id="13" name="Rak pilkoppling 12"/>
          <p:cNvCxnSpPr/>
          <p:nvPr/>
        </p:nvCxnSpPr>
        <p:spPr>
          <a:xfrm flipH="1">
            <a:off x="4706319" y="4667980"/>
            <a:ext cx="342585" cy="7487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ruta 13"/>
          <p:cNvSpPr txBox="1"/>
          <p:nvPr/>
        </p:nvSpPr>
        <p:spPr>
          <a:xfrm>
            <a:off x="5947656" y="5558877"/>
            <a:ext cx="1966391" cy="461665"/>
          </a:xfrm>
          <a:prstGeom prst="rect">
            <a:avLst/>
          </a:prstGeom>
          <a:noFill/>
        </p:spPr>
        <p:txBody>
          <a:bodyPr wrap="square" rtlCol="0">
            <a:spAutoFit/>
          </a:bodyPr>
          <a:lstStyle/>
          <a:p>
            <a:r>
              <a:rPr lang="sv-SE" sz="1200" b="1" dirty="0"/>
              <a:t>Minskad endogen smärthämning</a:t>
            </a:r>
          </a:p>
        </p:txBody>
      </p:sp>
      <p:cxnSp>
        <p:nvCxnSpPr>
          <p:cNvPr id="37" name="Rak pilkoppling 36"/>
          <p:cNvCxnSpPr/>
          <p:nvPr/>
        </p:nvCxnSpPr>
        <p:spPr>
          <a:xfrm>
            <a:off x="5514542" y="4654016"/>
            <a:ext cx="603800" cy="7723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Rak pilkoppling 38"/>
          <p:cNvCxnSpPr/>
          <p:nvPr/>
        </p:nvCxnSpPr>
        <p:spPr>
          <a:xfrm flipV="1">
            <a:off x="6699185" y="4021361"/>
            <a:ext cx="564060" cy="13674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ruta 19"/>
          <p:cNvSpPr txBox="1"/>
          <p:nvPr/>
        </p:nvSpPr>
        <p:spPr>
          <a:xfrm>
            <a:off x="3532029" y="5546324"/>
            <a:ext cx="2241567" cy="276999"/>
          </a:xfrm>
          <a:prstGeom prst="rect">
            <a:avLst/>
          </a:prstGeom>
          <a:noFill/>
        </p:spPr>
        <p:txBody>
          <a:bodyPr wrap="square" rtlCol="0">
            <a:spAutoFit/>
          </a:bodyPr>
          <a:lstStyle/>
          <a:p>
            <a:r>
              <a:rPr lang="sv-SE" sz="1200" b="1" dirty="0"/>
              <a:t>Smärta i yttre strukturer</a:t>
            </a:r>
          </a:p>
        </p:txBody>
      </p:sp>
    </p:spTree>
    <p:extLst>
      <p:ext uri="{BB962C8B-B14F-4D97-AF65-F5344CB8AC3E}">
        <p14:creationId xmlns:p14="http://schemas.microsoft.com/office/powerpoint/2010/main" val="329119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2" grpId="0"/>
      <p:bldP spid="31" grpId="0"/>
      <p:bldP spid="53" grpId="0"/>
      <p:bldP spid="57" grpId="0"/>
      <p:bldP spid="65" grpId="0"/>
      <p:bldP spid="7" grpId="0" animBg="1"/>
      <p:bldP spid="8" grpId="0"/>
      <p:bldP spid="10"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02499" y="626300"/>
            <a:ext cx="7279550" cy="1164921"/>
          </a:xfrm>
        </p:spPr>
        <p:txBody>
          <a:bodyPr>
            <a:normAutofit fontScale="90000"/>
          </a:bodyPr>
          <a:lstStyle/>
          <a:p>
            <a:br>
              <a:rPr lang="sv-SE" dirty="0"/>
            </a:br>
            <a:r>
              <a:rPr lang="sv-SE" dirty="0"/>
              <a:t>Bedömningssamtalet- Anamnes</a:t>
            </a:r>
            <a:br>
              <a:rPr lang="sv-SE" dirty="0"/>
            </a:br>
            <a:br>
              <a:rPr lang="sv-SE" dirty="0"/>
            </a:br>
            <a:endParaRPr lang="sv-SE" dirty="0"/>
          </a:p>
        </p:txBody>
      </p:sp>
      <p:sp>
        <p:nvSpPr>
          <p:cNvPr id="7" name="Platshållare för innehåll 6"/>
          <p:cNvSpPr>
            <a:spLocks noGrp="1"/>
          </p:cNvSpPr>
          <p:nvPr>
            <p:ph idx="1"/>
          </p:nvPr>
        </p:nvSpPr>
        <p:spPr>
          <a:xfrm>
            <a:off x="457200" y="2130136"/>
            <a:ext cx="8024849" cy="3880403"/>
          </a:xfrm>
        </p:spPr>
        <p:txBody>
          <a:bodyPr>
            <a:noAutofit/>
          </a:bodyPr>
          <a:lstStyle/>
          <a:p>
            <a:pPr marL="0" indent="0">
              <a:buNone/>
            </a:pPr>
            <a:r>
              <a:rPr lang="sv-SE" sz="1100" dirty="0"/>
              <a:t>Medicinsk bakgrund</a:t>
            </a:r>
          </a:p>
          <a:p>
            <a:pPr marL="0" indent="0">
              <a:buNone/>
            </a:pPr>
            <a:r>
              <a:rPr lang="sv-SE" sz="1100" dirty="0"/>
              <a:t>	Tidigare fysiska och psykiska hälsoproblem</a:t>
            </a:r>
          </a:p>
          <a:p>
            <a:pPr marL="0" indent="0">
              <a:buNone/>
            </a:pPr>
            <a:r>
              <a:rPr lang="sv-SE" sz="1100" dirty="0"/>
              <a:t>	Tidigare gynekologiskt hälsoproblem</a:t>
            </a:r>
          </a:p>
          <a:p>
            <a:pPr marL="0" indent="0">
              <a:buNone/>
            </a:pPr>
            <a:endParaRPr lang="sv-SE" sz="1100" dirty="0"/>
          </a:p>
          <a:p>
            <a:pPr marL="0" indent="0">
              <a:buNone/>
            </a:pPr>
            <a:r>
              <a:rPr lang="sv-SE" sz="1100" dirty="0"/>
              <a:t>Social bakgrund</a:t>
            </a:r>
          </a:p>
          <a:p>
            <a:pPr marL="0" indent="0">
              <a:buNone/>
            </a:pPr>
            <a:r>
              <a:rPr lang="sv-SE" sz="1100" dirty="0"/>
              <a:t>	Familj</a:t>
            </a:r>
          </a:p>
          <a:p>
            <a:pPr marL="0" indent="0">
              <a:buNone/>
            </a:pPr>
            <a:r>
              <a:rPr lang="sv-SE" sz="1100" dirty="0"/>
              <a:t>	Sysselsättning</a:t>
            </a:r>
          </a:p>
          <a:p>
            <a:pPr marL="0" indent="0">
              <a:buNone/>
            </a:pPr>
            <a:endParaRPr lang="sv-SE" sz="1100" dirty="0"/>
          </a:p>
          <a:p>
            <a:pPr marL="0" indent="0">
              <a:buNone/>
            </a:pPr>
            <a:r>
              <a:rPr lang="sv-SE" sz="1100" dirty="0"/>
              <a:t>Levnadsvanor</a:t>
            </a:r>
          </a:p>
          <a:p>
            <a:pPr marL="0" indent="0">
              <a:buNone/>
            </a:pPr>
            <a:r>
              <a:rPr lang="sv-SE" sz="1100" dirty="0"/>
              <a:t>	Alkohol/tobak</a:t>
            </a:r>
          </a:p>
          <a:p>
            <a:pPr marL="0" indent="0">
              <a:buNone/>
            </a:pPr>
            <a:r>
              <a:rPr lang="sv-SE" sz="1100" dirty="0"/>
              <a:t>	Fysisk aktivitet/träning</a:t>
            </a:r>
          </a:p>
          <a:p>
            <a:pPr marL="0" indent="0">
              <a:buNone/>
            </a:pPr>
            <a:r>
              <a:rPr lang="sv-SE" sz="1100" dirty="0"/>
              <a:t>	Sömnvanor</a:t>
            </a:r>
          </a:p>
          <a:p>
            <a:pPr marL="0" indent="0">
              <a:buNone/>
            </a:pPr>
            <a:endParaRPr lang="sv-SE" sz="1100" dirty="0"/>
          </a:p>
          <a:p>
            <a:pPr marL="0" indent="0">
              <a:buNone/>
            </a:pPr>
            <a:r>
              <a:rPr lang="sv-SE" sz="1100" dirty="0"/>
              <a:t>Aktuellt hälsoproblem</a:t>
            </a:r>
          </a:p>
          <a:p>
            <a:pPr marL="0" indent="0">
              <a:buNone/>
            </a:pPr>
            <a:r>
              <a:rPr lang="sv-SE" sz="1100" dirty="0"/>
              <a:t>	Smärtbeskrivning</a:t>
            </a:r>
          </a:p>
          <a:p>
            <a:pPr marL="0" indent="0">
              <a:buNone/>
            </a:pPr>
            <a:r>
              <a:rPr lang="sv-SE" sz="1100" dirty="0"/>
              <a:t>	Psykisk hälsa	(</a:t>
            </a:r>
            <a:r>
              <a:rPr lang="sv-SE" sz="1100" dirty="0" err="1"/>
              <a:t>LiSat</a:t>
            </a:r>
            <a:r>
              <a:rPr lang="sv-SE" sz="1100" dirty="0"/>
              <a:t>, PCS-SW)</a:t>
            </a:r>
          </a:p>
          <a:p>
            <a:pPr marL="0" indent="0">
              <a:buNone/>
            </a:pPr>
            <a:r>
              <a:rPr lang="sv-SE" sz="1100" dirty="0"/>
              <a:t>	Smärthanteringsstrategier (undvikanden/</a:t>
            </a:r>
            <a:r>
              <a:rPr lang="sv-SE" sz="1100" dirty="0" err="1"/>
              <a:t>uthärdanden</a:t>
            </a:r>
            <a:r>
              <a:rPr lang="sv-SE" sz="1100" dirty="0"/>
              <a:t>?)	</a:t>
            </a:r>
          </a:p>
          <a:p>
            <a:pPr marL="0" indent="0">
              <a:buNone/>
            </a:pPr>
            <a:r>
              <a:rPr lang="sv-SE" sz="1100" dirty="0"/>
              <a:t>	</a:t>
            </a:r>
            <a:r>
              <a:rPr lang="sv-SE" sz="1100" dirty="0" err="1"/>
              <a:t>Miktion</a:t>
            </a:r>
            <a:endParaRPr lang="sv-SE" sz="1100" dirty="0"/>
          </a:p>
          <a:p>
            <a:pPr marL="0" indent="0">
              <a:buNone/>
            </a:pPr>
            <a:r>
              <a:rPr lang="sv-SE" sz="1100" dirty="0"/>
              <a:t>	Tarmtömning </a:t>
            </a:r>
          </a:p>
          <a:p>
            <a:pPr marL="0" indent="0">
              <a:buNone/>
            </a:pPr>
            <a:r>
              <a:rPr lang="sv-SE" sz="1100" dirty="0"/>
              <a:t>	</a:t>
            </a:r>
            <a:r>
              <a:rPr lang="sv-SE" sz="1100" b="1" dirty="0"/>
              <a:t>Samliv</a:t>
            </a:r>
          </a:p>
          <a:p>
            <a:pPr marL="0" indent="0">
              <a:buNone/>
            </a:pPr>
            <a:r>
              <a:rPr lang="sv-SE" sz="1100" dirty="0"/>
              <a:t>	</a:t>
            </a:r>
          </a:p>
        </p:txBody>
      </p:sp>
      <p:graphicFrame>
        <p:nvGraphicFramePr>
          <p:cNvPr id="8" name="Platshållare för innehåll 9"/>
          <p:cNvGraphicFramePr>
            <a:graphicFrameLocks/>
          </p:cNvGraphicFramePr>
          <p:nvPr>
            <p:extLst>
              <p:ext uri="{D42A27DB-BD31-4B8C-83A1-F6EECF244321}">
                <p14:modId xmlns:p14="http://schemas.microsoft.com/office/powerpoint/2010/main" val="1573002787"/>
              </p:ext>
            </p:extLst>
          </p:nvPr>
        </p:nvGraphicFramePr>
        <p:xfrm>
          <a:off x="5499589" y="1348394"/>
          <a:ext cx="3644411" cy="2458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869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Fysioterapeutisk undersökning (förenklat)</a:t>
            </a:r>
          </a:p>
        </p:txBody>
      </p:sp>
      <p:sp>
        <p:nvSpPr>
          <p:cNvPr id="3" name="Platshållare för innehåll 2"/>
          <p:cNvSpPr>
            <a:spLocks noGrp="1"/>
          </p:cNvSpPr>
          <p:nvPr>
            <p:ph idx="1"/>
          </p:nvPr>
        </p:nvSpPr>
        <p:spPr/>
        <p:txBody>
          <a:bodyPr/>
          <a:lstStyle/>
          <a:p>
            <a:r>
              <a:rPr lang="sv-SE" dirty="0"/>
              <a:t>Externt status - </a:t>
            </a:r>
            <a:r>
              <a:rPr lang="sv-SE" sz="1600" dirty="0"/>
              <a:t>inspektion, palpation, rörlighet, leder (höft, rygg, bäcken) muskler, neurologiskt, funktionstester. </a:t>
            </a:r>
          </a:p>
          <a:p>
            <a:endParaRPr lang="sv-SE" sz="1600" dirty="0"/>
          </a:p>
          <a:p>
            <a:endParaRPr lang="sv-SE" sz="1600" dirty="0"/>
          </a:p>
          <a:p>
            <a:endParaRPr lang="sv-SE" sz="1600" dirty="0"/>
          </a:p>
          <a:p>
            <a:r>
              <a:rPr lang="sv-SE" dirty="0"/>
              <a:t>Vaginalundersökning- </a:t>
            </a:r>
            <a:r>
              <a:rPr lang="sv-SE" sz="1600" dirty="0"/>
              <a:t>inspektion, palpation, muskler, neurologiskt.  </a:t>
            </a:r>
          </a:p>
          <a:p>
            <a:endParaRPr lang="sv-SE" dirty="0"/>
          </a:p>
        </p:txBody>
      </p:sp>
    </p:spTree>
    <p:extLst>
      <p:ext uri="{BB962C8B-B14F-4D97-AF65-F5344CB8AC3E}">
        <p14:creationId xmlns:p14="http://schemas.microsoft.com/office/powerpoint/2010/main" val="266084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fld id="{6D8CCFDF-DFA5-484F-9FF8-7212AEA69C48}" type="slidenum">
              <a:rPr lang="sv-SE" smtClean="0"/>
              <a:pPr/>
              <a:t>9</a:t>
            </a:fld>
            <a:endParaRPr lang="sv-SE" dirty="0"/>
          </a:p>
        </p:txBody>
      </p:sp>
      <p:pic>
        <p:nvPicPr>
          <p:cNvPr id="3" name="Platshållare för innehåll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780" y="590450"/>
            <a:ext cx="3957143" cy="5531337"/>
          </a:xfrm>
          <a:prstGeom prst="rect">
            <a:avLst/>
          </a:prstGeom>
        </p:spPr>
      </p:pic>
    </p:spTree>
    <p:extLst>
      <p:ext uri="{BB962C8B-B14F-4D97-AF65-F5344CB8AC3E}">
        <p14:creationId xmlns:p14="http://schemas.microsoft.com/office/powerpoint/2010/main" val="2063125868"/>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g Ost">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610</TotalTime>
  <Words>3693</Words>
  <Application>Microsoft Macintosh PowerPoint</Application>
  <PresentationFormat>Bildspel på skärmen (4:3)</PresentationFormat>
  <Paragraphs>393</Paragraphs>
  <Slides>19</Slides>
  <Notes>16</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Arial</vt:lpstr>
      <vt:lpstr>Calibri</vt:lpstr>
      <vt:lpstr>Georgia</vt:lpstr>
      <vt:lpstr>Tahoma</vt:lpstr>
      <vt:lpstr>blank</vt:lpstr>
      <vt:lpstr>PowerPoint-presentation</vt:lpstr>
      <vt:lpstr>Biopsykosocialt perspektiv</vt:lpstr>
      <vt:lpstr>Paramedicinsk perspektiv på bäckenet</vt:lpstr>
      <vt:lpstr>Utveckling av långvarig smärta</vt:lpstr>
      <vt:lpstr>Utveckling av långvarig smärta</vt:lpstr>
      <vt:lpstr>Utveckling av långvarig smärta</vt:lpstr>
      <vt:lpstr> Bedömningssamtalet- Anamnes  </vt:lpstr>
      <vt:lpstr>Fysioterapeutisk undersökning (förenklat)</vt:lpstr>
      <vt:lpstr>PowerPoint-presentation</vt:lpstr>
      <vt:lpstr>Biopsykosocialt perspektiv på behandling</vt:lpstr>
      <vt:lpstr>Upplägg </vt:lpstr>
      <vt:lpstr>Förklaringsmodell</vt:lpstr>
      <vt:lpstr>Fysioterapeutisk behandling  </vt:lpstr>
      <vt:lpstr>Internbehandling </vt:lpstr>
      <vt:lpstr>PowerPoint-presentation</vt:lpstr>
      <vt:lpstr>Psykologisk behandling</vt:lpstr>
      <vt:lpstr>Hinder för Behandling  </vt:lpstr>
      <vt:lpstr>PowerPoint-presentation</vt:lpstr>
      <vt:lpstr>Referenser</vt:lpstr>
    </vt:vector>
  </TitlesOfParts>
  <Company>Region Östergötland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Gunnarsson Catrin</dc:creator>
  <cp:lastModifiedBy>camilla.greko@gmail.com</cp:lastModifiedBy>
  <cp:revision>54</cp:revision>
  <dcterms:created xsi:type="dcterms:W3CDTF">2020-03-19T15:05:37Z</dcterms:created>
  <dcterms:modified xsi:type="dcterms:W3CDTF">2020-04-14T14:37:18Z</dcterms:modified>
</cp:coreProperties>
</file>