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66" r:id="rId3"/>
    <p:sldId id="257" r:id="rId4"/>
    <p:sldId id="367" r:id="rId5"/>
    <p:sldId id="370" r:id="rId6"/>
    <p:sldId id="368" r:id="rId7"/>
    <p:sldId id="371" r:id="rId8"/>
    <p:sldId id="369" r:id="rId9"/>
    <p:sldId id="372" r:id="rId1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8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6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03C91C-4F9C-408F-B2E0-8AC7EF385CC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DB3DBBC-7E1A-4875-9791-5B3DD379AECB}">
      <dgm:prSet/>
      <dgm:spPr/>
      <dgm:t>
        <a:bodyPr/>
        <a:lstStyle/>
        <a:p>
          <a:r>
            <a:rPr lang="en-US" b="1" dirty="0"/>
            <a:t>FRÅGOR ?</a:t>
          </a:r>
        </a:p>
      </dgm:t>
    </dgm:pt>
    <dgm:pt modelId="{AF3E156C-4BE3-49F2-B6D0-F7E14A4EDD07}" type="parTrans" cxnId="{92FB03FA-114A-4831-907D-3DE945E3E1EC}">
      <dgm:prSet/>
      <dgm:spPr/>
      <dgm:t>
        <a:bodyPr/>
        <a:lstStyle/>
        <a:p>
          <a:endParaRPr lang="en-US"/>
        </a:p>
      </dgm:t>
    </dgm:pt>
    <dgm:pt modelId="{4867C7C1-90F8-4109-BA85-A9906C92D652}" type="sibTrans" cxnId="{92FB03FA-114A-4831-907D-3DE945E3E1EC}">
      <dgm:prSet/>
      <dgm:spPr/>
      <dgm:t>
        <a:bodyPr/>
        <a:lstStyle/>
        <a:p>
          <a:endParaRPr lang="en-US"/>
        </a:p>
      </dgm:t>
    </dgm:pt>
    <dgm:pt modelId="{A23E2705-FC3F-4695-A979-C51F9A4316F8}">
      <dgm:prSet/>
      <dgm:spPr/>
      <dgm:t>
        <a:bodyPr/>
        <a:lstStyle/>
        <a:p>
          <a:r>
            <a:rPr lang="en-US" b="1"/>
            <a:t>TACK !</a:t>
          </a:r>
          <a:endParaRPr lang="en-US"/>
        </a:p>
      </dgm:t>
    </dgm:pt>
    <dgm:pt modelId="{26EE619A-A9FA-437C-A979-02ECA91D0CD2}" type="parTrans" cxnId="{72549090-A42C-448B-BCDA-98044520257C}">
      <dgm:prSet/>
      <dgm:spPr/>
      <dgm:t>
        <a:bodyPr/>
        <a:lstStyle/>
        <a:p>
          <a:endParaRPr lang="en-US"/>
        </a:p>
      </dgm:t>
    </dgm:pt>
    <dgm:pt modelId="{EB89C867-30F8-4DC4-8FE1-2655B02D6358}" type="sibTrans" cxnId="{72549090-A42C-448B-BCDA-98044520257C}">
      <dgm:prSet/>
      <dgm:spPr/>
      <dgm:t>
        <a:bodyPr/>
        <a:lstStyle/>
        <a:p>
          <a:endParaRPr lang="en-US"/>
        </a:p>
      </dgm:t>
    </dgm:pt>
    <dgm:pt modelId="{D1A895A7-F85F-4AD8-8AD4-43D7404E495B}" type="pres">
      <dgm:prSet presAssocID="{D403C91C-4F9C-408F-B2E0-8AC7EF385CC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6BFEB66-59DC-418E-BFD4-B5570F388F97}" type="pres">
      <dgm:prSet presAssocID="{BDB3DBBC-7E1A-4875-9791-5B3DD379AECB}" presName="hierRoot1" presStyleCnt="0"/>
      <dgm:spPr/>
    </dgm:pt>
    <dgm:pt modelId="{8D98219E-4CB5-4925-8117-72E02650DFB5}" type="pres">
      <dgm:prSet presAssocID="{BDB3DBBC-7E1A-4875-9791-5B3DD379AECB}" presName="composite" presStyleCnt="0"/>
      <dgm:spPr/>
    </dgm:pt>
    <dgm:pt modelId="{A8CB7C34-27A9-4C29-ACAF-9273552121C1}" type="pres">
      <dgm:prSet presAssocID="{BDB3DBBC-7E1A-4875-9791-5B3DD379AECB}" presName="background" presStyleLbl="node0" presStyleIdx="0" presStyleCnt="2"/>
      <dgm:spPr/>
    </dgm:pt>
    <dgm:pt modelId="{D9B12F74-77E3-4E29-936F-CCE49A044931}" type="pres">
      <dgm:prSet presAssocID="{BDB3DBBC-7E1A-4875-9791-5B3DD379AECB}" presName="text" presStyleLbl="fgAcc0" presStyleIdx="0" presStyleCnt="2">
        <dgm:presLayoutVars>
          <dgm:chPref val="3"/>
        </dgm:presLayoutVars>
      </dgm:prSet>
      <dgm:spPr/>
    </dgm:pt>
    <dgm:pt modelId="{9F04B437-454E-4F9A-B157-D070E06E6DDF}" type="pres">
      <dgm:prSet presAssocID="{BDB3DBBC-7E1A-4875-9791-5B3DD379AECB}" presName="hierChild2" presStyleCnt="0"/>
      <dgm:spPr/>
    </dgm:pt>
    <dgm:pt modelId="{F09907FE-2FFB-4D61-8D07-25EFE48934BF}" type="pres">
      <dgm:prSet presAssocID="{A23E2705-FC3F-4695-A979-C51F9A4316F8}" presName="hierRoot1" presStyleCnt="0"/>
      <dgm:spPr/>
    </dgm:pt>
    <dgm:pt modelId="{C3AD3D3D-5158-4E90-A06C-B0D27165C060}" type="pres">
      <dgm:prSet presAssocID="{A23E2705-FC3F-4695-A979-C51F9A4316F8}" presName="composite" presStyleCnt="0"/>
      <dgm:spPr/>
    </dgm:pt>
    <dgm:pt modelId="{5135765B-C298-4C40-B055-D4493A91F7C9}" type="pres">
      <dgm:prSet presAssocID="{A23E2705-FC3F-4695-A979-C51F9A4316F8}" presName="background" presStyleLbl="node0" presStyleIdx="1" presStyleCnt="2"/>
      <dgm:spPr/>
    </dgm:pt>
    <dgm:pt modelId="{0C5A7177-A4CD-4E8C-91B3-8EC1F88BEF38}" type="pres">
      <dgm:prSet presAssocID="{A23E2705-FC3F-4695-A979-C51F9A4316F8}" presName="text" presStyleLbl="fgAcc0" presStyleIdx="1" presStyleCnt="2">
        <dgm:presLayoutVars>
          <dgm:chPref val="3"/>
        </dgm:presLayoutVars>
      </dgm:prSet>
      <dgm:spPr/>
    </dgm:pt>
    <dgm:pt modelId="{79735507-170F-4341-941C-DB17EAFC7C3D}" type="pres">
      <dgm:prSet presAssocID="{A23E2705-FC3F-4695-A979-C51F9A4316F8}" presName="hierChild2" presStyleCnt="0"/>
      <dgm:spPr/>
    </dgm:pt>
  </dgm:ptLst>
  <dgm:cxnLst>
    <dgm:cxn modelId="{53C3AB43-C326-4AFA-97CA-2726DC35C4F2}" type="presOf" srcId="{BDB3DBBC-7E1A-4875-9791-5B3DD379AECB}" destId="{D9B12F74-77E3-4E29-936F-CCE49A044931}" srcOrd="0" destOrd="0" presId="urn:microsoft.com/office/officeart/2005/8/layout/hierarchy1"/>
    <dgm:cxn modelId="{A1AE4E50-E5FE-42C1-BB98-969FAB5CA236}" type="presOf" srcId="{D403C91C-4F9C-408F-B2E0-8AC7EF385CC4}" destId="{D1A895A7-F85F-4AD8-8AD4-43D7404E495B}" srcOrd="0" destOrd="0" presId="urn:microsoft.com/office/officeart/2005/8/layout/hierarchy1"/>
    <dgm:cxn modelId="{72549090-A42C-448B-BCDA-98044520257C}" srcId="{D403C91C-4F9C-408F-B2E0-8AC7EF385CC4}" destId="{A23E2705-FC3F-4695-A979-C51F9A4316F8}" srcOrd="1" destOrd="0" parTransId="{26EE619A-A9FA-437C-A979-02ECA91D0CD2}" sibTransId="{EB89C867-30F8-4DC4-8FE1-2655B02D6358}"/>
    <dgm:cxn modelId="{37BAF0BD-00E1-40CE-B672-5028C5605B6F}" type="presOf" srcId="{A23E2705-FC3F-4695-A979-C51F9A4316F8}" destId="{0C5A7177-A4CD-4E8C-91B3-8EC1F88BEF38}" srcOrd="0" destOrd="0" presId="urn:microsoft.com/office/officeart/2005/8/layout/hierarchy1"/>
    <dgm:cxn modelId="{92FB03FA-114A-4831-907D-3DE945E3E1EC}" srcId="{D403C91C-4F9C-408F-B2E0-8AC7EF385CC4}" destId="{BDB3DBBC-7E1A-4875-9791-5B3DD379AECB}" srcOrd="0" destOrd="0" parTransId="{AF3E156C-4BE3-49F2-B6D0-F7E14A4EDD07}" sibTransId="{4867C7C1-90F8-4109-BA85-A9906C92D652}"/>
    <dgm:cxn modelId="{C4868870-9314-4598-8900-B6B7C9141CF4}" type="presParOf" srcId="{D1A895A7-F85F-4AD8-8AD4-43D7404E495B}" destId="{16BFEB66-59DC-418E-BFD4-B5570F388F97}" srcOrd="0" destOrd="0" presId="urn:microsoft.com/office/officeart/2005/8/layout/hierarchy1"/>
    <dgm:cxn modelId="{F767875A-6A3C-4B76-8D04-5117BA8DCA17}" type="presParOf" srcId="{16BFEB66-59DC-418E-BFD4-B5570F388F97}" destId="{8D98219E-4CB5-4925-8117-72E02650DFB5}" srcOrd="0" destOrd="0" presId="urn:microsoft.com/office/officeart/2005/8/layout/hierarchy1"/>
    <dgm:cxn modelId="{F4122F5F-56B4-45D8-9C02-0CC2CE4CA4B1}" type="presParOf" srcId="{8D98219E-4CB5-4925-8117-72E02650DFB5}" destId="{A8CB7C34-27A9-4C29-ACAF-9273552121C1}" srcOrd="0" destOrd="0" presId="urn:microsoft.com/office/officeart/2005/8/layout/hierarchy1"/>
    <dgm:cxn modelId="{D8EA5C03-83F5-47D5-AD8E-3FE4A4DB6CD6}" type="presParOf" srcId="{8D98219E-4CB5-4925-8117-72E02650DFB5}" destId="{D9B12F74-77E3-4E29-936F-CCE49A044931}" srcOrd="1" destOrd="0" presId="urn:microsoft.com/office/officeart/2005/8/layout/hierarchy1"/>
    <dgm:cxn modelId="{19C77A3D-3631-486A-966B-57978519CC3D}" type="presParOf" srcId="{16BFEB66-59DC-418E-BFD4-B5570F388F97}" destId="{9F04B437-454E-4F9A-B157-D070E06E6DDF}" srcOrd="1" destOrd="0" presId="urn:microsoft.com/office/officeart/2005/8/layout/hierarchy1"/>
    <dgm:cxn modelId="{6FF61573-4C94-43E0-ACBC-1391DAF541C1}" type="presParOf" srcId="{D1A895A7-F85F-4AD8-8AD4-43D7404E495B}" destId="{F09907FE-2FFB-4D61-8D07-25EFE48934BF}" srcOrd="1" destOrd="0" presId="urn:microsoft.com/office/officeart/2005/8/layout/hierarchy1"/>
    <dgm:cxn modelId="{309D03CB-0709-419F-8325-B701512E218E}" type="presParOf" srcId="{F09907FE-2FFB-4D61-8D07-25EFE48934BF}" destId="{C3AD3D3D-5158-4E90-A06C-B0D27165C060}" srcOrd="0" destOrd="0" presId="urn:microsoft.com/office/officeart/2005/8/layout/hierarchy1"/>
    <dgm:cxn modelId="{33CCA6D2-A41F-4177-AF71-B5D4F82096B2}" type="presParOf" srcId="{C3AD3D3D-5158-4E90-A06C-B0D27165C060}" destId="{5135765B-C298-4C40-B055-D4493A91F7C9}" srcOrd="0" destOrd="0" presId="urn:microsoft.com/office/officeart/2005/8/layout/hierarchy1"/>
    <dgm:cxn modelId="{660BE66A-841A-485D-9BB5-628570A1D637}" type="presParOf" srcId="{C3AD3D3D-5158-4E90-A06C-B0D27165C060}" destId="{0C5A7177-A4CD-4E8C-91B3-8EC1F88BEF38}" srcOrd="1" destOrd="0" presId="urn:microsoft.com/office/officeart/2005/8/layout/hierarchy1"/>
    <dgm:cxn modelId="{27C24E55-32E4-4F63-A5CF-D39CFF9C7704}" type="presParOf" srcId="{F09907FE-2FFB-4D61-8D07-25EFE48934BF}" destId="{79735507-170F-4341-941C-DB17EAFC7C3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CB7C34-27A9-4C29-ACAF-9273552121C1}">
      <dsp:nvSpPr>
        <dsp:cNvPr id="0" name=""/>
        <dsp:cNvSpPr/>
      </dsp:nvSpPr>
      <dsp:spPr>
        <a:xfrm>
          <a:off x="1283" y="507953"/>
          <a:ext cx="4505585" cy="28610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B12F74-77E3-4E29-936F-CCE49A044931}">
      <dsp:nvSpPr>
        <dsp:cNvPr id="0" name=""/>
        <dsp:cNvSpPr/>
      </dsp:nvSpPr>
      <dsp:spPr>
        <a:xfrm>
          <a:off x="501904" y="983543"/>
          <a:ext cx="4505585" cy="28610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b="1" kern="1200" dirty="0"/>
            <a:t>FRÅGOR ?</a:t>
          </a:r>
        </a:p>
      </dsp:txBody>
      <dsp:txXfrm>
        <a:off x="585701" y="1067340"/>
        <a:ext cx="4337991" cy="2693452"/>
      </dsp:txXfrm>
    </dsp:sp>
    <dsp:sp modelId="{5135765B-C298-4C40-B055-D4493A91F7C9}">
      <dsp:nvSpPr>
        <dsp:cNvPr id="0" name=""/>
        <dsp:cNvSpPr/>
      </dsp:nvSpPr>
      <dsp:spPr>
        <a:xfrm>
          <a:off x="5508110" y="507953"/>
          <a:ext cx="4505585" cy="28610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5A7177-A4CD-4E8C-91B3-8EC1F88BEF38}">
      <dsp:nvSpPr>
        <dsp:cNvPr id="0" name=""/>
        <dsp:cNvSpPr/>
      </dsp:nvSpPr>
      <dsp:spPr>
        <a:xfrm>
          <a:off x="6008730" y="983543"/>
          <a:ext cx="4505585" cy="28610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b="1" kern="1200"/>
            <a:t>TACK !</a:t>
          </a:r>
          <a:endParaRPr lang="en-US" sz="6500" kern="1200"/>
        </a:p>
      </dsp:txBody>
      <dsp:txXfrm>
        <a:off x="6092527" y="1067340"/>
        <a:ext cx="4337991" cy="26934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95984B-96E2-4B57-8451-801E2B26F9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AC1996C-F0C0-44E5-B568-3946C51644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494ED55-D4DD-4756-9B59-11650559B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0126D-6EEA-4B21-9A06-065558DD584B}" type="datetimeFigureOut">
              <a:rPr lang="sv-SE" smtClean="0"/>
              <a:t>2020-04-14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6C0FA21-04B7-4461-B6F1-3B78FBBA0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A7F4F75-392D-498F-B377-F367E3ABB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394F-CCFA-4E00-990F-5F382D144A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09495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EDDA3A5-FD9E-49CA-ABB9-95FE0CEAD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B8354F1F-2DEE-4D45-A71A-26BA7F6BEB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DE72C93-DBB2-4C02-AFD6-01A427F9E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0126D-6EEA-4B21-9A06-065558DD584B}" type="datetimeFigureOut">
              <a:rPr lang="sv-SE" smtClean="0"/>
              <a:t>2020-04-14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B4CA2D3-D883-48F6-AF37-58A41E8F4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76D81DF-469C-4FAD-B86B-3DF4DA535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394F-CCFA-4E00-990F-5F382D144A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37114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6DCF5924-0565-47BE-9F76-F2CDF5BAAC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A114EF5C-61E0-4ED0-AFCD-0E51306FC3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8E7A05E-CC0D-4A49-913D-9E7B24474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0126D-6EEA-4B21-9A06-065558DD584B}" type="datetimeFigureOut">
              <a:rPr lang="sv-SE" smtClean="0"/>
              <a:t>2020-04-14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1AB9010-7B9D-43CB-92A8-BAE9F1CE2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6A73973-68FA-4052-8590-60D17C645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394F-CCFA-4E00-990F-5F382D144A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72768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01BA5E-589F-495C-A151-9EF9B1206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DE5C4C7-7698-427F-9D39-DEC6D15FD4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142B16C-E30F-4F8A-8047-B76BC436D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0126D-6EEA-4B21-9A06-065558DD584B}" type="datetimeFigureOut">
              <a:rPr lang="sv-SE" smtClean="0"/>
              <a:t>2020-04-14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D25DEDF-EFFC-4ACC-952B-6C2983DBB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5C9274F-46A1-4995-803C-DF3246DDC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394F-CCFA-4E00-990F-5F382D144A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64367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1E70666-6856-41B0-8FB5-86BE5258A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C430681-C2C7-455E-943E-C4F28D1D19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2C39EF8-2D6C-48A7-9158-19FA9A001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0126D-6EEA-4B21-9A06-065558DD584B}" type="datetimeFigureOut">
              <a:rPr lang="sv-SE" smtClean="0"/>
              <a:t>2020-04-14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79E7EAD-64CB-4377-A9C4-1E35502DD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ADA3A74-A216-436D-B64B-995B17647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394F-CCFA-4E00-990F-5F382D144A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96867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85C57F2-9D68-40AA-A047-DD1616ECC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96E0E25-854C-4E53-A0B3-36AB84693F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22135AA-A556-4A8F-8FC7-D4809AD248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5F197B5-69A7-4996-9792-71DB99358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0126D-6EEA-4B21-9A06-065558DD584B}" type="datetimeFigureOut">
              <a:rPr lang="sv-SE" smtClean="0"/>
              <a:t>2020-04-14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EDC530F-1452-402D-9C7F-E20FC5EFE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3F410AF-A945-486C-A7D1-7CBD3EA2F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394F-CCFA-4E00-990F-5F382D144A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3874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3172699-C347-4A8D-91F1-E10B9013E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459AD59-31AD-4A6E-9487-256DA36B9C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FA421F7-8592-4629-96DD-2E58009607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B416532C-5847-4D0B-BA01-9FB90BDEF0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3A236B78-905E-40BD-B8E1-383791B397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A8B4C0E3-D13B-46C3-A923-8F5367D74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0126D-6EEA-4B21-9A06-065558DD584B}" type="datetimeFigureOut">
              <a:rPr lang="sv-SE" smtClean="0"/>
              <a:t>2020-04-14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631A6666-2342-4882-A40E-7A0695856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8FEA7A0C-377F-4528-91FC-7C2E761AB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394F-CCFA-4E00-990F-5F382D144A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72102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65C30A7-A190-4E42-806C-9F32F3EDF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C253B6E2-85E7-42F6-A026-6B93773D7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0126D-6EEA-4B21-9A06-065558DD584B}" type="datetimeFigureOut">
              <a:rPr lang="sv-SE" smtClean="0"/>
              <a:t>2020-04-14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147FA36-12DC-4A60-9D21-348BBDF20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674A129-3608-4FBD-87DA-0034B3C70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394F-CCFA-4E00-990F-5F382D144A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93996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93DF82AF-16ED-4088-A636-5E8C41C45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0126D-6EEA-4B21-9A06-065558DD584B}" type="datetimeFigureOut">
              <a:rPr lang="sv-SE" smtClean="0"/>
              <a:t>2020-04-14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F0DA9E31-B44D-41DB-9948-DFD53F2E6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40E74AC-1E64-4468-A895-84239060C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394F-CCFA-4E00-990F-5F382D144A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25058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09E4139-D62D-4F00-BA01-8D558347F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9D78806-917C-4B37-BDAE-64DC9C8D75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02D78A7-FEEB-4B3A-B5A7-A166C6EAD3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0F78F3F-1C07-4D49-8773-EDE95CCC6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0126D-6EEA-4B21-9A06-065558DD584B}" type="datetimeFigureOut">
              <a:rPr lang="sv-SE" smtClean="0"/>
              <a:t>2020-04-14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3914A02-97E7-4903-B887-DBFCD4D4E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697BC8B-6675-42D4-AF62-6452649A0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394F-CCFA-4E00-990F-5F382D144A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7032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96F6DA-E2E3-4924-8A31-AF284C735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1E78219B-87C8-4909-A895-C476B865B1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A7FF4B6-76B6-4C00-8C6B-470F9496F4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07FF9C1-7DB6-46AF-A76F-9D1141DEC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0126D-6EEA-4B21-9A06-065558DD584B}" type="datetimeFigureOut">
              <a:rPr lang="sv-SE" smtClean="0"/>
              <a:t>2020-04-14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BC9DAE6-0D5A-4C4E-9314-368911152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523AF2D-8806-4905-897A-8BA204194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394F-CCFA-4E00-990F-5F382D144A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7906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C38D72AC-A372-4642-9B82-A50EF3745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31D4217-1542-4A76-A87E-186BBFD090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45F220E-809E-4108-950E-F19525D8C5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0126D-6EEA-4B21-9A06-065558DD584B}" type="datetimeFigureOut">
              <a:rPr lang="sv-SE" smtClean="0"/>
              <a:t>2020-04-14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D5BD9EA-F9FA-4886-BBA7-0B6456A2AB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C64DA16-AB85-415C-8722-E6BA8CD6CA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5394F-CCFA-4E00-990F-5F382D144A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84380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559AE206-7EBA-4D33-8BC9-9D8158553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CD6E4CE-57BD-457B-B3C7-093D5D1BCC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4525347"/>
            <a:ext cx="6801321" cy="1737360"/>
          </a:xfrm>
        </p:spPr>
        <p:txBody>
          <a:bodyPr anchor="ctr">
            <a:normAutofit/>
          </a:bodyPr>
          <a:lstStyle/>
          <a:p>
            <a:pPr algn="r"/>
            <a:r>
              <a:rPr lang="sv-SE" dirty="0" err="1"/>
              <a:t>Endometrios</a:t>
            </a:r>
            <a:r>
              <a:rPr lang="sv-SE" dirty="0"/>
              <a:t> och samsjuklighet</a:t>
            </a:r>
            <a:endParaRPr lang="sv-SE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9D093265-4CD8-4128-915D-C4D395C10D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61258" y="4525347"/>
            <a:ext cx="3258675" cy="1737360"/>
          </a:xfrm>
        </p:spPr>
        <p:txBody>
          <a:bodyPr anchor="ctr">
            <a:normAutofit/>
          </a:bodyPr>
          <a:lstStyle/>
          <a:p>
            <a:pPr algn="l"/>
            <a:r>
              <a:rPr lang="sv-SE"/>
              <a:t>OGU mars 2020</a:t>
            </a:r>
          </a:p>
          <a:p>
            <a:pPr algn="l"/>
            <a:r>
              <a:rPr lang="sv-SE"/>
              <a:t>Dr Anna-Sofia Melin</a:t>
            </a:r>
          </a:p>
          <a:p>
            <a:pPr algn="l"/>
            <a:r>
              <a:rPr lang="sv-SE"/>
              <a:t>anna-sofia.melin@capio.se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6437D937-A7F1-4011-92B4-328E5BE1B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8567" y="620480"/>
            <a:ext cx="2243800" cy="224379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B672F332-AF08-46C6-94F0-77684310D7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95001" y="2466604"/>
            <a:ext cx="962395" cy="9623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34244EF8-D73A-40E1-BE73-D46E6B4B0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5829" y="2327988"/>
            <a:ext cx="293695" cy="2936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AB84D7E8-4ECB-42D7-ADBF-01689B0F24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9E8E38ED-369A-44C2-B635-0BED0E48A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00392" y="4525347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5198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4550B78F-57D8-4F74-A719-725E0A92CBB6}"/>
              </a:ext>
            </a:extLst>
          </p:cNvPr>
          <p:cNvSpPr/>
          <p:nvPr/>
        </p:nvSpPr>
        <p:spPr>
          <a:xfrm>
            <a:off x="2135560" y="908720"/>
            <a:ext cx="2426568" cy="2088233"/>
          </a:xfrm>
          <a:prstGeom prst="rect">
            <a:avLst/>
          </a:prstGeom>
          <a:noFill/>
          <a:ln w="38100"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err="1">
                <a:solidFill>
                  <a:schemeClr val="tx1"/>
                </a:solidFill>
              </a:rPr>
              <a:t>Dysmenorré</a:t>
            </a:r>
            <a:endParaRPr lang="sv-SE" dirty="0">
              <a:solidFill>
                <a:schemeClr val="tx1"/>
              </a:solidFill>
            </a:endParaRPr>
          </a:p>
          <a:p>
            <a:pPr algn="ctr"/>
            <a:r>
              <a:rPr lang="sv-SE" dirty="0">
                <a:solidFill>
                  <a:schemeClr val="tx1"/>
                </a:solidFill>
              </a:rPr>
              <a:t>Ovulationssmärta</a:t>
            </a:r>
          </a:p>
          <a:p>
            <a:pPr algn="ctr"/>
            <a:r>
              <a:rPr lang="sv-SE" dirty="0">
                <a:solidFill>
                  <a:schemeClr val="tx1"/>
                </a:solidFill>
              </a:rPr>
              <a:t>Djup samlagssmärta</a:t>
            </a:r>
          </a:p>
          <a:p>
            <a:pPr algn="ctr"/>
            <a:r>
              <a:rPr lang="sv-SE" dirty="0">
                <a:solidFill>
                  <a:schemeClr val="tx1"/>
                </a:solidFill>
              </a:rPr>
              <a:t>Smärta vid </a:t>
            </a:r>
            <a:r>
              <a:rPr lang="sv-SE" dirty="0" err="1">
                <a:solidFill>
                  <a:schemeClr val="tx1"/>
                </a:solidFill>
              </a:rPr>
              <a:t>miktion</a:t>
            </a:r>
            <a:endParaRPr lang="sv-SE" dirty="0">
              <a:solidFill>
                <a:schemeClr val="tx1"/>
              </a:solidFill>
            </a:endParaRPr>
          </a:p>
          <a:p>
            <a:pPr algn="ctr"/>
            <a:r>
              <a:rPr lang="sv-SE" dirty="0">
                <a:solidFill>
                  <a:schemeClr val="tx1"/>
                </a:solidFill>
              </a:rPr>
              <a:t>Smärta vid tarmtömning</a:t>
            </a:r>
          </a:p>
          <a:p>
            <a:pPr algn="ctr"/>
            <a:r>
              <a:rPr lang="sv-SE" dirty="0">
                <a:solidFill>
                  <a:schemeClr val="tx1"/>
                </a:solidFill>
              </a:rPr>
              <a:t>Trötthet</a:t>
            </a:r>
          </a:p>
        </p:txBody>
      </p:sp>
      <p:sp>
        <p:nvSpPr>
          <p:cNvPr id="6" name="Ellips 5">
            <a:extLst>
              <a:ext uri="{FF2B5EF4-FFF2-40B4-BE49-F238E27FC236}">
                <a16:creationId xmlns:a16="http://schemas.microsoft.com/office/drawing/2014/main" id="{CA6DEFA5-D3D6-48EB-8FE6-7014B65A6A12}"/>
              </a:ext>
            </a:extLst>
          </p:cNvPr>
          <p:cNvSpPr/>
          <p:nvPr/>
        </p:nvSpPr>
        <p:spPr>
          <a:xfrm>
            <a:off x="5541011" y="625353"/>
            <a:ext cx="914400" cy="914400"/>
          </a:xfrm>
          <a:prstGeom prst="ellipse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IBS</a:t>
            </a:r>
          </a:p>
        </p:txBody>
      </p:sp>
      <p:sp>
        <p:nvSpPr>
          <p:cNvPr id="7" name="Rektangel: rundade hörn 6">
            <a:extLst>
              <a:ext uri="{FF2B5EF4-FFF2-40B4-BE49-F238E27FC236}">
                <a16:creationId xmlns:a16="http://schemas.microsoft.com/office/drawing/2014/main" id="{D8B913E3-5D1B-4AEE-811C-2ABE6A3AE341}"/>
              </a:ext>
            </a:extLst>
          </p:cNvPr>
          <p:cNvSpPr/>
          <p:nvPr/>
        </p:nvSpPr>
        <p:spPr>
          <a:xfrm>
            <a:off x="4007768" y="5041371"/>
            <a:ext cx="1656184" cy="914400"/>
          </a:xfrm>
          <a:prstGeom prst="round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Psykiatrisk samsjuklighet</a:t>
            </a:r>
          </a:p>
        </p:txBody>
      </p:sp>
      <p:sp>
        <p:nvSpPr>
          <p:cNvPr id="8" name="Ellips 7">
            <a:extLst>
              <a:ext uri="{FF2B5EF4-FFF2-40B4-BE49-F238E27FC236}">
                <a16:creationId xmlns:a16="http://schemas.microsoft.com/office/drawing/2014/main" id="{780E602E-5310-4035-8708-494D720EA03A}"/>
              </a:ext>
            </a:extLst>
          </p:cNvPr>
          <p:cNvSpPr/>
          <p:nvPr/>
        </p:nvSpPr>
        <p:spPr>
          <a:xfrm>
            <a:off x="7032104" y="4869160"/>
            <a:ext cx="2290570" cy="1258822"/>
          </a:xfrm>
          <a:prstGeom prst="ellipse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Komplikationer vid graviditet och förlossning</a:t>
            </a:r>
          </a:p>
        </p:txBody>
      </p:sp>
      <p:sp>
        <p:nvSpPr>
          <p:cNvPr id="9" name="Rektangel: rundade hörn 8">
            <a:extLst>
              <a:ext uri="{FF2B5EF4-FFF2-40B4-BE49-F238E27FC236}">
                <a16:creationId xmlns:a16="http://schemas.microsoft.com/office/drawing/2014/main" id="{A11C4BE0-B00F-44D0-9458-D4CAC7B46FB0}"/>
              </a:ext>
            </a:extLst>
          </p:cNvPr>
          <p:cNvSpPr/>
          <p:nvPr/>
        </p:nvSpPr>
        <p:spPr>
          <a:xfrm>
            <a:off x="6778966" y="269776"/>
            <a:ext cx="1825352" cy="914400"/>
          </a:xfrm>
          <a:prstGeom prst="round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err="1">
                <a:solidFill>
                  <a:schemeClr val="tx1"/>
                </a:solidFill>
              </a:rPr>
              <a:t>InfIammatorisk</a:t>
            </a:r>
            <a:r>
              <a:rPr lang="sv-SE" dirty="0">
                <a:solidFill>
                  <a:schemeClr val="tx1"/>
                </a:solidFill>
              </a:rPr>
              <a:t> tarmsjukdom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E1F1C10C-AB2E-42E2-8B60-33446579E7C8}"/>
              </a:ext>
            </a:extLst>
          </p:cNvPr>
          <p:cNvSpPr/>
          <p:nvPr/>
        </p:nvSpPr>
        <p:spPr>
          <a:xfrm>
            <a:off x="8865474" y="3645835"/>
            <a:ext cx="914400" cy="9144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cancer</a:t>
            </a:r>
          </a:p>
        </p:txBody>
      </p:sp>
      <p:sp>
        <p:nvSpPr>
          <p:cNvPr id="12" name="Pil: nedåt 11">
            <a:extLst>
              <a:ext uri="{FF2B5EF4-FFF2-40B4-BE49-F238E27FC236}">
                <a16:creationId xmlns:a16="http://schemas.microsoft.com/office/drawing/2014/main" id="{DF0DB206-B89E-4E6A-96C9-935B715FB24C}"/>
              </a:ext>
            </a:extLst>
          </p:cNvPr>
          <p:cNvSpPr/>
          <p:nvPr/>
        </p:nvSpPr>
        <p:spPr>
          <a:xfrm rot="18919157">
            <a:off x="4953827" y="2345487"/>
            <a:ext cx="484632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4" name="Bild 13" descr="Kvinna">
            <a:extLst>
              <a:ext uri="{FF2B5EF4-FFF2-40B4-BE49-F238E27FC236}">
                <a16:creationId xmlns:a16="http://schemas.microsoft.com/office/drawing/2014/main" id="{0F2F08BD-DA7A-4A78-9370-273329E86E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48548" y="2746648"/>
            <a:ext cx="1587624" cy="1609328"/>
          </a:xfrm>
          <a:prstGeom prst="rect">
            <a:avLst/>
          </a:prstGeom>
        </p:spPr>
      </p:pic>
      <p:sp>
        <p:nvSpPr>
          <p:cNvPr id="2" name="Ellips 1">
            <a:extLst>
              <a:ext uri="{FF2B5EF4-FFF2-40B4-BE49-F238E27FC236}">
                <a16:creationId xmlns:a16="http://schemas.microsoft.com/office/drawing/2014/main" id="{CC2DAFEE-F1EC-43E9-9B07-F633338F096E}"/>
              </a:ext>
            </a:extLst>
          </p:cNvPr>
          <p:cNvSpPr/>
          <p:nvPr/>
        </p:nvSpPr>
        <p:spPr>
          <a:xfrm>
            <a:off x="2135560" y="3429000"/>
            <a:ext cx="1872208" cy="914400"/>
          </a:xfrm>
          <a:prstGeom prst="ellipse">
            <a:avLst/>
          </a:prstGeom>
          <a:solidFill>
            <a:schemeClr val="bg1"/>
          </a:solidFill>
          <a:ln w="38100"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err="1">
                <a:solidFill>
                  <a:schemeClr val="tx1"/>
                </a:solidFill>
              </a:rPr>
              <a:t>Subfertilitet</a:t>
            </a:r>
            <a:r>
              <a:rPr lang="sv-SE" dirty="0">
                <a:solidFill>
                  <a:schemeClr val="tx1"/>
                </a:solidFill>
              </a:rPr>
              <a:t>/</a:t>
            </a:r>
            <a:r>
              <a:rPr lang="sv-SE" dirty="0" err="1">
                <a:solidFill>
                  <a:schemeClr val="tx1"/>
                </a:solidFill>
              </a:rPr>
              <a:t>infertlitet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3" name="Pil: höger 2">
            <a:extLst>
              <a:ext uri="{FF2B5EF4-FFF2-40B4-BE49-F238E27FC236}">
                <a16:creationId xmlns:a16="http://schemas.microsoft.com/office/drawing/2014/main" id="{7F42436E-7C6F-44A3-B1AE-4CFDA8D034EC}"/>
              </a:ext>
            </a:extLst>
          </p:cNvPr>
          <p:cNvSpPr/>
          <p:nvPr/>
        </p:nvSpPr>
        <p:spPr>
          <a:xfrm>
            <a:off x="4304984" y="355131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1" name="Rak pilkoppling 10">
            <a:extLst>
              <a:ext uri="{FF2B5EF4-FFF2-40B4-BE49-F238E27FC236}">
                <a16:creationId xmlns:a16="http://schemas.microsoft.com/office/drawing/2014/main" id="{11FF7B4F-010C-45FB-8497-791846735480}"/>
              </a:ext>
            </a:extLst>
          </p:cNvPr>
          <p:cNvCxnSpPr>
            <a:cxnSpLocks/>
          </p:cNvCxnSpPr>
          <p:nvPr/>
        </p:nvCxnSpPr>
        <p:spPr>
          <a:xfrm>
            <a:off x="6068652" y="1870737"/>
            <a:ext cx="73709" cy="6429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k pilkoppling 15">
            <a:extLst>
              <a:ext uri="{FF2B5EF4-FFF2-40B4-BE49-F238E27FC236}">
                <a16:creationId xmlns:a16="http://schemas.microsoft.com/office/drawing/2014/main" id="{94C2345D-6F9C-42EB-9C6F-BECBAAA50F07}"/>
              </a:ext>
            </a:extLst>
          </p:cNvPr>
          <p:cNvCxnSpPr>
            <a:cxnSpLocks/>
          </p:cNvCxnSpPr>
          <p:nvPr/>
        </p:nvCxnSpPr>
        <p:spPr>
          <a:xfrm flipH="1">
            <a:off x="6600056" y="1697360"/>
            <a:ext cx="599988" cy="11304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k pilkoppling 18">
            <a:extLst>
              <a:ext uri="{FF2B5EF4-FFF2-40B4-BE49-F238E27FC236}">
                <a16:creationId xmlns:a16="http://schemas.microsoft.com/office/drawing/2014/main" id="{DFA793AB-0937-4E52-9B50-F1C15BE5932A}"/>
              </a:ext>
            </a:extLst>
          </p:cNvPr>
          <p:cNvCxnSpPr>
            <a:cxnSpLocks/>
          </p:cNvCxnSpPr>
          <p:nvPr/>
        </p:nvCxnSpPr>
        <p:spPr>
          <a:xfrm flipH="1" flipV="1">
            <a:off x="6834210" y="3775550"/>
            <a:ext cx="1854078" cy="4455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ak pilkoppling 21">
            <a:extLst>
              <a:ext uri="{FF2B5EF4-FFF2-40B4-BE49-F238E27FC236}">
                <a16:creationId xmlns:a16="http://schemas.microsoft.com/office/drawing/2014/main" id="{696AEC2B-EF6C-4D95-9A06-ACCBDD159DD6}"/>
              </a:ext>
            </a:extLst>
          </p:cNvPr>
          <p:cNvCxnSpPr>
            <a:cxnSpLocks/>
          </p:cNvCxnSpPr>
          <p:nvPr/>
        </p:nvCxnSpPr>
        <p:spPr>
          <a:xfrm flipH="1" flipV="1">
            <a:off x="6528049" y="4355976"/>
            <a:ext cx="737527" cy="5131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ak pilkoppling 24">
            <a:extLst>
              <a:ext uri="{FF2B5EF4-FFF2-40B4-BE49-F238E27FC236}">
                <a16:creationId xmlns:a16="http://schemas.microsoft.com/office/drawing/2014/main" id="{69769C79-DD4E-46BA-9C58-B5ABEB448F8A}"/>
              </a:ext>
            </a:extLst>
          </p:cNvPr>
          <p:cNvCxnSpPr>
            <a:cxnSpLocks/>
          </p:cNvCxnSpPr>
          <p:nvPr/>
        </p:nvCxnSpPr>
        <p:spPr>
          <a:xfrm flipV="1">
            <a:off x="5348548" y="4355976"/>
            <a:ext cx="387412" cy="5851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Ellips 28">
            <a:extLst>
              <a:ext uri="{FF2B5EF4-FFF2-40B4-BE49-F238E27FC236}">
                <a16:creationId xmlns:a16="http://schemas.microsoft.com/office/drawing/2014/main" id="{1B69169B-AED4-4DBE-ABD0-EE08E3769C32}"/>
              </a:ext>
            </a:extLst>
          </p:cNvPr>
          <p:cNvSpPr/>
          <p:nvPr/>
        </p:nvSpPr>
        <p:spPr>
          <a:xfrm>
            <a:off x="8438664" y="2011355"/>
            <a:ext cx="1798410" cy="914400"/>
          </a:xfrm>
          <a:prstGeom prst="ellipse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Övriga sjukdomar</a:t>
            </a:r>
          </a:p>
        </p:txBody>
      </p:sp>
      <p:cxnSp>
        <p:nvCxnSpPr>
          <p:cNvPr id="33" name="Rak pilkoppling 32">
            <a:extLst>
              <a:ext uri="{FF2B5EF4-FFF2-40B4-BE49-F238E27FC236}">
                <a16:creationId xmlns:a16="http://schemas.microsoft.com/office/drawing/2014/main" id="{133F181D-3833-47CA-A3EE-9DEB1160E248}"/>
              </a:ext>
            </a:extLst>
          </p:cNvPr>
          <p:cNvCxnSpPr>
            <a:cxnSpLocks/>
          </p:cNvCxnSpPr>
          <p:nvPr/>
        </p:nvCxnSpPr>
        <p:spPr>
          <a:xfrm flipH="1">
            <a:off x="6936172" y="2712369"/>
            <a:ext cx="1340780" cy="6043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300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7D70963-6C5B-4FAE-8284-F1BB4F948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sv-SE" b="1" dirty="0" err="1"/>
              <a:t>Endometrios</a:t>
            </a:r>
            <a:r>
              <a:rPr lang="sv-SE" b="1" dirty="0"/>
              <a:t> och samsjuklighet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98BE349-291E-42A0-86AD-30E70E1463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429" y="2278173"/>
            <a:ext cx="6467867" cy="3450613"/>
          </a:xfrm>
        </p:spPr>
        <p:txBody>
          <a:bodyPr anchor="ctr">
            <a:normAutofit/>
          </a:bodyPr>
          <a:lstStyle/>
          <a:p>
            <a:r>
              <a:rPr lang="sv-SE" sz="2400"/>
              <a:t>Personer med endometrios löper ökad risk för att få även andra sjukdomar. </a:t>
            </a:r>
          </a:p>
          <a:p>
            <a:r>
              <a:rPr lang="sv-SE" sz="2400"/>
              <a:t>Det finns till exempel en ökad risk att utveckla depression och ångest. </a:t>
            </a:r>
          </a:p>
          <a:p>
            <a:r>
              <a:rPr lang="sv-SE" sz="2400"/>
              <a:t>Detta behöver man som vårdpersonal ha i åtanke. Särskilt viktigt är det med ett lugnt och empatiskt förhållningssätt i samband med att patienten kommer in akut i ett svårt smärtskov.</a:t>
            </a:r>
          </a:p>
          <a:p>
            <a:endParaRPr lang="sv-SE" sz="24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5CFC889B-378F-4B8B-80E5-90F2069C80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13987" y="2857501"/>
            <a:ext cx="1142998" cy="1142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422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8E37A4D-F30A-4955-91FE-05DE99F13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sv-SE" b="1">
                <a:solidFill>
                  <a:schemeClr val="accent1"/>
                </a:solidFill>
              </a:rPr>
              <a:t>Endometrios och samsjuklighet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DD17362-FCC0-43CE-A6A9-540F1AA952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sv-SE" sz="2400" b="1"/>
              <a:t>Vid endometrios finns det ökad risk att drabbas av följande sjukdomar:</a:t>
            </a:r>
          </a:p>
          <a:p>
            <a:r>
              <a:rPr lang="sv-SE" sz="2400"/>
              <a:t> </a:t>
            </a:r>
            <a:r>
              <a:rPr lang="sv-SE" sz="2400" b="1"/>
              <a:t>Inflammatorisk tarmsjukdom (IBD) </a:t>
            </a:r>
          </a:p>
          <a:p>
            <a:pPr marL="0" indent="0">
              <a:buNone/>
            </a:pPr>
            <a:r>
              <a:rPr lang="sv-SE" sz="2400" b="1"/>
              <a:t>    Mb Crohn och Ulcerös colit</a:t>
            </a:r>
          </a:p>
          <a:p>
            <a:pPr marL="0" indent="0">
              <a:buNone/>
            </a:pPr>
            <a:r>
              <a:rPr lang="sv-SE" sz="2400"/>
              <a:t>    Relativ Risk (RR) = 1,7-1,8.</a:t>
            </a:r>
          </a:p>
          <a:p>
            <a:r>
              <a:rPr lang="sv-SE" sz="2400"/>
              <a:t> </a:t>
            </a:r>
            <a:r>
              <a:rPr lang="sv-SE" sz="2400" b="1"/>
              <a:t>Irritabel tjocktarm (IBS) </a:t>
            </a:r>
            <a:r>
              <a:rPr lang="sv-SE" sz="2400"/>
              <a:t> </a:t>
            </a:r>
          </a:p>
          <a:p>
            <a:pPr marL="0" indent="0">
              <a:buNone/>
            </a:pPr>
            <a:r>
              <a:rPr lang="sv-SE" sz="2400"/>
              <a:t>    Oddskvot (OR) = 2,5-3,5.</a:t>
            </a:r>
          </a:p>
          <a:p>
            <a:pPr marL="0" indent="0">
              <a:buNone/>
            </a:pPr>
            <a:endParaRPr lang="sv-SE" sz="2400"/>
          </a:p>
        </p:txBody>
      </p:sp>
    </p:spTree>
    <p:extLst>
      <p:ext uri="{BB962C8B-B14F-4D97-AF65-F5344CB8AC3E}">
        <p14:creationId xmlns:p14="http://schemas.microsoft.com/office/powerpoint/2010/main" val="1200440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13DE5EF-6F7E-442C-9769-36121A2B5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sv-SE" b="1">
                <a:solidFill>
                  <a:schemeClr val="accent1"/>
                </a:solidFill>
              </a:rPr>
              <a:t>Endometrios och samsjuklighet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516E4CE-78C9-41C8-B0E0-9D36EC6948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sv-SE" sz="2200" b="1"/>
              <a:t>Hypothyreos - omdiskuterat</a:t>
            </a:r>
            <a:endParaRPr lang="sv-SE" sz="2200"/>
          </a:p>
          <a:p>
            <a:pPr marL="0" indent="0">
              <a:buNone/>
            </a:pPr>
            <a:r>
              <a:rPr lang="sv-SE" sz="2200"/>
              <a:t>En studie av Sinaii och medarbetare från 2002 som byggde på</a:t>
            </a:r>
          </a:p>
          <a:p>
            <a:pPr marL="0" indent="0">
              <a:buNone/>
            </a:pPr>
            <a:r>
              <a:rPr lang="sv-SE" sz="2200"/>
              <a:t>egenrapporterade data visade förhöjd risk för hypothyreos men senare studier har inte kunnat verifiera detta</a:t>
            </a:r>
          </a:p>
          <a:p>
            <a:r>
              <a:rPr lang="sv-SE" sz="2200" b="1"/>
              <a:t>Autoimmuna sjukdomar </a:t>
            </a:r>
            <a:endParaRPr lang="sv-SE" sz="2200"/>
          </a:p>
          <a:p>
            <a:pPr marL="0" indent="0">
              <a:buNone/>
            </a:pPr>
            <a:r>
              <a:rPr lang="sv-SE" sz="2200"/>
              <a:t>Reumatoid artrit, SLE, Sjögrens syndrom och Multipel Skleros </a:t>
            </a:r>
          </a:p>
          <a:p>
            <a:r>
              <a:rPr lang="sv-SE" sz="2200" b="1"/>
              <a:t>Astma/allergi </a:t>
            </a:r>
            <a:endParaRPr lang="sv-SE" sz="2200"/>
          </a:p>
          <a:p>
            <a:pPr marL="0" indent="0">
              <a:buNone/>
            </a:pPr>
            <a:r>
              <a:rPr lang="en-US" sz="2200"/>
              <a:t> Astma OR = 2,2  </a:t>
            </a:r>
          </a:p>
          <a:p>
            <a:pPr marL="0" indent="0">
              <a:buNone/>
            </a:pPr>
            <a:r>
              <a:rPr lang="en-US" sz="2200"/>
              <a:t> Allergi OR = 4,3</a:t>
            </a:r>
          </a:p>
          <a:p>
            <a:pPr marL="0" indent="0">
              <a:buNone/>
            </a:pPr>
            <a:endParaRPr lang="sv-SE" sz="2200"/>
          </a:p>
        </p:txBody>
      </p:sp>
    </p:spTree>
    <p:extLst>
      <p:ext uri="{BB962C8B-B14F-4D97-AF65-F5344CB8AC3E}">
        <p14:creationId xmlns:p14="http://schemas.microsoft.com/office/powerpoint/2010/main" val="733051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BEF4656-0683-4420-BED2-A1C88CED7D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40C6DFE-A65D-4403-B6BC-B3955D185A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61570451-0F79-49FA-9006-DDA34158AF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73ED4693-3203-430A-B494-E5572D882B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92C81946-966A-4F98-B6D5-39416D8569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CFF22F7A-2A49-4D98-8016-E3ADF34E9B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5E47559A-3055-4BF1-A481-FF0888273B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7FC3188E-62A8-41B8-A8E7-7343971006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AACB5179-11E1-483B-9F71-605DFF0DF0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08077595-049F-4D02-BE55-694962FBD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0BD6263D-1C03-40DF-9628-88542C63BC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7D5A3CBA-EC92-49C5-BA5D-14C628D55D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680A3DC5-4E47-4F87-9328-A7B07168B1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8B207045-4F4A-4CF9-BD4B-F82BE21BEE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D1A09BB2-6A65-49E5-B6DA-86330A7E68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AA0550FC-A296-4ED3-8025-0857A9AD16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94BB60CD-EF3A-436F-93A3-45DE0D1D8A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AB302E06-FB93-40A4-9442-A22CAACB96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rgbClr val="FFFFFF">
                  <a:alpha val="35000"/>
                </a:srgb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37294D15-9328-422C-A53D-A3FE7C3942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C225D3FA-9D52-4638-8B28-75FA605A42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9EE46D05-61E5-4A82-BDF8-2CB05405C7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3CC2F79D-17F2-44CB-93AF-FF6E1E184F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75C66F41-CC84-445A-A14E-69FB88ABC6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C4CCB850-8E75-43A0-AE24-BEE25764B1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57881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E19DFE2-4150-4849-ADB9-F859C97BA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960120"/>
            <a:ext cx="3867912" cy="4169664"/>
          </a:xfrm>
        </p:spPr>
        <p:txBody>
          <a:bodyPr>
            <a:normAutofit/>
          </a:bodyPr>
          <a:lstStyle/>
          <a:p>
            <a:pPr algn="r"/>
            <a:r>
              <a:rPr lang="sv-SE" b="1" dirty="0" err="1"/>
              <a:t>Endometrios</a:t>
            </a:r>
            <a:r>
              <a:rPr lang="sv-SE" b="1" dirty="0"/>
              <a:t> och samsjuklighet</a:t>
            </a:r>
            <a:endParaRPr lang="sv-SE" b="1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3E2D009B-70F6-4703-A06F-6829E40A1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52263" y="1200150"/>
            <a:ext cx="0" cy="354397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D7B9D9B-EAC7-4E8F-9ACC-C1D76D9E0A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3480" y="960120"/>
            <a:ext cx="5513832" cy="4169664"/>
          </a:xfrm>
        </p:spPr>
        <p:txBody>
          <a:bodyPr anchor="ctr">
            <a:normAutofit/>
          </a:bodyPr>
          <a:lstStyle/>
          <a:p>
            <a:r>
              <a:rPr lang="sv-SE" sz="2000" b="1"/>
              <a:t>Fibromyalgi </a:t>
            </a:r>
            <a:r>
              <a:rPr lang="sv-SE" sz="2000"/>
              <a:t>Tre studier publicerade där två visar på ökad risk, OR =   4,1 , en  visar inte någon ökad risk.</a:t>
            </a:r>
          </a:p>
          <a:p>
            <a:r>
              <a:rPr lang="sv-SE" sz="2000"/>
              <a:t> </a:t>
            </a:r>
            <a:r>
              <a:rPr lang="sv-SE" sz="2000" b="1"/>
              <a:t>Celiaki </a:t>
            </a:r>
            <a:endParaRPr lang="sv-SE" sz="2000"/>
          </a:p>
          <a:p>
            <a:pPr marL="0" indent="0">
              <a:buNone/>
            </a:pPr>
            <a:r>
              <a:rPr lang="sv-SE" sz="2000"/>
              <a:t>    Hazard Ratio (HR) = 1.39, OR = 3.8. </a:t>
            </a:r>
          </a:p>
          <a:p>
            <a:r>
              <a:rPr lang="sv-SE" sz="2000"/>
              <a:t> </a:t>
            </a:r>
            <a:r>
              <a:rPr lang="sv-SE" sz="2000" b="1"/>
              <a:t>Painful bladder syndrome (Interstitiell cystit)</a:t>
            </a:r>
          </a:p>
          <a:p>
            <a:r>
              <a:rPr lang="sv-SE" sz="2000" b="1"/>
              <a:t> Ovarialcancer </a:t>
            </a:r>
            <a:endParaRPr lang="sv-SE" sz="2000"/>
          </a:p>
          <a:p>
            <a:pPr marL="0" indent="0">
              <a:buNone/>
            </a:pPr>
            <a:r>
              <a:rPr lang="sv-SE" sz="2000"/>
              <a:t>    Två till tre ggr ökad risk vid ovarial endometrios.</a:t>
            </a:r>
          </a:p>
          <a:p>
            <a:r>
              <a:rPr lang="sv-SE" sz="2000" b="1"/>
              <a:t>Hjärt -och kärlsjukdom </a:t>
            </a:r>
            <a:endParaRPr lang="sv-SE" sz="2000"/>
          </a:p>
          <a:p>
            <a:pPr marL="0" indent="0">
              <a:buNone/>
            </a:pPr>
            <a:r>
              <a:rPr lang="sv-SE" sz="2000"/>
              <a:t>   Hjärtinfarkt RR = 1.52. Angina pectoris RR = 1,92.</a:t>
            </a:r>
          </a:p>
          <a:p>
            <a:pPr marL="0" indent="0">
              <a:buNone/>
            </a:pPr>
            <a:endParaRPr lang="sv-SE" sz="2000"/>
          </a:p>
          <a:p>
            <a:endParaRPr lang="sv-SE" sz="2000"/>
          </a:p>
          <a:p>
            <a:pPr marL="0" indent="0">
              <a:buNone/>
            </a:pPr>
            <a:endParaRPr lang="sv-SE" sz="2000"/>
          </a:p>
        </p:txBody>
      </p:sp>
    </p:spTree>
    <p:extLst>
      <p:ext uri="{BB962C8B-B14F-4D97-AF65-F5344CB8AC3E}">
        <p14:creationId xmlns:p14="http://schemas.microsoft.com/office/powerpoint/2010/main" val="796935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BEF4656-0683-4420-BED2-A1C88CED7D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40C6DFE-A65D-4403-B6BC-B3955D185A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61570451-0F79-49FA-9006-DDA34158AF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73ED4693-3203-430A-B494-E5572D882B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92C81946-966A-4F98-B6D5-39416D8569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CFF22F7A-2A49-4D98-8016-E3ADF34E9B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5E47559A-3055-4BF1-A481-FF0888273B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7FC3188E-62A8-41B8-A8E7-7343971006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AACB5179-11E1-483B-9F71-605DFF0DF0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08077595-049F-4D02-BE55-694962FBD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0BD6263D-1C03-40DF-9628-88542C63BC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7D5A3CBA-EC92-49C5-BA5D-14C628D55D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680A3DC5-4E47-4F87-9328-A7B07168B1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8B207045-4F4A-4CF9-BD4B-F82BE21BEE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D1A09BB2-6A65-49E5-B6DA-86330A7E68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AA0550FC-A296-4ED3-8025-0857A9AD16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94BB60CD-EF3A-436F-93A3-45DE0D1D8A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AB302E06-FB93-40A4-9442-A22CAACB96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rgbClr val="FFFFFF">
                  <a:alpha val="35000"/>
                </a:srgb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37294D15-9328-422C-A53D-A3FE7C3942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C225D3FA-9D52-4638-8B28-75FA605A42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9EE46D05-61E5-4A82-BDF8-2CB05405C7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3CC2F79D-17F2-44CB-93AF-FF6E1E184F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75C66F41-CC84-445A-A14E-69FB88ABC6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C4CCB850-8E75-43A0-AE24-BEE25764B1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57881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B0ECE84-D15E-4C54-B6EC-1778C4767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960120"/>
            <a:ext cx="3867912" cy="4169664"/>
          </a:xfrm>
        </p:spPr>
        <p:txBody>
          <a:bodyPr>
            <a:normAutofit/>
          </a:bodyPr>
          <a:lstStyle/>
          <a:p>
            <a:pPr algn="r"/>
            <a:r>
              <a:rPr lang="sv-SE" b="1" dirty="0" err="1"/>
              <a:t>Endometrios</a:t>
            </a:r>
            <a:r>
              <a:rPr lang="sv-SE" b="1" dirty="0"/>
              <a:t> och samsjuklighet</a:t>
            </a:r>
            <a:endParaRPr lang="sv-SE" b="1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3E2D009B-70F6-4703-A06F-6829E40A1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52263" y="1200150"/>
            <a:ext cx="0" cy="354397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DF1F565-EAB3-4411-9CC3-33DBF4F4BF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3480" y="960120"/>
            <a:ext cx="5513832" cy="416966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sv-SE" sz="2000" b="1" dirty="0"/>
              <a:t>Depression, ångesttillstånd</a:t>
            </a:r>
          </a:p>
          <a:p>
            <a:endParaRPr lang="sv-SE" sz="2000" b="1" dirty="0"/>
          </a:p>
          <a:p>
            <a:r>
              <a:rPr lang="sv-SE" sz="2000" dirty="0"/>
              <a:t>Ökad risk ( 40-50 % ökad risk)</a:t>
            </a:r>
          </a:p>
          <a:p>
            <a:pPr marL="0" indent="0">
              <a:buNone/>
            </a:pPr>
            <a:r>
              <a:rPr lang="sv-SE" sz="2000" dirty="0"/>
              <a:t>(Chen LC, 2016, </a:t>
            </a:r>
            <a:r>
              <a:rPr lang="sv-SE" sz="2000" dirty="0" err="1"/>
              <a:t>Osório</a:t>
            </a:r>
            <a:r>
              <a:rPr lang="sv-SE" sz="2000" dirty="0"/>
              <a:t> FL 2016, </a:t>
            </a:r>
            <a:r>
              <a:rPr lang="sv-SE" sz="2000" dirty="0" err="1"/>
              <a:t>Facchin</a:t>
            </a:r>
            <a:r>
              <a:rPr lang="sv-SE" sz="2000" dirty="0"/>
              <a:t> F 2015)</a:t>
            </a:r>
          </a:p>
          <a:p>
            <a:r>
              <a:rPr lang="sv-SE" sz="2000" dirty="0"/>
              <a:t>Kopplat till </a:t>
            </a:r>
            <a:r>
              <a:rPr lang="sv-SE" sz="2000" b="1" dirty="0"/>
              <a:t>smärtnivå</a:t>
            </a:r>
          </a:p>
          <a:p>
            <a:r>
              <a:rPr lang="sv-SE" sz="2000" dirty="0"/>
              <a:t>Symtomfri </a:t>
            </a:r>
            <a:r>
              <a:rPr lang="sv-SE" sz="2000" dirty="0" err="1"/>
              <a:t>endometrios</a:t>
            </a:r>
            <a:r>
              <a:rPr lang="sv-SE" sz="2000" dirty="0"/>
              <a:t> ej ökad psykisk ohälsa</a:t>
            </a:r>
          </a:p>
          <a:p>
            <a:r>
              <a:rPr lang="sv-SE" sz="2000" dirty="0"/>
              <a:t>Viktigt </a:t>
            </a:r>
            <a:r>
              <a:rPr lang="sv-SE" sz="2000" b="1" dirty="0"/>
              <a:t>erbjuda stödsamtal</a:t>
            </a:r>
            <a:r>
              <a:rPr lang="sv-SE" sz="2000" dirty="0"/>
              <a:t>, remiss till </a:t>
            </a:r>
            <a:r>
              <a:rPr lang="sv-SE" sz="2000" dirty="0" err="1"/>
              <a:t>öppenvårdspsyk</a:t>
            </a:r>
            <a:endParaRPr lang="sv-SE" sz="2000" dirty="0"/>
          </a:p>
          <a:p>
            <a:r>
              <a:rPr lang="sv-SE" sz="2000" dirty="0"/>
              <a:t>Viktigt att </a:t>
            </a:r>
            <a:r>
              <a:rPr lang="sv-SE" sz="2000" b="1" dirty="0"/>
              <a:t>få ner smärtnivån</a:t>
            </a:r>
          </a:p>
        </p:txBody>
      </p:sp>
    </p:spTree>
    <p:extLst>
      <p:ext uri="{BB962C8B-B14F-4D97-AF65-F5344CB8AC3E}">
        <p14:creationId xmlns:p14="http://schemas.microsoft.com/office/powerpoint/2010/main" val="3553022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BEF4656-0683-4420-BED2-A1C88CED7D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40C6DFE-A65D-4403-B6BC-B3955D185A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61570451-0F79-49FA-9006-DDA34158AF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73ED4693-3203-430A-B494-E5572D882B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92C81946-966A-4F98-B6D5-39416D8569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CFF22F7A-2A49-4D98-8016-E3ADF34E9B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5E47559A-3055-4BF1-A481-FF0888273B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7FC3188E-62A8-41B8-A8E7-7343971006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AACB5179-11E1-483B-9F71-605DFF0DF0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08077595-049F-4D02-BE55-694962FBD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0BD6263D-1C03-40DF-9628-88542C63BC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7D5A3CBA-EC92-49C5-BA5D-14C628D55D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680A3DC5-4E47-4F87-9328-A7B07168B1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8B207045-4F4A-4CF9-BD4B-F82BE21BEE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D1A09BB2-6A65-49E5-B6DA-86330A7E68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AA0550FC-A296-4ED3-8025-0857A9AD16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94BB60CD-EF3A-436F-93A3-45DE0D1D8A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AB302E06-FB93-40A4-9442-A22CAACB96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rgbClr val="FFFFFF">
                  <a:alpha val="35000"/>
                </a:srgb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37294D15-9328-422C-A53D-A3FE7C3942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C225D3FA-9D52-4638-8B28-75FA605A42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9EE46D05-61E5-4A82-BDF8-2CB05405C7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3CC2F79D-17F2-44CB-93AF-FF6E1E184F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75C66F41-CC84-445A-A14E-69FB88ABC6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C4CCB850-8E75-43A0-AE24-BEE25764B1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57881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AA8BE4C-FC2C-4A56-9339-D50A4A247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960120"/>
            <a:ext cx="3867912" cy="4169664"/>
          </a:xfrm>
        </p:spPr>
        <p:txBody>
          <a:bodyPr>
            <a:normAutofit/>
          </a:bodyPr>
          <a:lstStyle/>
          <a:p>
            <a:pPr algn="r"/>
            <a:r>
              <a:rPr lang="sv-SE" b="1" dirty="0" err="1"/>
              <a:t>Endometrios</a:t>
            </a:r>
            <a:r>
              <a:rPr lang="sv-SE" b="1" dirty="0"/>
              <a:t> och samsjuklighet</a:t>
            </a:r>
            <a:endParaRPr lang="sv-SE" b="1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3E2D009B-70F6-4703-A06F-6829E40A1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52263" y="1200150"/>
            <a:ext cx="0" cy="354397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4745D76-E70A-4252-B5C1-58A844BCEB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3480" y="960120"/>
            <a:ext cx="5513832" cy="4169664"/>
          </a:xfrm>
        </p:spPr>
        <p:txBody>
          <a:bodyPr anchor="ctr">
            <a:normAutofit/>
          </a:bodyPr>
          <a:lstStyle/>
          <a:p>
            <a:r>
              <a:rPr lang="sv-SE" sz="2200" b="1" dirty="0"/>
              <a:t>Komplikationer under graviditet och förlossning</a:t>
            </a:r>
          </a:p>
          <a:p>
            <a:r>
              <a:rPr lang="sv-SE" sz="2200" dirty="0"/>
              <a:t>Kvinnor med </a:t>
            </a:r>
            <a:r>
              <a:rPr lang="sv-SE" sz="2200" dirty="0" err="1"/>
              <a:t>endometrios</a:t>
            </a:r>
            <a:r>
              <a:rPr lang="sv-SE" sz="2200" dirty="0"/>
              <a:t> har ökad risk för vissa graviditetskomplikationer som </a:t>
            </a:r>
            <a:r>
              <a:rPr lang="sv-SE" sz="2200" b="1" dirty="0"/>
              <a:t>missfall, prematur förlossning </a:t>
            </a:r>
            <a:r>
              <a:rPr lang="sv-SE" sz="2200" dirty="0"/>
              <a:t>och </a:t>
            </a:r>
            <a:r>
              <a:rPr lang="sv-SE" sz="2200" b="1" dirty="0"/>
              <a:t>placenta </a:t>
            </a:r>
            <a:r>
              <a:rPr lang="sv-SE" sz="2200" b="1" dirty="0" err="1"/>
              <a:t>praevia</a:t>
            </a:r>
            <a:endParaRPr lang="sv-SE" sz="2200" b="1" dirty="0"/>
          </a:p>
          <a:p>
            <a:r>
              <a:rPr lang="sv-SE" sz="2200" dirty="0"/>
              <a:t>Komplikationer som kan uppstå fångas idag upp av det befintliga </a:t>
            </a:r>
            <a:r>
              <a:rPr lang="sv-SE" sz="2200" b="1" dirty="0"/>
              <a:t>basprogrammet</a:t>
            </a:r>
            <a:r>
              <a:rPr lang="sv-SE" sz="2200" dirty="0"/>
              <a:t> för graviditetsövervakning i Mödrahälsovården </a:t>
            </a:r>
          </a:p>
          <a:p>
            <a:r>
              <a:rPr lang="sv-SE" sz="2200" dirty="0"/>
              <a:t>Smärtlindring före, under och efter graviditet liksom fortsatt hormonbehandling </a:t>
            </a:r>
            <a:r>
              <a:rPr lang="sv-SE" sz="2200" dirty="0" err="1"/>
              <a:t>postpartum</a:t>
            </a:r>
            <a:r>
              <a:rPr lang="sv-SE" sz="2200" dirty="0"/>
              <a:t> bör </a:t>
            </a:r>
            <a:r>
              <a:rPr lang="sv-SE" sz="2200" i="1" dirty="0"/>
              <a:t>planeras före graviditeten</a:t>
            </a:r>
          </a:p>
        </p:txBody>
      </p:sp>
    </p:spTree>
    <p:extLst>
      <p:ext uri="{BB962C8B-B14F-4D97-AF65-F5344CB8AC3E}">
        <p14:creationId xmlns:p14="http://schemas.microsoft.com/office/powerpoint/2010/main" val="8008136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78E6C56-ACCF-4764-A6A0-0FCEA966A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v-SE" b="1" dirty="0" err="1"/>
              <a:t>Endometrios</a:t>
            </a:r>
            <a:r>
              <a:rPr lang="sv-SE" b="1" dirty="0"/>
              <a:t> och samsjuklighet</a:t>
            </a:r>
          </a:p>
        </p:txBody>
      </p:sp>
      <p:graphicFrame>
        <p:nvGraphicFramePr>
          <p:cNvPr id="5" name="Platshållare för innehåll 2">
            <a:extLst>
              <a:ext uri="{FF2B5EF4-FFF2-40B4-BE49-F238E27FC236}">
                <a16:creationId xmlns:a16="http://schemas.microsoft.com/office/drawing/2014/main" id="{CF4963D6-9CE1-45EE-8030-046BA0D8AB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9989404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2218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399</Words>
  <Application>Microsoft Macintosh PowerPoint</Application>
  <PresentationFormat>Bredbild</PresentationFormat>
  <Paragraphs>64</Paragraphs>
  <Slides>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Office-tema</vt:lpstr>
      <vt:lpstr>Endometrios och samsjuklighet</vt:lpstr>
      <vt:lpstr>PowerPoint-presentation</vt:lpstr>
      <vt:lpstr>Endometrios och samsjuklighet</vt:lpstr>
      <vt:lpstr>Endometrios och samsjuklighet</vt:lpstr>
      <vt:lpstr>Endometrios och samsjuklighet</vt:lpstr>
      <vt:lpstr>Endometrios och samsjuklighet</vt:lpstr>
      <vt:lpstr>Endometrios och samsjuklighet</vt:lpstr>
      <vt:lpstr>Endometrios och samsjuklighet</vt:lpstr>
      <vt:lpstr>Endometrios och samsjuklighet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Endometrios och samsjuklighet</dc:title>
  <dc:creator>Anna-Sofia Melin</dc:creator>
  <cp:lastModifiedBy>camilla.greko@gmail.com</cp:lastModifiedBy>
  <cp:revision>1</cp:revision>
  <dcterms:created xsi:type="dcterms:W3CDTF">2020-03-27T08:45:43Z</dcterms:created>
  <dcterms:modified xsi:type="dcterms:W3CDTF">2020-04-14T11:38:18Z</dcterms:modified>
</cp:coreProperties>
</file>