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34"/>
  </p:notesMasterIdLst>
  <p:handoutMasterIdLst>
    <p:handoutMasterId r:id="rId35"/>
  </p:handoutMasterIdLst>
  <p:sldIdLst>
    <p:sldId id="305" r:id="rId2"/>
    <p:sldId id="408" r:id="rId3"/>
    <p:sldId id="307" r:id="rId4"/>
    <p:sldId id="416" r:id="rId5"/>
    <p:sldId id="396" r:id="rId6"/>
    <p:sldId id="329" r:id="rId7"/>
    <p:sldId id="352" r:id="rId8"/>
    <p:sldId id="268" r:id="rId9"/>
    <p:sldId id="357" r:id="rId10"/>
    <p:sldId id="420" r:id="rId11"/>
    <p:sldId id="353" r:id="rId12"/>
    <p:sldId id="359" r:id="rId13"/>
    <p:sldId id="397" r:id="rId14"/>
    <p:sldId id="366" r:id="rId15"/>
    <p:sldId id="385" r:id="rId16"/>
    <p:sldId id="424" r:id="rId17"/>
    <p:sldId id="442" r:id="rId18"/>
    <p:sldId id="417" r:id="rId19"/>
    <p:sldId id="273" r:id="rId20"/>
    <p:sldId id="443" r:id="rId21"/>
    <p:sldId id="411" r:id="rId22"/>
    <p:sldId id="429" r:id="rId23"/>
    <p:sldId id="412" r:id="rId24"/>
    <p:sldId id="430" r:id="rId25"/>
    <p:sldId id="435" r:id="rId26"/>
    <p:sldId id="413" r:id="rId27"/>
    <p:sldId id="414" r:id="rId28"/>
    <p:sldId id="438" r:id="rId29"/>
    <p:sldId id="437" r:id="rId30"/>
    <p:sldId id="441" r:id="rId31"/>
    <p:sldId id="407" r:id="rId32"/>
    <p:sldId id="36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EC3DDE4E-18ED-4E7C-BCB5-C1B2F8D209D2}">
          <p14:sldIdLst>
            <p14:sldId id="305"/>
            <p14:sldId id="408"/>
            <p14:sldId id="307"/>
            <p14:sldId id="416"/>
            <p14:sldId id="396"/>
            <p14:sldId id="329"/>
            <p14:sldId id="352"/>
            <p14:sldId id="268"/>
            <p14:sldId id="357"/>
            <p14:sldId id="420"/>
            <p14:sldId id="353"/>
            <p14:sldId id="359"/>
            <p14:sldId id="397"/>
          </p14:sldIdLst>
        </p14:section>
        <p14:section name="Namnlöst avsnitt" id="{19A69F9A-F725-4DB6-BA17-3A405D74E165}">
          <p14:sldIdLst>
            <p14:sldId id="366"/>
            <p14:sldId id="385"/>
            <p14:sldId id="424"/>
            <p14:sldId id="442"/>
            <p14:sldId id="417"/>
            <p14:sldId id="273"/>
            <p14:sldId id="443"/>
            <p14:sldId id="411"/>
            <p14:sldId id="429"/>
            <p14:sldId id="412"/>
            <p14:sldId id="430"/>
            <p14:sldId id="435"/>
            <p14:sldId id="413"/>
            <p14:sldId id="414"/>
            <p14:sldId id="438"/>
            <p14:sldId id="437"/>
            <p14:sldId id="441"/>
            <p14:sldId id="407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-Sofia Mel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 autoAdjust="0"/>
    <p:restoredTop sz="94615"/>
  </p:normalViewPr>
  <p:slideViewPr>
    <p:cSldViewPr>
      <p:cViewPr varScale="1">
        <p:scale>
          <a:sx n="106" d="100"/>
          <a:sy n="106" d="100"/>
        </p:scale>
        <p:origin x="15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B1B4C-00C6-40AD-80C4-FF110095E5D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0D60E4C-9549-49D8-BFE1-06A8ED91D1F4}">
      <dgm:prSet/>
      <dgm:spPr/>
      <dgm:t>
        <a:bodyPr/>
        <a:lstStyle/>
        <a:p>
          <a:r>
            <a:rPr lang="en-US"/>
            <a:t>Hur många fortsätter att ha aktiv endometrios?</a:t>
          </a:r>
        </a:p>
      </dgm:t>
    </dgm:pt>
    <dgm:pt modelId="{B66CAAA5-E089-4696-806A-C13610D89DAB}" type="parTrans" cxnId="{EC4226CE-26CD-4CF1-9537-B74E8084EC91}">
      <dgm:prSet/>
      <dgm:spPr/>
      <dgm:t>
        <a:bodyPr/>
        <a:lstStyle/>
        <a:p>
          <a:endParaRPr lang="en-US"/>
        </a:p>
      </dgm:t>
    </dgm:pt>
    <dgm:pt modelId="{441FF56D-4089-4AF9-A2DB-D716096F4DE0}" type="sibTrans" cxnId="{EC4226CE-26CD-4CF1-9537-B74E8084EC91}">
      <dgm:prSet/>
      <dgm:spPr/>
      <dgm:t>
        <a:bodyPr/>
        <a:lstStyle/>
        <a:p>
          <a:endParaRPr lang="en-US"/>
        </a:p>
      </dgm:t>
    </dgm:pt>
    <dgm:pt modelId="{BEF586DC-B7AB-4BA6-AE03-3FE3CB0E3352}">
      <dgm:prSet/>
      <dgm:spPr/>
      <dgm:t>
        <a:bodyPr/>
        <a:lstStyle/>
        <a:p>
          <a:r>
            <a:rPr lang="en-US"/>
            <a:t>- 2-5 % ?, stor osäkerhet kring prevalens</a:t>
          </a:r>
        </a:p>
      </dgm:t>
    </dgm:pt>
    <dgm:pt modelId="{0FC5349C-6F6D-457B-BAFD-4FBE377EC8E9}" type="parTrans" cxnId="{CF30F593-2056-4E47-9212-8406B6170B2C}">
      <dgm:prSet/>
      <dgm:spPr/>
      <dgm:t>
        <a:bodyPr/>
        <a:lstStyle/>
        <a:p>
          <a:endParaRPr lang="en-US"/>
        </a:p>
      </dgm:t>
    </dgm:pt>
    <dgm:pt modelId="{60F050C7-6F62-4844-96C6-02DE9DF1D0E6}" type="sibTrans" cxnId="{CF30F593-2056-4E47-9212-8406B6170B2C}">
      <dgm:prSet/>
      <dgm:spPr/>
      <dgm:t>
        <a:bodyPr/>
        <a:lstStyle/>
        <a:p>
          <a:endParaRPr lang="en-US"/>
        </a:p>
      </dgm:t>
    </dgm:pt>
    <dgm:pt modelId="{AD1456DD-84F1-43BC-9219-8A4A5C70B93E}">
      <dgm:prSet/>
      <dgm:spPr/>
      <dgm:t>
        <a:bodyPr/>
        <a:lstStyle/>
        <a:p>
          <a:r>
            <a:rPr lang="en-US" dirty="0"/>
            <a:t>MHT - </a:t>
          </a:r>
          <a:r>
            <a:rPr lang="en-US" dirty="0" err="1"/>
            <a:t>är</a:t>
          </a:r>
          <a:r>
            <a:rPr lang="en-US" dirty="0"/>
            <a:t> OK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prova</a:t>
          </a:r>
          <a:r>
            <a:rPr lang="en-US" dirty="0"/>
            <a:t> vid </a:t>
          </a:r>
          <a:r>
            <a:rPr lang="en-US" dirty="0" err="1"/>
            <a:t>klimakteriebesvär</a:t>
          </a:r>
          <a:r>
            <a:rPr lang="en-US" dirty="0"/>
            <a:t>, </a:t>
          </a:r>
          <a:r>
            <a:rPr lang="en-US" dirty="0" err="1"/>
            <a:t>viktigt</a:t>
          </a:r>
          <a:r>
            <a:rPr lang="en-US" dirty="0"/>
            <a:t> </a:t>
          </a:r>
          <a:r>
            <a:rPr lang="en-US" dirty="0" err="1"/>
            <a:t>informera</a:t>
          </a:r>
          <a:r>
            <a:rPr lang="en-US" dirty="0"/>
            <a:t> om </a:t>
          </a:r>
          <a:r>
            <a:rPr lang="en-US" dirty="0" err="1"/>
            <a:t>att</a:t>
          </a:r>
          <a:r>
            <a:rPr lang="en-US" dirty="0"/>
            <a:t> </a:t>
          </a:r>
          <a:r>
            <a:rPr lang="en-US" dirty="0" err="1"/>
            <a:t>smärtsymtom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återkomma</a:t>
          </a:r>
          <a:endParaRPr lang="en-US" dirty="0"/>
        </a:p>
      </dgm:t>
    </dgm:pt>
    <dgm:pt modelId="{227A49DF-43D5-4515-B55A-BD0D138C9150}" type="parTrans" cxnId="{631C8653-7C5F-461C-8FE5-298AB4DFB783}">
      <dgm:prSet/>
      <dgm:spPr/>
      <dgm:t>
        <a:bodyPr/>
        <a:lstStyle/>
        <a:p>
          <a:endParaRPr lang="en-US"/>
        </a:p>
      </dgm:t>
    </dgm:pt>
    <dgm:pt modelId="{048180E6-5E28-4904-9810-1D1AAE1AD0A4}" type="sibTrans" cxnId="{631C8653-7C5F-461C-8FE5-298AB4DFB783}">
      <dgm:prSet/>
      <dgm:spPr/>
      <dgm:t>
        <a:bodyPr/>
        <a:lstStyle/>
        <a:p>
          <a:endParaRPr lang="en-US"/>
        </a:p>
      </dgm:t>
    </dgm:pt>
    <dgm:pt modelId="{1951E048-E3DD-406F-883F-0360C4F00F46}">
      <dgm:prSet/>
      <dgm:spPr/>
      <dgm:t>
        <a:bodyPr/>
        <a:lstStyle/>
        <a:p>
          <a:r>
            <a:rPr lang="en-US"/>
            <a:t>Två-tredjedelar mår bättre efter menopaus !</a:t>
          </a:r>
        </a:p>
      </dgm:t>
    </dgm:pt>
    <dgm:pt modelId="{A8B3BC2B-FC27-4996-B27E-E1EBB52993F2}" type="parTrans" cxnId="{552A2623-1AF9-40E0-889F-4F83A6DA6510}">
      <dgm:prSet/>
      <dgm:spPr/>
      <dgm:t>
        <a:bodyPr/>
        <a:lstStyle/>
        <a:p>
          <a:endParaRPr lang="en-US"/>
        </a:p>
      </dgm:t>
    </dgm:pt>
    <dgm:pt modelId="{6183ADB8-C99E-49D8-911D-F37A39020159}" type="sibTrans" cxnId="{552A2623-1AF9-40E0-889F-4F83A6DA6510}">
      <dgm:prSet/>
      <dgm:spPr/>
      <dgm:t>
        <a:bodyPr/>
        <a:lstStyle/>
        <a:p>
          <a:endParaRPr lang="en-US"/>
        </a:p>
      </dgm:t>
    </dgm:pt>
    <dgm:pt modelId="{D79B0518-A105-41EB-9601-E7AEAEF9BD50}">
      <dgm:prSet/>
      <dgm:spPr/>
      <dgm:t>
        <a:bodyPr/>
        <a:lstStyle/>
        <a:p>
          <a:r>
            <a:rPr lang="en-US"/>
            <a:t>Cancerrisk- malignifiering förekommer i enstaka fall</a:t>
          </a:r>
        </a:p>
      </dgm:t>
    </dgm:pt>
    <dgm:pt modelId="{D840CF81-F90A-4882-ACFD-E301CB58A435}" type="parTrans" cxnId="{873067FE-CAB9-4373-9180-1DCF6054F57E}">
      <dgm:prSet/>
      <dgm:spPr/>
      <dgm:t>
        <a:bodyPr/>
        <a:lstStyle/>
        <a:p>
          <a:endParaRPr lang="en-US"/>
        </a:p>
      </dgm:t>
    </dgm:pt>
    <dgm:pt modelId="{A1B85EC5-EC8E-4CBE-9273-A933435AA7C0}" type="sibTrans" cxnId="{873067FE-CAB9-4373-9180-1DCF6054F57E}">
      <dgm:prSet/>
      <dgm:spPr/>
      <dgm:t>
        <a:bodyPr/>
        <a:lstStyle/>
        <a:p>
          <a:endParaRPr lang="en-US"/>
        </a:p>
      </dgm:t>
    </dgm:pt>
    <dgm:pt modelId="{C7744B58-8F00-4AF9-8F49-7C6D4121E4D7}">
      <dgm:prSet/>
      <dgm:spPr/>
      <dgm:t>
        <a:bodyPr/>
        <a:lstStyle/>
        <a:p>
          <a:r>
            <a:rPr lang="en-US"/>
            <a:t>Vid MHT-behandling ska den alltid innehålla gestagenskydd</a:t>
          </a:r>
        </a:p>
      </dgm:t>
    </dgm:pt>
    <dgm:pt modelId="{98D395FC-F28B-4771-B765-F932A2569240}" type="parTrans" cxnId="{9BCA9099-149D-4529-A95D-6D6281D196FD}">
      <dgm:prSet/>
      <dgm:spPr/>
      <dgm:t>
        <a:bodyPr/>
        <a:lstStyle/>
        <a:p>
          <a:endParaRPr lang="en-US"/>
        </a:p>
      </dgm:t>
    </dgm:pt>
    <dgm:pt modelId="{DFDA3505-176C-498F-B9C9-AFC336FC8D45}" type="sibTrans" cxnId="{9BCA9099-149D-4529-A95D-6D6281D196FD}">
      <dgm:prSet/>
      <dgm:spPr/>
      <dgm:t>
        <a:bodyPr/>
        <a:lstStyle/>
        <a:p>
          <a:endParaRPr lang="en-US"/>
        </a:p>
      </dgm:t>
    </dgm:pt>
    <dgm:pt modelId="{F3FE796A-13EC-4A13-B6D5-1616C7796902}" type="pres">
      <dgm:prSet presAssocID="{649B1B4C-00C6-40AD-80C4-FF110095E5D9}" presName="linear" presStyleCnt="0">
        <dgm:presLayoutVars>
          <dgm:dir/>
          <dgm:animLvl val="lvl"/>
          <dgm:resizeHandles val="exact"/>
        </dgm:presLayoutVars>
      </dgm:prSet>
      <dgm:spPr/>
    </dgm:pt>
    <dgm:pt modelId="{EB03B170-A8A7-4179-826E-3E3301760F23}" type="pres">
      <dgm:prSet presAssocID="{90D60E4C-9549-49D8-BFE1-06A8ED91D1F4}" presName="parentLin" presStyleCnt="0"/>
      <dgm:spPr/>
    </dgm:pt>
    <dgm:pt modelId="{9B184662-2512-442F-AD72-18F6538ACB69}" type="pres">
      <dgm:prSet presAssocID="{90D60E4C-9549-49D8-BFE1-06A8ED91D1F4}" presName="parentLeftMargin" presStyleLbl="node1" presStyleIdx="0" presStyleCnt="2"/>
      <dgm:spPr/>
    </dgm:pt>
    <dgm:pt modelId="{4F2B39DC-7DCF-47EA-814E-365C0EF12004}" type="pres">
      <dgm:prSet presAssocID="{90D60E4C-9549-49D8-BFE1-06A8ED91D1F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39C24AB-4487-4BC7-BA6B-CF1EE2E6912A}" type="pres">
      <dgm:prSet presAssocID="{90D60E4C-9549-49D8-BFE1-06A8ED91D1F4}" presName="negativeSpace" presStyleCnt="0"/>
      <dgm:spPr/>
    </dgm:pt>
    <dgm:pt modelId="{FDDEA3E5-07CD-4080-8787-48BD81736A32}" type="pres">
      <dgm:prSet presAssocID="{90D60E4C-9549-49D8-BFE1-06A8ED91D1F4}" presName="childText" presStyleLbl="conFgAcc1" presStyleIdx="0" presStyleCnt="2">
        <dgm:presLayoutVars>
          <dgm:bulletEnabled val="1"/>
        </dgm:presLayoutVars>
      </dgm:prSet>
      <dgm:spPr/>
    </dgm:pt>
    <dgm:pt modelId="{2EFAAFF6-F5DC-429B-8185-ACCB7E7AC894}" type="pres">
      <dgm:prSet presAssocID="{441FF56D-4089-4AF9-A2DB-D716096F4DE0}" presName="spaceBetweenRectangles" presStyleCnt="0"/>
      <dgm:spPr/>
    </dgm:pt>
    <dgm:pt modelId="{FE581764-FE6D-4874-8AE9-EA861B48DFA9}" type="pres">
      <dgm:prSet presAssocID="{BEF586DC-B7AB-4BA6-AE03-3FE3CB0E3352}" presName="parentLin" presStyleCnt="0"/>
      <dgm:spPr/>
    </dgm:pt>
    <dgm:pt modelId="{257887DA-BF80-475A-89D3-FD63E6ACF546}" type="pres">
      <dgm:prSet presAssocID="{BEF586DC-B7AB-4BA6-AE03-3FE3CB0E3352}" presName="parentLeftMargin" presStyleLbl="node1" presStyleIdx="0" presStyleCnt="2"/>
      <dgm:spPr/>
    </dgm:pt>
    <dgm:pt modelId="{C34F0C96-5A2E-459A-A83E-A42376134BD0}" type="pres">
      <dgm:prSet presAssocID="{BEF586DC-B7AB-4BA6-AE03-3FE3CB0E335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9E04957-8A42-4595-A44E-7A405C38DB29}" type="pres">
      <dgm:prSet presAssocID="{BEF586DC-B7AB-4BA6-AE03-3FE3CB0E3352}" presName="negativeSpace" presStyleCnt="0"/>
      <dgm:spPr/>
    </dgm:pt>
    <dgm:pt modelId="{70AC6609-78A5-4C78-B9C0-2366BA24FF3D}" type="pres">
      <dgm:prSet presAssocID="{BEF586DC-B7AB-4BA6-AE03-3FE3CB0E335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B5CE00E-6248-4A2A-9C08-61DAC9ACC9EF}" type="presOf" srcId="{AD1456DD-84F1-43BC-9219-8A4A5C70B93E}" destId="{70AC6609-78A5-4C78-B9C0-2366BA24FF3D}" srcOrd="0" destOrd="0" presId="urn:microsoft.com/office/officeart/2005/8/layout/list1"/>
    <dgm:cxn modelId="{552A2623-1AF9-40E0-889F-4F83A6DA6510}" srcId="{BEF586DC-B7AB-4BA6-AE03-3FE3CB0E3352}" destId="{1951E048-E3DD-406F-883F-0360C4F00F46}" srcOrd="1" destOrd="0" parTransId="{A8B3BC2B-FC27-4996-B27E-E1EBB52993F2}" sibTransId="{6183ADB8-C99E-49D8-911D-F37A39020159}"/>
    <dgm:cxn modelId="{631C8653-7C5F-461C-8FE5-298AB4DFB783}" srcId="{BEF586DC-B7AB-4BA6-AE03-3FE3CB0E3352}" destId="{AD1456DD-84F1-43BC-9219-8A4A5C70B93E}" srcOrd="0" destOrd="0" parTransId="{227A49DF-43D5-4515-B55A-BD0D138C9150}" sibTransId="{048180E6-5E28-4904-9810-1D1AAE1AD0A4}"/>
    <dgm:cxn modelId="{05D9F286-9ABE-4997-80B5-438543DB8E67}" type="presOf" srcId="{C7744B58-8F00-4AF9-8F49-7C6D4121E4D7}" destId="{70AC6609-78A5-4C78-B9C0-2366BA24FF3D}" srcOrd="0" destOrd="3" presId="urn:microsoft.com/office/officeart/2005/8/layout/list1"/>
    <dgm:cxn modelId="{CF30F593-2056-4E47-9212-8406B6170B2C}" srcId="{649B1B4C-00C6-40AD-80C4-FF110095E5D9}" destId="{BEF586DC-B7AB-4BA6-AE03-3FE3CB0E3352}" srcOrd="1" destOrd="0" parTransId="{0FC5349C-6F6D-457B-BAFD-4FBE377EC8E9}" sibTransId="{60F050C7-6F62-4844-96C6-02DE9DF1D0E6}"/>
    <dgm:cxn modelId="{9BCA9099-149D-4529-A95D-6D6281D196FD}" srcId="{BEF586DC-B7AB-4BA6-AE03-3FE3CB0E3352}" destId="{C7744B58-8F00-4AF9-8F49-7C6D4121E4D7}" srcOrd="3" destOrd="0" parTransId="{98D395FC-F28B-4771-B765-F932A2569240}" sibTransId="{DFDA3505-176C-498F-B9C9-AFC336FC8D45}"/>
    <dgm:cxn modelId="{C375E7B0-C43C-4CDA-B98B-D47DF02D2C84}" type="presOf" srcId="{1951E048-E3DD-406F-883F-0360C4F00F46}" destId="{70AC6609-78A5-4C78-B9C0-2366BA24FF3D}" srcOrd="0" destOrd="1" presId="urn:microsoft.com/office/officeart/2005/8/layout/list1"/>
    <dgm:cxn modelId="{AC2327B5-A8E7-4661-9EF2-C1C5EC11DDEB}" type="presOf" srcId="{D79B0518-A105-41EB-9601-E7AEAEF9BD50}" destId="{70AC6609-78A5-4C78-B9C0-2366BA24FF3D}" srcOrd="0" destOrd="2" presId="urn:microsoft.com/office/officeart/2005/8/layout/list1"/>
    <dgm:cxn modelId="{90FB6EC9-79B8-43F8-8CA6-2FF201CEC2C9}" type="presOf" srcId="{90D60E4C-9549-49D8-BFE1-06A8ED91D1F4}" destId="{9B184662-2512-442F-AD72-18F6538ACB69}" srcOrd="0" destOrd="0" presId="urn:microsoft.com/office/officeart/2005/8/layout/list1"/>
    <dgm:cxn modelId="{EC4226CE-26CD-4CF1-9537-B74E8084EC91}" srcId="{649B1B4C-00C6-40AD-80C4-FF110095E5D9}" destId="{90D60E4C-9549-49D8-BFE1-06A8ED91D1F4}" srcOrd="0" destOrd="0" parTransId="{B66CAAA5-E089-4696-806A-C13610D89DAB}" sibTransId="{441FF56D-4089-4AF9-A2DB-D716096F4DE0}"/>
    <dgm:cxn modelId="{AA04B0DF-A8A8-42D9-BEE0-F83233DEA230}" type="presOf" srcId="{90D60E4C-9549-49D8-BFE1-06A8ED91D1F4}" destId="{4F2B39DC-7DCF-47EA-814E-365C0EF12004}" srcOrd="1" destOrd="0" presId="urn:microsoft.com/office/officeart/2005/8/layout/list1"/>
    <dgm:cxn modelId="{65453CE6-A2BA-470E-8ED9-E2CD5A1F52DA}" type="presOf" srcId="{BEF586DC-B7AB-4BA6-AE03-3FE3CB0E3352}" destId="{C34F0C96-5A2E-459A-A83E-A42376134BD0}" srcOrd="1" destOrd="0" presId="urn:microsoft.com/office/officeart/2005/8/layout/list1"/>
    <dgm:cxn modelId="{6703E3E8-7914-421F-8F45-6272C018A4B1}" type="presOf" srcId="{649B1B4C-00C6-40AD-80C4-FF110095E5D9}" destId="{F3FE796A-13EC-4A13-B6D5-1616C7796902}" srcOrd="0" destOrd="0" presId="urn:microsoft.com/office/officeart/2005/8/layout/list1"/>
    <dgm:cxn modelId="{4D7834FE-1CFF-4932-BD5B-5F82E2A2D5A2}" type="presOf" srcId="{BEF586DC-B7AB-4BA6-AE03-3FE3CB0E3352}" destId="{257887DA-BF80-475A-89D3-FD63E6ACF546}" srcOrd="0" destOrd="0" presId="urn:microsoft.com/office/officeart/2005/8/layout/list1"/>
    <dgm:cxn modelId="{873067FE-CAB9-4373-9180-1DCF6054F57E}" srcId="{BEF586DC-B7AB-4BA6-AE03-3FE3CB0E3352}" destId="{D79B0518-A105-41EB-9601-E7AEAEF9BD50}" srcOrd="2" destOrd="0" parTransId="{D840CF81-F90A-4882-ACFD-E301CB58A435}" sibTransId="{A1B85EC5-EC8E-4CBE-9273-A933435AA7C0}"/>
    <dgm:cxn modelId="{30C048C4-44B3-4F85-A348-792AF5C672DA}" type="presParOf" srcId="{F3FE796A-13EC-4A13-B6D5-1616C7796902}" destId="{EB03B170-A8A7-4179-826E-3E3301760F23}" srcOrd="0" destOrd="0" presId="urn:microsoft.com/office/officeart/2005/8/layout/list1"/>
    <dgm:cxn modelId="{D241E084-CF2B-48FD-89BB-544C628AA1F0}" type="presParOf" srcId="{EB03B170-A8A7-4179-826E-3E3301760F23}" destId="{9B184662-2512-442F-AD72-18F6538ACB69}" srcOrd="0" destOrd="0" presId="urn:microsoft.com/office/officeart/2005/8/layout/list1"/>
    <dgm:cxn modelId="{013EDD12-8B75-46F6-9438-2698640CCA15}" type="presParOf" srcId="{EB03B170-A8A7-4179-826E-3E3301760F23}" destId="{4F2B39DC-7DCF-47EA-814E-365C0EF12004}" srcOrd="1" destOrd="0" presId="urn:microsoft.com/office/officeart/2005/8/layout/list1"/>
    <dgm:cxn modelId="{E4E4C9B4-E0EB-400A-9D77-46496BCBE721}" type="presParOf" srcId="{F3FE796A-13EC-4A13-B6D5-1616C7796902}" destId="{539C24AB-4487-4BC7-BA6B-CF1EE2E6912A}" srcOrd="1" destOrd="0" presId="urn:microsoft.com/office/officeart/2005/8/layout/list1"/>
    <dgm:cxn modelId="{432E0C5C-9658-4522-B23A-385EBF797EE7}" type="presParOf" srcId="{F3FE796A-13EC-4A13-B6D5-1616C7796902}" destId="{FDDEA3E5-07CD-4080-8787-48BD81736A32}" srcOrd="2" destOrd="0" presId="urn:microsoft.com/office/officeart/2005/8/layout/list1"/>
    <dgm:cxn modelId="{591C930E-E858-40E9-93F8-7ECCE8715AE9}" type="presParOf" srcId="{F3FE796A-13EC-4A13-B6D5-1616C7796902}" destId="{2EFAAFF6-F5DC-429B-8185-ACCB7E7AC894}" srcOrd="3" destOrd="0" presId="urn:microsoft.com/office/officeart/2005/8/layout/list1"/>
    <dgm:cxn modelId="{0B0DE402-D11C-48C8-B120-D299B13F4FB8}" type="presParOf" srcId="{F3FE796A-13EC-4A13-B6D5-1616C7796902}" destId="{FE581764-FE6D-4874-8AE9-EA861B48DFA9}" srcOrd="4" destOrd="0" presId="urn:microsoft.com/office/officeart/2005/8/layout/list1"/>
    <dgm:cxn modelId="{0DE28E4D-B36E-46BA-8368-37C02EA82E5A}" type="presParOf" srcId="{FE581764-FE6D-4874-8AE9-EA861B48DFA9}" destId="{257887DA-BF80-475A-89D3-FD63E6ACF546}" srcOrd="0" destOrd="0" presId="urn:microsoft.com/office/officeart/2005/8/layout/list1"/>
    <dgm:cxn modelId="{BF12D541-898B-48A7-B9F7-E4DB35EC0457}" type="presParOf" srcId="{FE581764-FE6D-4874-8AE9-EA861B48DFA9}" destId="{C34F0C96-5A2E-459A-A83E-A42376134BD0}" srcOrd="1" destOrd="0" presId="urn:microsoft.com/office/officeart/2005/8/layout/list1"/>
    <dgm:cxn modelId="{0DD0DDA7-C061-4666-A965-E02B78CA7E7C}" type="presParOf" srcId="{F3FE796A-13EC-4A13-B6D5-1616C7796902}" destId="{99E04957-8A42-4595-A44E-7A405C38DB29}" srcOrd="5" destOrd="0" presId="urn:microsoft.com/office/officeart/2005/8/layout/list1"/>
    <dgm:cxn modelId="{FE66B75D-EA06-428A-8E69-ABEEA4B9003F}" type="presParOf" srcId="{F3FE796A-13EC-4A13-B6D5-1616C7796902}" destId="{70AC6609-78A5-4C78-B9C0-2366BA24FF3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B4FA49-D92C-43F3-9D7A-0141A43CCD6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02D720-C003-4FB5-B963-F3584CF58A1C}">
      <dgm:prSet/>
      <dgm:spPr/>
      <dgm:t>
        <a:bodyPr/>
        <a:lstStyle/>
        <a:p>
          <a:r>
            <a:rPr lang="en-US"/>
            <a:t>Vid postmenopausala endometriom och andra fokala förändringar rekommenderas om möjligt excision för adekvat PAD med tanke på risk för malignitet</a:t>
          </a:r>
        </a:p>
      </dgm:t>
    </dgm:pt>
    <dgm:pt modelId="{516F8440-0342-4EC4-9307-0D59E845007E}" type="parTrans" cxnId="{0A5B3C30-F084-43EC-AF42-81499D36C26A}">
      <dgm:prSet/>
      <dgm:spPr/>
      <dgm:t>
        <a:bodyPr/>
        <a:lstStyle/>
        <a:p>
          <a:endParaRPr lang="en-US"/>
        </a:p>
      </dgm:t>
    </dgm:pt>
    <dgm:pt modelId="{5058EC7C-A4D2-41F0-BCFE-284604EBD1DA}" type="sibTrans" cxnId="{0A5B3C30-F084-43EC-AF42-81499D36C26A}">
      <dgm:prSet/>
      <dgm:spPr/>
      <dgm:t>
        <a:bodyPr/>
        <a:lstStyle/>
        <a:p>
          <a:endParaRPr lang="en-US"/>
        </a:p>
      </dgm:t>
    </dgm:pt>
    <dgm:pt modelId="{C9B5B154-6D90-427B-9BB9-5B3D0A9137A1}">
      <dgm:prSet/>
      <dgm:spPr/>
      <dgm:t>
        <a:bodyPr/>
        <a:lstStyle/>
        <a:p>
          <a:r>
            <a:rPr lang="en-US"/>
            <a:t>Hormonbehandling : gestagener, GnRH-agonist, aromatase-hämmare</a:t>
          </a:r>
        </a:p>
      </dgm:t>
    </dgm:pt>
    <dgm:pt modelId="{D8CC2AAB-7CA2-459A-87C9-7F07070DF0CD}" type="parTrans" cxnId="{A82BF08B-8362-4706-B739-FEC2699E6E08}">
      <dgm:prSet/>
      <dgm:spPr/>
      <dgm:t>
        <a:bodyPr/>
        <a:lstStyle/>
        <a:p>
          <a:endParaRPr lang="en-US"/>
        </a:p>
      </dgm:t>
    </dgm:pt>
    <dgm:pt modelId="{8390D2FA-55E1-4BE8-BCA5-73EB14B867BB}" type="sibTrans" cxnId="{A82BF08B-8362-4706-B739-FEC2699E6E08}">
      <dgm:prSet/>
      <dgm:spPr/>
      <dgm:t>
        <a:bodyPr/>
        <a:lstStyle/>
        <a:p>
          <a:endParaRPr lang="en-US"/>
        </a:p>
      </dgm:t>
    </dgm:pt>
    <dgm:pt modelId="{BBFA8761-14BC-4E07-ABE0-B6AB38CE74F3}" type="pres">
      <dgm:prSet presAssocID="{DCB4FA49-D92C-43F3-9D7A-0141A43CCD6F}" presName="linear" presStyleCnt="0">
        <dgm:presLayoutVars>
          <dgm:animLvl val="lvl"/>
          <dgm:resizeHandles val="exact"/>
        </dgm:presLayoutVars>
      </dgm:prSet>
      <dgm:spPr/>
    </dgm:pt>
    <dgm:pt modelId="{FC4B81C9-3151-4B88-B336-A74041303CB7}" type="pres">
      <dgm:prSet presAssocID="{2802D720-C003-4FB5-B963-F3584CF58A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9CD81A5-5611-4CC4-AA45-B41113C980BE}" type="pres">
      <dgm:prSet presAssocID="{5058EC7C-A4D2-41F0-BCFE-284604EBD1DA}" presName="spacer" presStyleCnt="0"/>
      <dgm:spPr/>
    </dgm:pt>
    <dgm:pt modelId="{580B048E-3B6C-48F4-93B7-6CE8828B9B18}" type="pres">
      <dgm:prSet presAssocID="{C9B5B154-6D90-427B-9BB9-5B3D0A9137A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A5B3C30-F084-43EC-AF42-81499D36C26A}" srcId="{DCB4FA49-D92C-43F3-9D7A-0141A43CCD6F}" destId="{2802D720-C003-4FB5-B963-F3584CF58A1C}" srcOrd="0" destOrd="0" parTransId="{516F8440-0342-4EC4-9307-0D59E845007E}" sibTransId="{5058EC7C-A4D2-41F0-BCFE-284604EBD1DA}"/>
    <dgm:cxn modelId="{A82BF08B-8362-4706-B739-FEC2699E6E08}" srcId="{DCB4FA49-D92C-43F3-9D7A-0141A43CCD6F}" destId="{C9B5B154-6D90-427B-9BB9-5B3D0A9137A1}" srcOrd="1" destOrd="0" parTransId="{D8CC2AAB-7CA2-459A-87C9-7F07070DF0CD}" sibTransId="{8390D2FA-55E1-4BE8-BCA5-73EB14B867BB}"/>
    <dgm:cxn modelId="{736C2297-7D0E-4D15-9B5F-89A0A40039F3}" type="presOf" srcId="{DCB4FA49-D92C-43F3-9D7A-0141A43CCD6F}" destId="{BBFA8761-14BC-4E07-ABE0-B6AB38CE74F3}" srcOrd="0" destOrd="0" presId="urn:microsoft.com/office/officeart/2005/8/layout/vList2"/>
    <dgm:cxn modelId="{7CA1929A-6619-41AD-BF61-DCEC47CD14FF}" type="presOf" srcId="{2802D720-C003-4FB5-B963-F3584CF58A1C}" destId="{FC4B81C9-3151-4B88-B336-A74041303CB7}" srcOrd="0" destOrd="0" presId="urn:microsoft.com/office/officeart/2005/8/layout/vList2"/>
    <dgm:cxn modelId="{7F9826E9-2378-43CF-B043-84494239A37E}" type="presOf" srcId="{C9B5B154-6D90-427B-9BB9-5B3D0A9137A1}" destId="{580B048E-3B6C-48F4-93B7-6CE8828B9B18}" srcOrd="0" destOrd="0" presId="urn:microsoft.com/office/officeart/2005/8/layout/vList2"/>
    <dgm:cxn modelId="{EDFA4F39-9452-4E42-9B2C-DAB4394D97A4}" type="presParOf" srcId="{BBFA8761-14BC-4E07-ABE0-B6AB38CE74F3}" destId="{FC4B81C9-3151-4B88-B336-A74041303CB7}" srcOrd="0" destOrd="0" presId="urn:microsoft.com/office/officeart/2005/8/layout/vList2"/>
    <dgm:cxn modelId="{6E41E324-4C5C-42D1-969A-C6B632BA7FC8}" type="presParOf" srcId="{BBFA8761-14BC-4E07-ABE0-B6AB38CE74F3}" destId="{F9CD81A5-5611-4CC4-AA45-B41113C980BE}" srcOrd="1" destOrd="0" presId="urn:microsoft.com/office/officeart/2005/8/layout/vList2"/>
    <dgm:cxn modelId="{59A8CEF3-CF60-4942-B95C-E2DBC118FD83}" type="presParOf" srcId="{BBFA8761-14BC-4E07-ABE0-B6AB38CE74F3}" destId="{580B048E-3B6C-48F4-93B7-6CE8828B9B1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EA3E5-07CD-4080-8787-48BD81736A32}">
      <dsp:nvSpPr>
        <dsp:cNvPr id="0" name=""/>
        <dsp:cNvSpPr/>
      </dsp:nvSpPr>
      <dsp:spPr>
        <a:xfrm>
          <a:off x="0" y="663486"/>
          <a:ext cx="7886700" cy="504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B39DC-7DCF-47EA-814E-365C0EF12004}">
      <dsp:nvSpPr>
        <dsp:cNvPr id="0" name=""/>
        <dsp:cNvSpPr/>
      </dsp:nvSpPr>
      <dsp:spPr>
        <a:xfrm>
          <a:off x="394335" y="368286"/>
          <a:ext cx="552069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Hur många fortsätter att ha aktiv endometrios?</a:t>
          </a:r>
        </a:p>
      </dsp:txBody>
      <dsp:txXfrm>
        <a:off x="423156" y="397107"/>
        <a:ext cx="5463048" cy="532758"/>
      </dsp:txXfrm>
    </dsp:sp>
    <dsp:sp modelId="{70AC6609-78A5-4C78-B9C0-2366BA24FF3D}">
      <dsp:nvSpPr>
        <dsp:cNvPr id="0" name=""/>
        <dsp:cNvSpPr/>
      </dsp:nvSpPr>
      <dsp:spPr>
        <a:xfrm>
          <a:off x="0" y="1570686"/>
          <a:ext cx="7886700" cy="2142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MHT - </a:t>
          </a:r>
          <a:r>
            <a:rPr lang="en-US" sz="2000" kern="1200" dirty="0" err="1"/>
            <a:t>är</a:t>
          </a:r>
          <a:r>
            <a:rPr lang="en-US" sz="2000" kern="1200" dirty="0"/>
            <a:t> OK </a:t>
          </a:r>
          <a:r>
            <a:rPr lang="en-US" sz="2000" kern="1200" dirty="0" err="1"/>
            <a:t>att</a:t>
          </a:r>
          <a:r>
            <a:rPr lang="en-US" sz="2000" kern="1200" dirty="0"/>
            <a:t> </a:t>
          </a:r>
          <a:r>
            <a:rPr lang="en-US" sz="2000" kern="1200" dirty="0" err="1"/>
            <a:t>prova</a:t>
          </a:r>
          <a:r>
            <a:rPr lang="en-US" sz="2000" kern="1200" dirty="0"/>
            <a:t> vid </a:t>
          </a:r>
          <a:r>
            <a:rPr lang="en-US" sz="2000" kern="1200" dirty="0" err="1"/>
            <a:t>klimakteriebesvär</a:t>
          </a:r>
          <a:r>
            <a:rPr lang="en-US" sz="2000" kern="1200" dirty="0"/>
            <a:t>, </a:t>
          </a:r>
          <a:r>
            <a:rPr lang="en-US" sz="2000" kern="1200" dirty="0" err="1"/>
            <a:t>viktigt</a:t>
          </a:r>
          <a:r>
            <a:rPr lang="en-US" sz="2000" kern="1200" dirty="0"/>
            <a:t> </a:t>
          </a:r>
          <a:r>
            <a:rPr lang="en-US" sz="2000" kern="1200" dirty="0" err="1"/>
            <a:t>informera</a:t>
          </a:r>
          <a:r>
            <a:rPr lang="en-US" sz="2000" kern="1200" dirty="0"/>
            <a:t> om </a:t>
          </a:r>
          <a:r>
            <a:rPr lang="en-US" sz="2000" kern="1200" dirty="0" err="1"/>
            <a:t>att</a:t>
          </a:r>
          <a:r>
            <a:rPr lang="en-US" sz="2000" kern="1200" dirty="0"/>
            <a:t> </a:t>
          </a:r>
          <a:r>
            <a:rPr lang="en-US" sz="2000" kern="1200" dirty="0" err="1"/>
            <a:t>smärtsymtom</a:t>
          </a:r>
          <a:r>
            <a:rPr lang="en-US" sz="2000" kern="1200" dirty="0"/>
            <a:t> </a:t>
          </a:r>
          <a:r>
            <a:rPr lang="en-US" sz="2000" kern="1200" dirty="0" err="1"/>
            <a:t>kan</a:t>
          </a:r>
          <a:r>
            <a:rPr lang="en-US" sz="2000" kern="1200" dirty="0"/>
            <a:t> </a:t>
          </a:r>
          <a:r>
            <a:rPr lang="en-US" sz="2000" kern="1200" dirty="0" err="1"/>
            <a:t>återkomma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Två-tredjedelar mår bättre efter menopaus !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Cancerrisk- malignifiering förekommer i enstaka fall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Vid MHT-behandling ska den alltid innehålla gestagenskydd</a:t>
          </a:r>
        </a:p>
      </dsp:txBody>
      <dsp:txXfrm>
        <a:off x="0" y="1570686"/>
        <a:ext cx="7886700" cy="2142000"/>
      </dsp:txXfrm>
    </dsp:sp>
    <dsp:sp modelId="{C34F0C96-5A2E-459A-A83E-A42376134BD0}">
      <dsp:nvSpPr>
        <dsp:cNvPr id="0" name=""/>
        <dsp:cNvSpPr/>
      </dsp:nvSpPr>
      <dsp:spPr>
        <a:xfrm>
          <a:off x="394335" y="1275486"/>
          <a:ext cx="5520690" cy="5904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- 2-5 % ?, stor osäkerhet kring prevalens</a:t>
          </a:r>
        </a:p>
      </dsp:txBody>
      <dsp:txXfrm>
        <a:off x="423156" y="1304307"/>
        <a:ext cx="546304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B81C9-3151-4B88-B336-A74041303CB7}">
      <dsp:nvSpPr>
        <dsp:cNvPr id="0" name=""/>
        <dsp:cNvSpPr/>
      </dsp:nvSpPr>
      <dsp:spPr>
        <a:xfrm>
          <a:off x="0" y="19513"/>
          <a:ext cx="4885203" cy="2882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Vid postmenopausala endometriom och andra fokala förändringar rekommenderas om möjligt excision för adekvat PAD med tanke på risk för malignitet</a:t>
          </a:r>
        </a:p>
      </dsp:txBody>
      <dsp:txXfrm>
        <a:off x="140731" y="160244"/>
        <a:ext cx="4603741" cy="2601418"/>
      </dsp:txXfrm>
    </dsp:sp>
    <dsp:sp modelId="{580B048E-3B6C-48F4-93B7-6CE8828B9B18}">
      <dsp:nvSpPr>
        <dsp:cNvPr id="0" name=""/>
        <dsp:cNvSpPr/>
      </dsp:nvSpPr>
      <dsp:spPr>
        <a:xfrm>
          <a:off x="0" y="2983033"/>
          <a:ext cx="4885203" cy="2882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Hormonbehandling : gestagener, GnRH-agonist, aromatase-hämmare</a:t>
          </a:r>
        </a:p>
      </dsp:txBody>
      <dsp:txXfrm>
        <a:off x="140731" y="3123764"/>
        <a:ext cx="4603741" cy="2601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E21013-C1B1-4B3C-8FF5-91CF4C490E59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4939C-1BE1-4E79-93D8-D3BBEA215AD8}" type="datetimeFigureOut">
              <a:rPr lang="sv-SE" smtClean="0"/>
              <a:t>2020-04-14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C2DF5-59EB-46F1-A5FB-F8F2D233D5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85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148-30A2-4716-B88A-6718D590BC50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5801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8635-E069-49C6-800E-12AB4D8A2B03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2667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3EECA-D7A2-402E-975D-38846560883E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5437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DF9E-053E-4759-A666-5A6BC2D1027A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3481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6044-D836-4625-B2AA-A6216708C723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26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148-30A2-4716-B88A-6718D590BC50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4471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DB9-9152-45C0-8518-E892F45C6C77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307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8E07-E7A9-4AF1-B397-54686F2A5896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0543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F569-E9C6-4FF7-AEE7-7A9ABF2424CF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83764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D148-30A2-4716-B88A-6718D590BC50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539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86CFB-951E-4742-AAD0-96BD77EADC6C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73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D148-30A2-4716-B88A-6718D590BC50}" type="slidenum">
              <a:rPr lang="sv-SE" altLang="sv-SE" smtClean="0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8788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oyageriii.wikispaces.com/G%C3%B6dsvin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starmoving.com/blog/2015/spring-forward-with-spring-cleaning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oyageriii.wikispaces.com/G%C3%B6dsvin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67009BBA-DC62-4808-B0A8-DC86986B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2" descr="Bildresultat för endometriosis">
            <a:extLst>
              <a:ext uri="{FF2B5EF4-FFF2-40B4-BE49-F238E27FC236}">
                <a16:creationId xmlns:a16="http://schemas.microsoft.com/office/drawing/2014/main" id="{0EA1094A-EDF9-4EC1-9E4E-57332C5CF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r="20483" b="1"/>
          <a:stretch/>
        </p:blipFill>
        <p:spPr bwMode="auto">
          <a:xfrm>
            <a:off x="482600" y="680402"/>
            <a:ext cx="4001197" cy="5334930"/>
          </a:xfrm>
          <a:custGeom>
            <a:avLst/>
            <a:gdLst/>
            <a:ahLst/>
            <a:cxnLst/>
            <a:rect l="l" t="t" r="r" b="b"/>
            <a:pathLst>
              <a:path w="2232338" h="2232338">
                <a:moveTo>
                  <a:pt x="1116169" y="0"/>
                </a:moveTo>
                <a:cubicBezTo>
                  <a:pt x="1732612" y="0"/>
                  <a:pt x="2232338" y="499726"/>
                  <a:pt x="2232338" y="1116169"/>
                </a:cubicBezTo>
                <a:cubicBezTo>
                  <a:pt x="2232338" y="1732612"/>
                  <a:pt x="1732612" y="2232338"/>
                  <a:pt x="1116169" y="2232338"/>
                </a:cubicBezTo>
                <a:cubicBezTo>
                  <a:pt x="499726" y="2232338"/>
                  <a:pt x="0" y="1732612"/>
                  <a:pt x="0" y="1116169"/>
                </a:cubicBezTo>
                <a:cubicBezTo>
                  <a:pt x="0" y="499726"/>
                  <a:pt x="499726" y="0"/>
                  <a:pt x="11161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Arc 66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6366187" y="695616"/>
            <a:ext cx="2240924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966397" y="643468"/>
            <a:ext cx="3695002" cy="34330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Endometrios</a:t>
            </a:r>
            <a:r>
              <a:rPr lang="en-US" sz="4700" b="1">
                <a:solidFill>
                  <a:srgbClr val="FFFFFF"/>
                </a:solidFill>
              </a:rPr>
              <a:t> och dysmenorré-</a:t>
            </a:r>
            <a:br>
              <a:rPr lang="en-US" sz="4700" b="1">
                <a:solidFill>
                  <a:srgbClr val="FFFFFF"/>
                </a:solidFill>
              </a:rPr>
            </a:br>
            <a:r>
              <a:rPr lang="en-US" sz="4700" b="1">
                <a:solidFill>
                  <a:srgbClr val="FFFFFF"/>
                </a:solidFill>
              </a:rPr>
              <a:t>en introduktion</a:t>
            </a:r>
            <a:endParaRPr lang="en-US" sz="47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966397" y="4140689"/>
            <a:ext cx="3695002" cy="20636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 b="1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r>
              <a:rPr lang="en-US" sz="1700" b="1">
                <a:solidFill>
                  <a:srgbClr val="FFFFFF"/>
                </a:solidFill>
              </a:rPr>
              <a:t>Mars 2020</a:t>
            </a:r>
            <a:endParaRPr lang="en-US" sz="1700" b="1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r>
              <a:rPr lang="en-US" sz="17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Anna-Sofia Melin , med dr</a:t>
            </a:r>
            <a:endParaRPr lang="en-US" sz="1700" b="1">
              <a:solidFill>
                <a:srgbClr val="FFFFFF"/>
              </a:solidFill>
            </a:endParaRPr>
          </a:p>
          <a:p>
            <a:r>
              <a:rPr lang="en-US" sz="17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Specialistläkare,  Capio</a:t>
            </a:r>
            <a:r>
              <a:rPr lang="en-US" sz="1700" b="1">
                <a:solidFill>
                  <a:srgbClr val="FFFFFF"/>
                </a:solidFill>
              </a:rPr>
              <a:t> </a:t>
            </a:r>
            <a:r>
              <a:rPr lang="en-US" sz="17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Gynekologi  Globen</a:t>
            </a:r>
          </a:p>
          <a:p>
            <a:r>
              <a:rPr lang="en-US" sz="1700" b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anna-sofia.melin@capio.se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b="1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B339924-0C86-4476-A81F-37DCF289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950" y="4948670"/>
            <a:ext cx="634831" cy="8234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8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64B09C-D30D-4EF8-97B4-C70BD8AE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Djup endometrios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latshållare för innehåll 3" descr="C:\Users\22f3\AppData\Local\Microsoft\Windows\Temporary Internet Files\Content.MSO\41B67200.tmp">
            <a:extLst>
              <a:ext uri="{FF2B5EF4-FFF2-40B4-BE49-F238E27FC236}">
                <a16:creationId xmlns:a16="http://schemas.microsoft.com/office/drawing/2014/main" id="{F773870F-DBB1-4FB0-8377-96FDE9ED3AA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/>
          <a:stretch/>
        </p:blipFill>
        <p:spPr bwMode="auto">
          <a:xfrm>
            <a:off x="1097247" y="2509911"/>
            <a:ext cx="6908180" cy="399763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594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6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>
                <a:solidFill>
                  <a:srgbClr val="FFFFFF"/>
                </a:solidFill>
              </a:rPr>
              <a:t>Endometrios - endometriom</a:t>
            </a:r>
          </a:p>
        </p:txBody>
      </p:sp>
      <p:pic>
        <p:nvPicPr>
          <p:cNvPr id="2054" name="Picture 6" descr="Bildresultat för endometriosis kissing ov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30" y="1343097"/>
            <a:ext cx="2569206" cy="19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resultat för endometri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296" y="1362385"/>
            <a:ext cx="2574993" cy="18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ildresultat för endometriom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7293" y="1336935"/>
            <a:ext cx="2567937" cy="19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8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Endometrios - adenomyos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ildresultat för adenomy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503" y="2509911"/>
            <a:ext cx="522566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A62A88B1-D5BB-4492-802C-6B54757764B4}"/>
              </a:ext>
            </a:extLst>
          </p:cNvPr>
          <p:cNvCxnSpPr>
            <a:cxnSpLocks/>
          </p:cNvCxnSpPr>
          <p:nvPr/>
        </p:nvCxnSpPr>
        <p:spPr>
          <a:xfrm>
            <a:off x="4355976" y="4365104"/>
            <a:ext cx="0" cy="187220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1CF9512C-1DC7-40C7-8F41-C5403293F738}"/>
              </a:ext>
            </a:extLst>
          </p:cNvPr>
          <p:cNvCxnSpPr>
            <a:cxnSpLocks/>
          </p:cNvCxnSpPr>
          <p:nvPr/>
        </p:nvCxnSpPr>
        <p:spPr>
          <a:xfrm>
            <a:off x="4427984" y="3429000"/>
            <a:ext cx="0" cy="79208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4305D14B-1DE1-4F16-AE02-949D1DE617CF}"/>
              </a:ext>
            </a:extLst>
          </p:cNvPr>
          <p:cNvCxnSpPr>
            <a:cxnSpLocks/>
          </p:cNvCxnSpPr>
          <p:nvPr/>
        </p:nvCxnSpPr>
        <p:spPr>
          <a:xfrm flipV="1">
            <a:off x="2555776" y="5085184"/>
            <a:ext cx="720080" cy="9144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6C80A8B2-DA9E-43E0-8C1B-FB98C121D7E7}"/>
              </a:ext>
            </a:extLst>
          </p:cNvPr>
          <p:cNvCxnSpPr>
            <a:cxnSpLocks/>
          </p:cNvCxnSpPr>
          <p:nvPr/>
        </p:nvCxnSpPr>
        <p:spPr>
          <a:xfrm flipV="1">
            <a:off x="2708176" y="5237584"/>
            <a:ext cx="720080" cy="9144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BD5DB06E-486A-4855-909D-5DF2859C6977}"/>
              </a:ext>
            </a:extLst>
          </p:cNvPr>
          <p:cNvCxnSpPr>
            <a:cxnSpLocks/>
          </p:cNvCxnSpPr>
          <p:nvPr/>
        </p:nvCxnSpPr>
        <p:spPr>
          <a:xfrm flipV="1">
            <a:off x="2860576" y="5389984"/>
            <a:ext cx="720080" cy="9144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3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98B8CA-8460-40F6-A9CE-82C0901E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b="1"/>
              <a:t>Endometrios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7C13F8-77D3-4D79-8343-79AFC2D19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I </a:t>
            </a:r>
            <a:r>
              <a:rPr lang="sv-SE" i="1"/>
              <a:t>endometrioshärden</a:t>
            </a:r>
            <a:r>
              <a:rPr lang="sv-SE"/>
              <a:t> sker nybildning av:</a:t>
            </a:r>
          </a:p>
          <a:p>
            <a:pPr>
              <a:buFontTx/>
              <a:buChar char="-"/>
            </a:pPr>
            <a:r>
              <a:rPr lang="sv-SE"/>
              <a:t>Blodkärl</a:t>
            </a:r>
          </a:p>
          <a:p>
            <a:pPr>
              <a:buFontTx/>
              <a:buChar char="-"/>
            </a:pPr>
            <a:r>
              <a:rPr lang="sv-SE"/>
              <a:t>Nerver</a:t>
            </a:r>
          </a:p>
          <a:p>
            <a:pPr>
              <a:buFontTx/>
              <a:buChar char="-"/>
            </a:pPr>
            <a:r>
              <a:rPr lang="sv-SE"/>
              <a:t>Östrogen</a:t>
            </a:r>
          </a:p>
          <a:p>
            <a:pPr marL="0" indent="0">
              <a:buNone/>
            </a:pPr>
            <a:r>
              <a:rPr lang="sv-SE"/>
              <a:t>                     kroppens svar leder </a:t>
            </a:r>
          </a:p>
          <a:p>
            <a:pPr marL="0" indent="0">
              <a:buNone/>
            </a:pPr>
            <a:r>
              <a:rPr lang="sv-SE"/>
              <a:t>                     till</a:t>
            </a:r>
          </a:p>
          <a:p>
            <a:pPr marL="0" indent="0">
              <a:buNone/>
            </a:pPr>
            <a:r>
              <a:rPr lang="sv-SE"/>
              <a:t>                     inflammation</a:t>
            </a:r>
          </a:p>
        </p:txBody>
      </p:sp>
      <p:sp>
        <p:nvSpPr>
          <p:cNvPr id="4" name="Pil: höger 3">
            <a:extLst>
              <a:ext uri="{FF2B5EF4-FFF2-40B4-BE49-F238E27FC236}">
                <a16:creationId xmlns:a16="http://schemas.microsoft.com/office/drawing/2014/main" id="{C2BE593F-DB83-4D22-BE2B-F6F6F7B6D020}"/>
              </a:ext>
            </a:extLst>
          </p:cNvPr>
          <p:cNvSpPr/>
          <p:nvPr/>
        </p:nvSpPr>
        <p:spPr>
          <a:xfrm>
            <a:off x="1004168" y="4365104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13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4550B78F-57D8-4F74-A719-725E0A92CBB6}"/>
              </a:ext>
            </a:extLst>
          </p:cNvPr>
          <p:cNvSpPr/>
          <p:nvPr/>
        </p:nvSpPr>
        <p:spPr>
          <a:xfrm>
            <a:off x="611560" y="908719"/>
            <a:ext cx="2426568" cy="2088233"/>
          </a:xfrm>
          <a:prstGeom prst="rect">
            <a:avLst/>
          </a:prstGeom>
          <a:noFill/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Dysmenorré</a:t>
            </a:r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Ovulationssmärta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Djup samlagssmärta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Smärta vid </a:t>
            </a:r>
            <a:r>
              <a:rPr lang="sv-SE" dirty="0" err="1">
                <a:solidFill>
                  <a:schemeClr val="tx1"/>
                </a:solidFill>
              </a:rPr>
              <a:t>miktion</a:t>
            </a:r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Smärta vid tarmtömning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Trötthet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A6DEFA5-D3D6-48EB-8FE6-7014B65A6A12}"/>
              </a:ext>
            </a:extLst>
          </p:cNvPr>
          <p:cNvSpPr/>
          <p:nvPr/>
        </p:nvSpPr>
        <p:spPr>
          <a:xfrm>
            <a:off x="4017011" y="625353"/>
            <a:ext cx="914400" cy="9144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IBS</a:t>
            </a:r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D8B913E3-5D1B-4AEE-811C-2ABE6A3AE341}"/>
              </a:ext>
            </a:extLst>
          </p:cNvPr>
          <p:cNvSpPr/>
          <p:nvPr/>
        </p:nvSpPr>
        <p:spPr>
          <a:xfrm>
            <a:off x="2483768" y="5041371"/>
            <a:ext cx="1656184" cy="914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Psykiatrisk samsjuklighet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780E602E-5310-4035-8708-494D720EA03A}"/>
              </a:ext>
            </a:extLst>
          </p:cNvPr>
          <p:cNvSpPr/>
          <p:nvPr/>
        </p:nvSpPr>
        <p:spPr>
          <a:xfrm>
            <a:off x="5508104" y="4869160"/>
            <a:ext cx="2290570" cy="1258822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Komplikationer vid graviditet och förlossning</a:t>
            </a:r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A11C4BE0-B00F-44D0-9458-D4CAC7B46FB0}"/>
              </a:ext>
            </a:extLst>
          </p:cNvPr>
          <p:cNvSpPr/>
          <p:nvPr/>
        </p:nvSpPr>
        <p:spPr>
          <a:xfrm>
            <a:off x="5254966" y="269776"/>
            <a:ext cx="1825352" cy="91440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InfIammatorisk</a:t>
            </a:r>
            <a:r>
              <a:rPr lang="sv-SE" dirty="0">
                <a:solidFill>
                  <a:schemeClr val="tx1"/>
                </a:solidFill>
              </a:rPr>
              <a:t> tarmsjukdom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1F1C10C-AB2E-42E2-8B60-33446579E7C8}"/>
              </a:ext>
            </a:extLst>
          </p:cNvPr>
          <p:cNvSpPr/>
          <p:nvPr/>
        </p:nvSpPr>
        <p:spPr>
          <a:xfrm>
            <a:off x="7341474" y="3645835"/>
            <a:ext cx="914400" cy="914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cancer</a:t>
            </a:r>
          </a:p>
        </p:txBody>
      </p:sp>
      <p:sp>
        <p:nvSpPr>
          <p:cNvPr id="12" name="Pil: nedåt 11">
            <a:extLst>
              <a:ext uri="{FF2B5EF4-FFF2-40B4-BE49-F238E27FC236}">
                <a16:creationId xmlns:a16="http://schemas.microsoft.com/office/drawing/2014/main" id="{DF0DB206-B89E-4E6A-96C9-935B715FB24C}"/>
              </a:ext>
            </a:extLst>
          </p:cNvPr>
          <p:cNvSpPr/>
          <p:nvPr/>
        </p:nvSpPr>
        <p:spPr>
          <a:xfrm rot="18919157">
            <a:off x="3429827" y="2345487"/>
            <a:ext cx="4846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 13" descr="Kvinna">
            <a:extLst>
              <a:ext uri="{FF2B5EF4-FFF2-40B4-BE49-F238E27FC236}">
                <a16:creationId xmlns:a16="http://schemas.microsoft.com/office/drawing/2014/main" id="{0F2F08BD-DA7A-4A78-9370-273329E86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548" y="2746648"/>
            <a:ext cx="1587624" cy="1609328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CC2DAFEE-F1EC-43E9-9B07-F633338F096E}"/>
              </a:ext>
            </a:extLst>
          </p:cNvPr>
          <p:cNvSpPr/>
          <p:nvPr/>
        </p:nvSpPr>
        <p:spPr>
          <a:xfrm>
            <a:off x="611560" y="3429000"/>
            <a:ext cx="1872208" cy="914400"/>
          </a:xfrm>
          <a:prstGeom prst="ellipse">
            <a:avLst/>
          </a:prstGeom>
          <a:solidFill>
            <a:schemeClr val="bg1"/>
          </a:solidFill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>
                <a:solidFill>
                  <a:schemeClr val="tx1"/>
                </a:solidFill>
              </a:rPr>
              <a:t>Subfertilitet</a:t>
            </a:r>
            <a:r>
              <a:rPr lang="sv-SE" dirty="0">
                <a:solidFill>
                  <a:schemeClr val="tx1"/>
                </a:solidFill>
              </a:rPr>
              <a:t>/</a:t>
            </a:r>
            <a:r>
              <a:rPr lang="sv-SE" dirty="0" err="1">
                <a:solidFill>
                  <a:schemeClr val="tx1"/>
                </a:solidFill>
              </a:rPr>
              <a:t>infertlitet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7F42436E-7C6F-44A3-B1AE-4CFDA8D034EC}"/>
              </a:ext>
            </a:extLst>
          </p:cNvPr>
          <p:cNvSpPr/>
          <p:nvPr/>
        </p:nvSpPr>
        <p:spPr>
          <a:xfrm>
            <a:off x="2780984" y="3551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11FF7B4F-010C-45FB-8497-791846735480}"/>
              </a:ext>
            </a:extLst>
          </p:cNvPr>
          <p:cNvCxnSpPr>
            <a:cxnSpLocks/>
          </p:cNvCxnSpPr>
          <p:nvPr/>
        </p:nvCxnSpPr>
        <p:spPr>
          <a:xfrm>
            <a:off x="4544651" y="1870736"/>
            <a:ext cx="73709" cy="642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94C2345D-6F9C-42EB-9C6F-BECBAAA50F07}"/>
              </a:ext>
            </a:extLst>
          </p:cNvPr>
          <p:cNvCxnSpPr>
            <a:cxnSpLocks/>
          </p:cNvCxnSpPr>
          <p:nvPr/>
        </p:nvCxnSpPr>
        <p:spPr>
          <a:xfrm flipH="1">
            <a:off x="5076056" y="1697360"/>
            <a:ext cx="599988" cy="1130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DFA793AB-0937-4E52-9B50-F1C15BE5932A}"/>
              </a:ext>
            </a:extLst>
          </p:cNvPr>
          <p:cNvCxnSpPr>
            <a:cxnSpLocks/>
          </p:cNvCxnSpPr>
          <p:nvPr/>
        </p:nvCxnSpPr>
        <p:spPr>
          <a:xfrm flipH="1" flipV="1">
            <a:off x="5310210" y="3775549"/>
            <a:ext cx="1854078" cy="445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696AEC2B-EF6C-4D95-9A06-ACCBDD159DD6}"/>
              </a:ext>
            </a:extLst>
          </p:cNvPr>
          <p:cNvCxnSpPr>
            <a:cxnSpLocks/>
          </p:cNvCxnSpPr>
          <p:nvPr/>
        </p:nvCxnSpPr>
        <p:spPr>
          <a:xfrm flipH="1" flipV="1">
            <a:off x="5004048" y="4355976"/>
            <a:ext cx="737527" cy="51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koppling 24">
            <a:extLst>
              <a:ext uri="{FF2B5EF4-FFF2-40B4-BE49-F238E27FC236}">
                <a16:creationId xmlns:a16="http://schemas.microsoft.com/office/drawing/2014/main" id="{69769C79-DD4E-46BA-9C58-B5ABEB448F8A}"/>
              </a:ext>
            </a:extLst>
          </p:cNvPr>
          <p:cNvCxnSpPr>
            <a:cxnSpLocks/>
          </p:cNvCxnSpPr>
          <p:nvPr/>
        </p:nvCxnSpPr>
        <p:spPr>
          <a:xfrm flipV="1">
            <a:off x="3824548" y="4355976"/>
            <a:ext cx="387412" cy="585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 28">
            <a:extLst>
              <a:ext uri="{FF2B5EF4-FFF2-40B4-BE49-F238E27FC236}">
                <a16:creationId xmlns:a16="http://schemas.microsoft.com/office/drawing/2014/main" id="{1B69169B-AED4-4DBE-ABD0-EE08E3769C32}"/>
              </a:ext>
            </a:extLst>
          </p:cNvPr>
          <p:cNvSpPr/>
          <p:nvPr/>
        </p:nvSpPr>
        <p:spPr>
          <a:xfrm>
            <a:off x="6914664" y="2011355"/>
            <a:ext cx="1798410" cy="9144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Övriga sjukdomar</a:t>
            </a:r>
          </a:p>
        </p:txBody>
      </p:sp>
      <p:cxnSp>
        <p:nvCxnSpPr>
          <p:cNvPr id="33" name="Rak pilkoppling 32">
            <a:extLst>
              <a:ext uri="{FF2B5EF4-FFF2-40B4-BE49-F238E27FC236}">
                <a16:creationId xmlns:a16="http://schemas.microsoft.com/office/drawing/2014/main" id="{133F181D-3833-47CA-A3EE-9DEB1160E248}"/>
              </a:ext>
            </a:extLst>
          </p:cNvPr>
          <p:cNvCxnSpPr>
            <a:cxnSpLocks/>
          </p:cNvCxnSpPr>
          <p:nvPr/>
        </p:nvCxnSpPr>
        <p:spPr>
          <a:xfrm flipH="1">
            <a:off x="5412172" y="2712368"/>
            <a:ext cx="1340780" cy="604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0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02B297C-D814-4A3F-B18D-8B40BFF2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sv-SE" sz="3400" b="1">
                <a:solidFill>
                  <a:srgbClr val="FFFFFF"/>
                </a:solidFill>
              </a:rPr>
              <a:t>Endometrios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3430C2-0C71-4279-9FF1-F5A0DFB0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sv-SE" sz="2400" b="1"/>
              <a:t>Diagnostik- utredning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400"/>
              <a:t>Anamnes  - </a:t>
            </a:r>
            <a:r>
              <a:rPr lang="sv-SE" sz="2400" b="1"/>
              <a:t>5 frågor</a:t>
            </a:r>
          </a:p>
          <a:p>
            <a:r>
              <a:rPr lang="sv-SE" sz="2400"/>
              <a:t>           Har du svår mensvärk?</a:t>
            </a:r>
          </a:p>
          <a:p>
            <a:r>
              <a:rPr lang="sv-SE" sz="2400"/>
              <a:t>           Har du ont vid ägglossning?</a:t>
            </a:r>
          </a:p>
          <a:p>
            <a:r>
              <a:rPr lang="sv-SE" sz="2400"/>
              <a:t>           Har du djup samlagssmärta?</a:t>
            </a:r>
          </a:p>
          <a:p>
            <a:r>
              <a:rPr lang="sv-SE" sz="2400"/>
              <a:t>           Har du smärta då du kissar ?</a:t>
            </a:r>
          </a:p>
          <a:p>
            <a:r>
              <a:rPr lang="sv-SE" sz="2400"/>
              <a:t>           Har du smärta då du bajsar ?</a:t>
            </a:r>
          </a:p>
          <a:p>
            <a:pPr marL="457200" indent="-457200">
              <a:buAutoNum type="arabicPeriod" startAt="2"/>
            </a:pPr>
            <a:r>
              <a:rPr lang="sv-SE" sz="2400"/>
              <a:t>Gyn-undersökning  - kan ej avfärda diagnosen </a:t>
            </a:r>
            <a:r>
              <a:rPr lang="sv-SE" sz="2400" err="1"/>
              <a:t>endometrios</a:t>
            </a:r>
            <a:endParaRPr lang="sv-SE" sz="2400"/>
          </a:p>
          <a:p>
            <a:pPr marL="457200" indent="-457200">
              <a:buAutoNum type="arabicPeriod" startAt="2"/>
            </a:pPr>
            <a:r>
              <a:rPr lang="sv-SE" sz="2400"/>
              <a:t>Ultraljud – på frammarsch !!</a:t>
            </a:r>
          </a:p>
          <a:p>
            <a:pPr marL="457200" indent="-457200">
              <a:buAutoNum type="arabicPeriod" startAt="2"/>
            </a:pPr>
            <a:r>
              <a:rPr lang="sv-SE" sz="2400"/>
              <a:t>MR</a:t>
            </a:r>
          </a:p>
          <a:p>
            <a:pPr marL="457200" indent="-457200">
              <a:buAutoNum type="arabicPeriod" startAt="2"/>
            </a:pPr>
            <a:r>
              <a:rPr lang="sv-SE" sz="2400"/>
              <a:t>Laparoskopi</a:t>
            </a:r>
          </a:p>
        </p:txBody>
      </p:sp>
    </p:spTree>
    <p:extLst>
      <p:ext uri="{BB962C8B-B14F-4D97-AF65-F5344CB8AC3E}">
        <p14:creationId xmlns:p14="http://schemas.microsoft.com/office/powerpoint/2010/main" val="347428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5E9596-C103-4661-9A50-28466647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b="1" err="1"/>
              <a:t>Dysmenorré</a:t>
            </a:r>
            <a:endParaRPr lang="sv-SE" b="1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6C68E7-9766-423A-B3D4-4644285B0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b="1" dirty="0"/>
              <a:t>Vad är </a:t>
            </a:r>
            <a:r>
              <a:rPr lang="sv-SE" b="1" dirty="0" err="1"/>
              <a:t>dysmenorré</a:t>
            </a:r>
            <a:r>
              <a:rPr lang="sv-SE" b="1" dirty="0"/>
              <a:t>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dirty="0" err="1"/>
              <a:t>Dysmenorré</a:t>
            </a:r>
            <a:r>
              <a:rPr lang="sv-SE" dirty="0"/>
              <a:t> = smärtsam menstruation, mycket vanligt!</a:t>
            </a:r>
          </a:p>
          <a:p>
            <a:r>
              <a:rPr lang="sv-SE" dirty="0"/>
              <a:t>Smärtan är lokaliserad till buk, ryggslut, bäckenet, underlivet och strålar ibland ut i benen. </a:t>
            </a:r>
          </a:p>
          <a:p>
            <a:r>
              <a:rPr lang="sv-SE" dirty="0"/>
              <a:t>I samband med smärtan kan man känna sig yr, illamående och kallsvettig.</a:t>
            </a:r>
          </a:p>
          <a:p>
            <a:r>
              <a:rPr lang="sv-SE" b="1" dirty="0"/>
              <a:t>Primär </a:t>
            </a:r>
            <a:r>
              <a:rPr lang="sv-SE" b="1" dirty="0" err="1"/>
              <a:t>dysmenorré</a:t>
            </a:r>
            <a:r>
              <a:rPr lang="sv-SE" b="1" dirty="0"/>
              <a:t> </a:t>
            </a:r>
            <a:r>
              <a:rPr lang="sv-SE" dirty="0"/>
              <a:t>= att det inte finns någon sjukdom eller organskada som orsak till smärtan. Smärtan orsakas av att </a:t>
            </a:r>
            <a:r>
              <a:rPr lang="sv-SE" dirty="0" err="1"/>
              <a:t>myometriet</a:t>
            </a:r>
            <a:r>
              <a:rPr lang="sv-SE" dirty="0"/>
              <a:t> drar ihop sig för att stöta ut slemhinnan vid mens. Det blir en syrebrist i muskeln. Sammandragningen orsakas av prostaglandin F2α (PGF2α) som bildas i </a:t>
            </a:r>
            <a:r>
              <a:rPr lang="sv-SE" dirty="0" err="1"/>
              <a:t>endometriet</a:t>
            </a:r>
            <a:r>
              <a:rPr lang="sv-SE" dirty="0"/>
              <a:t>.</a:t>
            </a:r>
          </a:p>
          <a:p>
            <a:r>
              <a:rPr lang="sv-SE" dirty="0"/>
              <a:t>Vanliga receptfria smärtstillande läkemedel som till exempel Ibuprofen hämmar bildningen av prostaglandiner och fungerar bra vid mensvärk.</a:t>
            </a:r>
          </a:p>
          <a:p>
            <a:r>
              <a:rPr lang="sv-SE" b="1" dirty="0"/>
              <a:t>Sekundär </a:t>
            </a:r>
            <a:r>
              <a:rPr lang="sv-SE" b="1" dirty="0" err="1"/>
              <a:t>dysmenorré</a:t>
            </a:r>
            <a:r>
              <a:rPr lang="sv-SE" b="1" dirty="0"/>
              <a:t> </a:t>
            </a:r>
            <a:r>
              <a:rPr lang="sv-SE" dirty="0"/>
              <a:t>= smärtsam menstruation som orsakas av sjukdom t ex </a:t>
            </a:r>
            <a:r>
              <a:rPr lang="sv-SE" dirty="0" err="1"/>
              <a:t>endometrios</a:t>
            </a:r>
            <a:r>
              <a:rPr lang="sv-SE" dirty="0"/>
              <a:t>, myom, cervixstenos eller kopparspiral / spiral i felläge etc.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565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F5E9596-C103-4661-9A50-28466647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b="1"/>
              <a:t>Endometrios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6C68E7-9766-423A-B3D4-4644285B0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Vad är svår mensvärk?</a:t>
            </a:r>
          </a:p>
          <a:p>
            <a:pPr marL="0" indent="0">
              <a:buNone/>
            </a:pPr>
            <a:endParaRPr lang="sv-SE" dirty="0"/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Svår smärta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Strålar ut i benen, ryggen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Kan börjar någon dag före blödningen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Vanliga, receptfria smärtstillande hjälper inte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Yrsel, svimningskänsla, illamående, kräkningar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Frånvaro från skola, arbete, sociala aktiviteter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267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523F8-D07F-48D7-87F2-F890B53B1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8" r="29517"/>
          <a:stretch/>
        </p:blipFill>
        <p:spPr>
          <a:xfrm>
            <a:off x="-5524" y="10"/>
            <a:ext cx="3641692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6933FF-B32E-46F8-BD01-29123E65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86" y="407987"/>
            <a:ext cx="4291113" cy="1325563"/>
          </a:xfrm>
        </p:spPr>
        <p:txBody>
          <a:bodyPr>
            <a:normAutofit/>
          </a:bodyPr>
          <a:lstStyle/>
          <a:p>
            <a:r>
              <a:rPr lang="sv-SE" b="1" dirty="0" err="1"/>
              <a:t>Endometrios</a:t>
            </a:r>
            <a:r>
              <a:rPr lang="sv-SE" b="1" dirty="0"/>
              <a:t> - behandling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14514E-1D54-4D67-9EA4-3E16B03CB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286" y="1868487"/>
            <a:ext cx="4291113" cy="4351338"/>
          </a:xfrm>
        </p:spPr>
        <p:txBody>
          <a:bodyPr>
            <a:normAutofit/>
          </a:bodyPr>
          <a:lstStyle/>
          <a:p>
            <a:endParaRPr lang="sv-SE" altLang="sv-SE" sz="2600" b="1"/>
          </a:p>
          <a:p>
            <a:endParaRPr lang="sv-SE" altLang="sv-SE" sz="2600" b="1"/>
          </a:p>
          <a:p>
            <a:endParaRPr lang="sv-SE" altLang="sv-SE" sz="2600" b="1"/>
          </a:p>
          <a:p>
            <a:r>
              <a:rPr lang="sv-SE" altLang="sv-SE" sz="2600" b="1"/>
              <a:t>All behandling  vid </a:t>
            </a:r>
            <a:r>
              <a:rPr lang="sv-SE" altLang="sv-SE" sz="2600" b="1" err="1"/>
              <a:t>endometrios</a:t>
            </a:r>
            <a:r>
              <a:rPr lang="sv-SE" altLang="sv-SE" sz="2600" b="1"/>
              <a:t> syftar till att minska smärtan och öka livskvaliteten</a:t>
            </a:r>
          </a:p>
          <a:p>
            <a:pPr marL="0" indent="0">
              <a:buNone/>
            </a:pPr>
            <a:endParaRPr lang="sv-SE" altLang="sv-SE" sz="2600" b="1"/>
          </a:p>
          <a:p>
            <a:r>
              <a:rPr lang="sv-SE" sz="2600" b="1"/>
              <a:t>Botande behandling saknas</a:t>
            </a:r>
            <a:endParaRPr lang="sv-SE" sz="2600"/>
          </a:p>
        </p:txBody>
      </p:sp>
    </p:spTree>
    <p:extLst>
      <p:ext uri="{BB962C8B-B14F-4D97-AF65-F5344CB8AC3E}">
        <p14:creationId xmlns:p14="http://schemas.microsoft.com/office/powerpoint/2010/main" val="759084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1" name="Rectangle 135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70286" y="486184"/>
            <a:ext cx="4291113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b="1" err="1"/>
              <a:t>Endometrios</a:t>
            </a:r>
            <a:r>
              <a:rPr lang="sv-SE" altLang="sv-SE" b="1"/>
              <a:t> - behandling</a:t>
            </a:r>
          </a:p>
        </p:txBody>
      </p:sp>
      <p:pic>
        <p:nvPicPr>
          <p:cNvPr id="2050" name="Picture 2" descr="Bildresultat fÃ¶r tabletter">
            <a:extLst>
              <a:ext uri="{FF2B5EF4-FFF2-40B4-BE49-F238E27FC236}">
                <a16:creationId xmlns:a16="http://schemas.microsoft.com/office/drawing/2014/main" id="{09A1A07B-169A-4CD8-A0C2-645590754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r="29682"/>
          <a:stretch/>
        </p:blipFill>
        <p:spPr bwMode="auto">
          <a:xfrm>
            <a:off x="628650" y="643467"/>
            <a:ext cx="3196002" cy="553349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Arc 137">
            <a:extLst>
              <a:ext uri="{FF2B5EF4-FFF2-40B4-BE49-F238E27FC236}">
                <a16:creationId xmlns:a16="http://schemas.microsoft.com/office/drawing/2014/main" id="{4B56CC07-3AFD-4C79-AFB2-0428FBBD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943208">
            <a:off x="-464418" y="5190398"/>
            <a:ext cx="2240923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370286" y="1946684"/>
            <a:ext cx="4291113" cy="435133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sv-SE" altLang="sv-SE" sz="1800" b="1" dirty="0"/>
          </a:p>
          <a:p>
            <a:pPr marL="457200" indent="-457200">
              <a:buAutoNum type="arabicPeriod"/>
            </a:pPr>
            <a:r>
              <a:rPr lang="sv-SE" altLang="sv-SE" sz="1800" b="1" dirty="0"/>
              <a:t>Hormonbehandling </a:t>
            </a:r>
          </a:p>
          <a:p>
            <a:pPr marL="457200" indent="-457200">
              <a:buAutoNum type="arabicPeriod"/>
            </a:pPr>
            <a:r>
              <a:rPr lang="sv-SE" altLang="sv-SE" sz="1800" b="1" dirty="0"/>
              <a:t>Smärtstillande läkemedel</a:t>
            </a:r>
          </a:p>
          <a:p>
            <a:pPr marL="457200" indent="-457200">
              <a:buAutoNum type="arabicPeriod"/>
            </a:pPr>
            <a:r>
              <a:rPr lang="sv-SE" altLang="sv-SE" sz="1800" b="1" dirty="0"/>
              <a:t>Kirurgisk behandling</a:t>
            </a:r>
          </a:p>
          <a:p>
            <a:pPr marL="457200" indent="-457200">
              <a:buAutoNum type="arabicPeriod"/>
            </a:pPr>
            <a:r>
              <a:rPr lang="sv-SE" altLang="sv-SE" sz="1800" b="1" dirty="0"/>
              <a:t>Tarmreglerande medel</a:t>
            </a:r>
          </a:p>
          <a:p>
            <a:pPr marL="457200" indent="-457200">
              <a:buAutoNum type="arabicPeriod"/>
            </a:pPr>
            <a:r>
              <a:rPr lang="sv-SE" altLang="sv-SE" sz="1800" b="1" dirty="0"/>
              <a:t>Sömn, antidepressiva</a:t>
            </a:r>
          </a:p>
          <a:p>
            <a:pPr marL="457200" indent="-457200">
              <a:buAutoNum type="arabicPeriod"/>
            </a:pPr>
            <a:r>
              <a:rPr lang="sv-SE" altLang="sv-SE" sz="1800" b="1" dirty="0"/>
              <a:t>Fysioterapi/träning</a:t>
            </a:r>
          </a:p>
          <a:p>
            <a:pPr marL="457200" indent="-457200">
              <a:buAutoNum type="arabicPeriod"/>
            </a:pPr>
            <a:r>
              <a:rPr lang="sv-SE" altLang="sv-SE" sz="1800" b="1" dirty="0"/>
              <a:t>Information</a:t>
            </a:r>
          </a:p>
          <a:p>
            <a:pPr marL="457200" indent="-457200">
              <a:buAutoNum type="arabicPeriod"/>
            </a:pPr>
            <a:r>
              <a:rPr lang="sv-SE" altLang="sv-SE" sz="1800" b="1" dirty="0"/>
              <a:t>Stödsamtal                                       </a:t>
            </a:r>
          </a:p>
          <a:p>
            <a:pPr eaLnBrk="1" hangingPunct="1">
              <a:buFontTx/>
              <a:buNone/>
            </a:pPr>
            <a:endParaRPr lang="sv-SE" altLang="sv-SE" sz="1800" b="1" dirty="0"/>
          </a:p>
          <a:p>
            <a:pPr eaLnBrk="1" hangingPunct="1">
              <a:buFontTx/>
              <a:buNone/>
            </a:pPr>
            <a:r>
              <a:rPr lang="sv-SE" altLang="sv-SE" sz="18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17EDF6-D7B9-488C-A808-981D4DCA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Endometrios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B908B0-DEB5-4DD4-9D8F-73CC58EFB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err="1">
                <a:latin typeface="+mn-lt"/>
                <a:ea typeface="+mn-ea"/>
                <a:cs typeface="+mn-cs"/>
              </a:rPr>
              <a:t>Endometrios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är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en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kronisk</a:t>
            </a:r>
            <a:r>
              <a:rPr lang="en-US" kern="1200">
                <a:latin typeface="+mn-lt"/>
                <a:ea typeface="+mn-ea"/>
                <a:cs typeface="+mn-cs"/>
              </a:rPr>
              <a:t>, </a:t>
            </a:r>
            <a:r>
              <a:rPr lang="en-US" kern="1200" err="1">
                <a:latin typeface="+mn-lt"/>
                <a:ea typeface="+mn-ea"/>
                <a:cs typeface="+mn-cs"/>
              </a:rPr>
              <a:t>inflammatorisk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och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östrogenberoende</a:t>
            </a:r>
            <a:r>
              <a:rPr lang="en-US" kern="1200"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latin typeface="+mn-lt"/>
                <a:ea typeface="+mn-ea"/>
                <a:cs typeface="+mn-cs"/>
              </a:rPr>
              <a:t>sjukdom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02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5326" y="0"/>
            <a:ext cx="6213348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770" y="0"/>
            <a:ext cx="596646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29263A-7DEB-49FB-8911-96C4E1B3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723" y="1441938"/>
            <a:ext cx="5310553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7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Att</a:t>
            </a:r>
            <a:r>
              <a:rPr lang="en-US" sz="47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leva med </a:t>
            </a:r>
            <a:r>
              <a:rPr lang="en-US" sz="47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endometrios</a:t>
            </a:r>
            <a:endParaRPr lang="en-US" sz="47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67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AE7ED65-B7C0-4EBA-A46F-9A970736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sv-SE" b="1">
                <a:solidFill>
                  <a:srgbClr val="FFFFFF"/>
                </a:solidFill>
              </a:rPr>
              <a:t>Den unga patienten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7FCC64-3481-449D-9200-6C758C7C9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sv-SE" dirty="0" err="1"/>
              <a:t>Endometrios</a:t>
            </a:r>
            <a:r>
              <a:rPr lang="sv-SE" dirty="0"/>
              <a:t> kan debutera tidigt, redan vid menarche</a:t>
            </a:r>
          </a:p>
          <a:p>
            <a:r>
              <a:rPr lang="sv-SE" dirty="0"/>
              <a:t>Symtom vanligt från buk, tarm och urinvägar</a:t>
            </a:r>
          </a:p>
          <a:p>
            <a:r>
              <a:rPr lang="sv-SE" dirty="0"/>
              <a:t>Svårt att beskriva symtom och relatera till menscykeln</a:t>
            </a:r>
          </a:p>
          <a:p>
            <a:r>
              <a:rPr lang="sv-SE" dirty="0"/>
              <a:t>Två tredjedelar av de som senare får en </a:t>
            </a:r>
            <a:r>
              <a:rPr lang="sv-SE" dirty="0" err="1"/>
              <a:t>endometriosdiagnos</a:t>
            </a:r>
            <a:r>
              <a:rPr lang="sv-SE" dirty="0"/>
              <a:t> hade symtom före 20 </a:t>
            </a:r>
            <a:r>
              <a:rPr lang="sv-SE" dirty="0" err="1"/>
              <a:t>åå</a:t>
            </a:r>
            <a:endParaRPr lang="sv-SE" dirty="0"/>
          </a:p>
          <a:p>
            <a:r>
              <a:rPr lang="sv-SE" dirty="0"/>
              <a:t>Viktigt med behandling tidigt</a:t>
            </a:r>
          </a:p>
        </p:txBody>
      </p:sp>
    </p:spTree>
    <p:extLst>
      <p:ext uri="{BB962C8B-B14F-4D97-AF65-F5344CB8AC3E}">
        <p14:creationId xmlns:p14="http://schemas.microsoft.com/office/powerpoint/2010/main" val="255385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BB9368-1381-4742-A5A6-3F3C299D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sv-SE" b="1">
                <a:solidFill>
                  <a:srgbClr val="FFFFFF"/>
                </a:solidFill>
              </a:rPr>
              <a:t>Den unga patienten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74254F-1B3A-4942-9784-8C7733C2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sv-SE" sz="2600"/>
              <a:t>Behandla alltid svår menssmärta</a:t>
            </a:r>
          </a:p>
          <a:p>
            <a:r>
              <a:rPr lang="sv-SE" sz="2600"/>
              <a:t>Diagnos behövs ej för att påbörja behandling</a:t>
            </a:r>
          </a:p>
          <a:p>
            <a:r>
              <a:rPr lang="sv-SE" sz="2600"/>
              <a:t>Behandlingen syftar till att minska smärta och förbättra livskvaliteten</a:t>
            </a:r>
          </a:p>
          <a:p>
            <a:r>
              <a:rPr lang="sv-SE" sz="2600"/>
              <a:t>Följ behandlingstrappan, ej </a:t>
            </a:r>
            <a:r>
              <a:rPr lang="sv-SE" sz="2600" err="1"/>
              <a:t>opioider</a:t>
            </a:r>
            <a:endParaRPr lang="sv-SE" sz="2600"/>
          </a:p>
          <a:p>
            <a:r>
              <a:rPr lang="sv-SE" sz="2600"/>
              <a:t>Viktigt med individuell bedömning och tät, kontinuerlig uppföljning</a:t>
            </a:r>
          </a:p>
          <a:p>
            <a:r>
              <a:rPr lang="sv-SE" sz="2600"/>
              <a:t> Kirurgi är inte ett förstahandsalternativ och har låg sensitivitet hos unga</a:t>
            </a:r>
          </a:p>
          <a:p>
            <a:endParaRPr lang="sv-SE" sz="2600"/>
          </a:p>
        </p:txBody>
      </p:sp>
    </p:spTree>
    <p:extLst>
      <p:ext uri="{BB962C8B-B14F-4D97-AF65-F5344CB8AC3E}">
        <p14:creationId xmlns:p14="http://schemas.microsoft.com/office/powerpoint/2010/main" val="302059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F9216A-0EBE-4AD8-8DA0-20C2A164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b="1" dirty="0"/>
              <a:t>Patient i fertil ålder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40F281-16F5-4004-99DE-7EA0175AA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sv-SE" dirty="0"/>
              <a:t>Smärta, smärtsyndrom, kroniska besvär</a:t>
            </a:r>
          </a:p>
          <a:p>
            <a:r>
              <a:rPr lang="sv-SE" dirty="0"/>
              <a:t>1 % har svår sjukdom som kräver högspecialiserad vård</a:t>
            </a:r>
          </a:p>
          <a:p>
            <a:r>
              <a:rPr lang="sv-SE" dirty="0"/>
              <a:t>50 %  har sjukdom som gradvis förvärras</a:t>
            </a:r>
          </a:p>
          <a:p>
            <a:r>
              <a:rPr lang="sv-SE" dirty="0"/>
              <a:t>20-50 % får recidiv efter kirurgi inom 5 år om man inte ger hormonbehandling efter </a:t>
            </a:r>
            <a:r>
              <a:rPr lang="sv-SE" dirty="0" err="1"/>
              <a:t>op</a:t>
            </a:r>
            <a:endParaRPr lang="sv-SE" dirty="0"/>
          </a:p>
          <a:p>
            <a:r>
              <a:rPr lang="sv-SE" dirty="0"/>
              <a:t>Fertilitet nedsatt, 30 % gravida första året jmf m 90 % friska par</a:t>
            </a:r>
          </a:p>
        </p:txBody>
      </p:sp>
    </p:spTree>
    <p:extLst>
      <p:ext uri="{BB962C8B-B14F-4D97-AF65-F5344CB8AC3E}">
        <p14:creationId xmlns:p14="http://schemas.microsoft.com/office/powerpoint/2010/main" val="2219906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D8B6486-3728-4E08-9037-487CEFCC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b="1" dirty="0"/>
              <a:t>Patient i fertil ålder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3DCA9E-6954-4906-80EE-AF3868B87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sv-SE" dirty="0"/>
              <a:t>Arbetsförmåga kan vara nedsatt, sjukskrivning behövs ibland</a:t>
            </a:r>
          </a:p>
          <a:p>
            <a:r>
              <a:rPr lang="sv-SE" dirty="0"/>
              <a:t>Tänk på särskilt högriskskydd</a:t>
            </a:r>
          </a:p>
          <a:p>
            <a:r>
              <a:rPr lang="sv-SE" dirty="0"/>
              <a:t>Samsjuklighet, ökad psykisk sjuklighet</a:t>
            </a:r>
          </a:p>
          <a:p>
            <a:r>
              <a:rPr lang="sv-SE" dirty="0"/>
              <a:t>Trötthet, ”</a:t>
            </a:r>
            <a:r>
              <a:rPr lang="sv-SE" dirty="0" err="1"/>
              <a:t>fatigue</a:t>
            </a:r>
            <a:r>
              <a:rPr lang="sv-SE" dirty="0"/>
              <a:t>”, kopplat till smärta och oro för arbetsförmåga</a:t>
            </a:r>
          </a:p>
          <a:p>
            <a:r>
              <a:rPr lang="sv-SE" dirty="0"/>
              <a:t>Plan för smärtlindring före, under och efter graviditet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4258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8FFACA3-051D-4A7E-8D13-B6C928B5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b="1" dirty="0"/>
              <a:t>Patient i fertil ålder- graviditet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2B0D03-59C7-4660-AD2D-4E3799582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sv-SE" dirty="0"/>
              <a:t>Vanligt med smärtor i början av graviditeten</a:t>
            </a:r>
          </a:p>
          <a:p>
            <a:r>
              <a:rPr lang="sv-SE" dirty="0"/>
              <a:t>En del får tillbaka mens snabbt efter </a:t>
            </a:r>
            <a:r>
              <a:rPr lang="sv-SE" dirty="0" err="1"/>
              <a:t>partus</a:t>
            </a:r>
            <a:r>
              <a:rPr lang="sv-SE" dirty="0"/>
              <a:t> och kan då också få tillbaka </a:t>
            </a:r>
            <a:r>
              <a:rPr lang="sv-SE" dirty="0" err="1"/>
              <a:t>endometriossmärtorna</a:t>
            </a:r>
            <a:endParaRPr lang="sv-SE" dirty="0"/>
          </a:p>
          <a:p>
            <a:r>
              <a:rPr lang="sv-SE" dirty="0"/>
              <a:t>Graviditet kan inte bota </a:t>
            </a:r>
            <a:r>
              <a:rPr lang="sv-SE" dirty="0" err="1"/>
              <a:t>endometrios</a:t>
            </a:r>
            <a:r>
              <a:rPr lang="sv-SE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839240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3262E9-7DAE-4A75-8D3B-B641E6889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sv-SE" sz="3100" b="1">
                <a:solidFill>
                  <a:srgbClr val="FFFFFF"/>
                </a:solidFill>
              </a:rPr>
              <a:t>Efter barnafödande ålder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33AE65-A3C9-4721-82FA-59C6FCF32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sv-SE" dirty="0"/>
              <a:t>Ålder 40 -50 år </a:t>
            </a:r>
          </a:p>
          <a:p>
            <a:r>
              <a:rPr lang="sv-SE" dirty="0"/>
              <a:t>Ibland mycket svårt att hitta fungerande behandling</a:t>
            </a:r>
          </a:p>
          <a:p>
            <a:r>
              <a:rPr lang="sv-SE" dirty="0"/>
              <a:t>Kroniska smärtor</a:t>
            </a:r>
          </a:p>
          <a:p>
            <a:r>
              <a:rPr lang="sv-SE" dirty="0"/>
              <a:t>Radikal operation ?</a:t>
            </a:r>
          </a:p>
        </p:txBody>
      </p:sp>
    </p:spTree>
    <p:extLst>
      <p:ext uri="{BB962C8B-B14F-4D97-AF65-F5344CB8AC3E}">
        <p14:creationId xmlns:p14="http://schemas.microsoft.com/office/powerpoint/2010/main" val="2587795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6870771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1969636-184A-4E7A-A362-A74DC639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29884"/>
            <a:ext cx="5789535" cy="1096331"/>
          </a:xfrm>
        </p:spPr>
        <p:txBody>
          <a:bodyPr>
            <a:normAutofit/>
          </a:bodyPr>
          <a:lstStyle/>
          <a:p>
            <a:r>
              <a:rPr lang="sv-SE" sz="3400" b="1"/>
              <a:t>Peri-postmenopausal endometrios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77" y="5367908"/>
            <a:ext cx="257172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795C69D2-B3A3-47D2-91F8-3827809ED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412778"/>
              </p:ext>
            </p:extLst>
          </p:nvPr>
        </p:nvGraphicFramePr>
        <p:xfrm>
          <a:off x="628650" y="643467"/>
          <a:ext cx="78867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0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746C3D9-0402-488E-95B9-2EF03B18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sv-SE" sz="2400" b="1">
                <a:solidFill>
                  <a:srgbClr val="FFFFFF"/>
                </a:solidFill>
              </a:rPr>
              <a:t>Peri-postmenopausal endometrios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FD409A-8412-451C-B897-B17D5230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600" dirty="0"/>
              <a:t>Hur kan </a:t>
            </a:r>
            <a:r>
              <a:rPr lang="sv-SE" sz="2600" dirty="0" err="1"/>
              <a:t>endometrios</a:t>
            </a:r>
            <a:r>
              <a:rPr lang="sv-SE" sz="2600" dirty="0"/>
              <a:t> fortsätta växa efter menopaus?</a:t>
            </a:r>
          </a:p>
          <a:p>
            <a:r>
              <a:rPr lang="sv-SE" sz="2600" dirty="0"/>
              <a:t> Övervikt.</a:t>
            </a:r>
          </a:p>
          <a:p>
            <a:r>
              <a:rPr lang="sv-SE" sz="2600" dirty="0"/>
              <a:t> </a:t>
            </a:r>
            <a:r>
              <a:rPr lang="sv-SE" sz="2600" dirty="0" err="1"/>
              <a:t>Fytoöstrogener</a:t>
            </a:r>
            <a:r>
              <a:rPr lang="sv-SE" sz="2600" dirty="0"/>
              <a:t>.</a:t>
            </a:r>
          </a:p>
          <a:p>
            <a:r>
              <a:rPr lang="sv-SE" sz="2600" dirty="0"/>
              <a:t> MHT (framför allt om enbart östrogen ges).</a:t>
            </a:r>
          </a:p>
          <a:p>
            <a:r>
              <a:rPr lang="sv-SE" sz="2600" dirty="0"/>
              <a:t> </a:t>
            </a:r>
            <a:r>
              <a:rPr lang="sv-SE" sz="2600" dirty="0" err="1"/>
              <a:t>Tamoxifen</a:t>
            </a:r>
            <a:r>
              <a:rPr lang="sv-SE" sz="2600" dirty="0"/>
              <a:t> givet </a:t>
            </a:r>
            <a:r>
              <a:rPr lang="sv-SE" sz="2600" dirty="0" err="1"/>
              <a:t>pga</a:t>
            </a:r>
            <a:r>
              <a:rPr lang="sv-SE" sz="2600" dirty="0"/>
              <a:t> bröstcancer.</a:t>
            </a:r>
          </a:p>
          <a:p>
            <a:r>
              <a:rPr lang="sv-SE" sz="2600" dirty="0" err="1"/>
              <a:t>Endometrioshärdar</a:t>
            </a:r>
            <a:r>
              <a:rPr lang="sv-SE" sz="2600" dirty="0"/>
              <a:t> kan nybilda östrogen och tillväxa även efter att kvinnans egen östrogenproduktion har gått ned. Nivån </a:t>
            </a:r>
            <a:r>
              <a:rPr lang="sv-SE" sz="2600" dirty="0" err="1"/>
              <a:t>estradiol</a:t>
            </a:r>
            <a:r>
              <a:rPr lang="sv-SE" sz="2600" dirty="0"/>
              <a:t> i en </a:t>
            </a:r>
            <a:r>
              <a:rPr lang="sv-SE" sz="2600" dirty="0" err="1"/>
              <a:t>endometrioshärd</a:t>
            </a:r>
            <a:r>
              <a:rPr lang="sv-SE" sz="2600" dirty="0"/>
              <a:t> kan vara 4 gånger högre än i serum.</a:t>
            </a:r>
          </a:p>
        </p:txBody>
      </p:sp>
    </p:spTree>
    <p:extLst>
      <p:ext uri="{BB962C8B-B14F-4D97-AF65-F5344CB8AC3E}">
        <p14:creationId xmlns:p14="http://schemas.microsoft.com/office/powerpoint/2010/main" val="3850237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827205D-F13E-4C9D-ADAB-50A31EBC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sv-SE" sz="2800" b="1">
                <a:solidFill>
                  <a:srgbClr val="FFFFFF"/>
                </a:solidFill>
              </a:rPr>
              <a:t>Peri-postmenopausal endometrios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1696908E-C344-4353-A014-498F29AEF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10972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0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B5CE062-0DBB-477E-A117-325509EA7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893" r="16659" b="1"/>
          <a:stretch/>
        </p:blipFill>
        <p:spPr>
          <a:xfrm>
            <a:off x="643713" y="1165109"/>
            <a:ext cx="3196002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0286" y="444272"/>
            <a:ext cx="4291113" cy="1325563"/>
          </a:xfrm>
        </p:spPr>
        <p:txBody>
          <a:bodyPr>
            <a:normAutofit/>
          </a:bodyPr>
          <a:lstStyle/>
          <a:p>
            <a:r>
              <a:rPr lang="sv-SE" b="1"/>
              <a:t>Endometrios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70286" y="1904772"/>
            <a:ext cx="4291113" cy="4351338"/>
          </a:xfrm>
        </p:spPr>
        <p:txBody>
          <a:bodyPr>
            <a:normAutofit/>
          </a:bodyPr>
          <a:lstStyle/>
          <a:p>
            <a:r>
              <a:rPr lang="sv-SE" sz="2600"/>
              <a:t>Finns över hela världen</a:t>
            </a:r>
          </a:p>
          <a:p>
            <a:r>
              <a:rPr lang="sv-SE" sz="2600"/>
              <a:t>Funnits i alla tider</a:t>
            </a:r>
          </a:p>
          <a:p>
            <a:r>
              <a:rPr lang="sv-SE" sz="2600"/>
              <a:t>10 % av alla kvinnor i fertil ålder</a:t>
            </a:r>
          </a:p>
          <a:p>
            <a:r>
              <a:rPr lang="sv-SE" sz="2600"/>
              <a:t>Över 200.000 kvinnor i Sverige</a:t>
            </a:r>
          </a:p>
          <a:p>
            <a:r>
              <a:rPr lang="sv-SE" sz="2600"/>
              <a:t>Ca 5.000 kvinnor i varje årskull</a:t>
            </a:r>
          </a:p>
          <a:p>
            <a:r>
              <a:rPr lang="sv-SE" sz="2600"/>
              <a:t>Drabbar kvinnan framför allt i produktiv ålder</a:t>
            </a:r>
          </a:p>
        </p:txBody>
      </p:sp>
    </p:spTree>
    <p:extLst>
      <p:ext uri="{BB962C8B-B14F-4D97-AF65-F5344CB8AC3E}">
        <p14:creationId xmlns:p14="http://schemas.microsoft.com/office/powerpoint/2010/main" val="575674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8E45828-9A59-4F7D-A079-E273783E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sv-SE" sz="3100" b="1">
                <a:solidFill>
                  <a:srgbClr val="FFFFFF"/>
                </a:solidFill>
              </a:rPr>
              <a:t>Endometrios - kunskapsstöd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967C20-E86D-4912-998B-1241F626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sv-SE" dirty="0"/>
              <a:t>ARG-rapport 2016</a:t>
            </a:r>
          </a:p>
          <a:p>
            <a:r>
              <a:rPr lang="sv-SE" dirty="0"/>
              <a:t>Nationella riktlinjer om vård vid </a:t>
            </a:r>
            <a:r>
              <a:rPr lang="sv-SE" dirty="0" err="1"/>
              <a:t>endometrios</a:t>
            </a:r>
            <a:r>
              <a:rPr lang="sv-SE" dirty="0"/>
              <a:t> 2018</a:t>
            </a:r>
          </a:p>
          <a:p>
            <a:r>
              <a:rPr lang="sv-SE" dirty="0"/>
              <a:t>SBU-rapport 2018</a:t>
            </a:r>
          </a:p>
          <a:p>
            <a:r>
              <a:rPr lang="sv-SE" dirty="0"/>
              <a:t>SFOG-råd 2019</a:t>
            </a:r>
          </a:p>
        </p:txBody>
      </p:sp>
    </p:spTree>
    <p:extLst>
      <p:ext uri="{BB962C8B-B14F-4D97-AF65-F5344CB8AC3E}">
        <p14:creationId xmlns:p14="http://schemas.microsoft.com/office/powerpoint/2010/main" val="1483221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037C1C0-FADA-40C7-B923-037899A24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0E3AA8E-1C78-4F83-AED8-5C342D51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286" y="486184"/>
            <a:ext cx="429111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/>
              <a:t>Endometrios – SFOG-råd, nationellt vårdprogram</a:t>
            </a:r>
          </a:p>
        </p:txBody>
      </p:sp>
      <p:pic>
        <p:nvPicPr>
          <p:cNvPr id="7" name="Platshållare för innehåll 6" descr="En bild som visar text, dagstidning&#10;&#10;Automatiskt genererad beskrivning">
            <a:extLst>
              <a:ext uri="{FF2B5EF4-FFF2-40B4-BE49-F238E27FC236}">
                <a16:creationId xmlns:a16="http://schemas.microsoft.com/office/drawing/2014/main" id="{89582A8F-EB7A-4FCE-AE1B-0E9C77B6EA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18446" b="2"/>
          <a:stretch/>
        </p:blipFill>
        <p:spPr>
          <a:xfrm>
            <a:off x="628650" y="643467"/>
            <a:ext cx="3196002" cy="553349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4B56CC07-3AFD-4C79-AFB2-0428FBBD7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943208">
            <a:off x="-464418" y="5190398"/>
            <a:ext cx="2240923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341C8F5-24B5-4508-9A1E-D22060357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286" y="1946684"/>
            <a:ext cx="429111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Äntligen!</a:t>
            </a:r>
          </a:p>
          <a:p>
            <a:r>
              <a:rPr lang="en-US"/>
              <a:t>Publicerat 2019  på SFOGs hemsida, öppet för alla</a:t>
            </a:r>
          </a:p>
          <a:p>
            <a:r>
              <a:rPr lang="en-US"/>
              <a:t>Uppdateras årligen</a:t>
            </a:r>
          </a:p>
          <a:p>
            <a:r>
              <a:rPr lang="en-US"/>
              <a:t>Praktiska råd som grundar sig på vetenskap och klinisk erfarenhet</a:t>
            </a:r>
          </a:p>
        </p:txBody>
      </p:sp>
    </p:spTree>
    <p:extLst>
      <p:ext uri="{BB962C8B-B14F-4D97-AF65-F5344CB8AC3E}">
        <p14:creationId xmlns:p14="http://schemas.microsoft.com/office/powerpoint/2010/main" val="925409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699" cy="1325563"/>
          </a:xfrm>
        </p:spPr>
        <p:txBody>
          <a:bodyPr>
            <a:normAutofit/>
          </a:bodyPr>
          <a:lstStyle/>
          <a:p>
            <a:r>
              <a:rPr lang="sv-SE" b="1"/>
              <a:t>Endometrios 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 fontScale="92500" lnSpcReduction="10000"/>
          </a:bodyPr>
          <a:lstStyle/>
          <a:p>
            <a:r>
              <a:rPr lang="sv-SE" sz="2000" b="1" dirty="0"/>
              <a:t>Vanlig sjukdom!</a:t>
            </a:r>
          </a:p>
          <a:p>
            <a:r>
              <a:rPr lang="sv-SE" sz="2000" b="1" dirty="0"/>
              <a:t>Inflammatorisk sjukdom som försämras i skov</a:t>
            </a:r>
          </a:p>
          <a:p>
            <a:r>
              <a:rPr lang="sv-SE" sz="2000" b="1" dirty="0"/>
              <a:t>Kronisk sjukdom</a:t>
            </a:r>
          </a:p>
          <a:p>
            <a:r>
              <a:rPr lang="sv-SE" sz="2000" b="1" dirty="0"/>
              <a:t>Påverkar en stor del av kvinnans liv</a:t>
            </a:r>
          </a:p>
          <a:p>
            <a:r>
              <a:rPr lang="sv-SE" sz="2000" b="1" dirty="0"/>
              <a:t>Viktigt med kontinuerlig läkarkontakt</a:t>
            </a:r>
          </a:p>
          <a:p>
            <a:r>
              <a:rPr lang="sv-SE" sz="2000" b="1" dirty="0"/>
              <a:t>Nu finns mycket kunskapsstöd!</a:t>
            </a:r>
          </a:p>
          <a:p>
            <a:pPr marL="0" indent="0">
              <a:buNone/>
            </a:pPr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dirty="0"/>
              <a:t>                          </a:t>
            </a:r>
          </a:p>
        </p:txBody>
      </p:sp>
      <p:pic>
        <p:nvPicPr>
          <p:cNvPr id="5" name="Bildobjekt 4" descr="En bild som visar växt, blomma, utomhus, träd&#10;&#10;Automatiskt genererad beskrivning">
            <a:extLst>
              <a:ext uri="{FF2B5EF4-FFF2-40B4-BE49-F238E27FC236}">
                <a16:creationId xmlns:a16="http://schemas.microsoft.com/office/drawing/2014/main" id="{F37E775E-822F-4F6D-AF66-7CEF0EC30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5136688" y="1771078"/>
            <a:ext cx="337866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0" name="Arc 2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5235395" y="1929807"/>
            <a:ext cx="3417474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741" y="1969050"/>
            <a:ext cx="500006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4E51D22-1BFF-4CD1-B540-5562896A4D93}"/>
              </a:ext>
            </a:extLst>
          </p:cNvPr>
          <p:cNvSpPr txBox="1"/>
          <p:nvPr/>
        </p:nvSpPr>
        <p:spPr>
          <a:xfrm>
            <a:off x="6881842" y="6870700"/>
            <a:ext cx="22621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3" tooltip="http://northstarmoving.com/blog/2015/spring-forward-with-spring-clean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5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B5CE062-0DBB-477E-A117-325509EA7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563" r="16989" b="1"/>
          <a:stretch/>
        </p:blipFill>
        <p:spPr>
          <a:xfrm>
            <a:off x="643713" y="1165109"/>
            <a:ext cx="3196002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148" y="407987"/>
            <a:ext cx="2240924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70286" y="444272"/>
            <a:ext cx="4291113" cy="1325563"/>
          </a:xfrm>
        </p:spPr>
        <p:txBody>
          <a:bodyPr>
            <a:normAutofit/>
          </a:bodyPr>
          <a:lstStyle/>
          <a:p>
            <a:r>
              <a:rPr lang="sv-SE" b="1"/>
              <a:t>Endometrios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70286" y="1904772"/>
            <a:ext cx="4291113" cy="4351338"/>
          </a:xfrm>
        </p:spPr>
        <p:txBody>
          <a:bodyPr>
            <a:normAutofit/>
          </a:bodyPr>
          <a:lstStyle/>
          <a:p>
            <a:r>
              <a:rPr lang="sv-SE" dirty="0"/>
              <a:t>Medelålder vid diagnos är idag 37 år</a:t>
            </a:r>
          </a:p>
          <a:p>
            <a:r>
              <a:rPr lang="sv-SE" dirty="0"/>
              <a:t>Kan debutera tidigt redan vid menarche (yngsta 9 år)</a:t>
            </a:r>
          </a:p>
          <a:p>
            <a:r>
              <a:rPr lang="sv-SE" dirty="0"/>
              <a:t>Kan pågå efter klimakteriet</a:t>
            </a:r>
          </a:p>
          <a:p>
            <a:r>
              <a:rPr lang="sv-SE" dirty="0"/>
              <a:t>Mycket varierande symtombild mellan individer och under en individs liv</a:t>
            </a:r>
          </a:p>
        </p:txBody>
      </p:sp>
    </p:spTree>
    <p:extLst>
      <p:ext uri="{BB962C8B-B14F-4D97-AF65-F5344CB8AC3E}">
        <p14:creationId xmlns:p14="http://schemas.microsoft.com/office/powerpoint/2010/main" val="144579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8CAC275-E4E4-4ECC-B6E4-FE4EA3D6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b="1"/>
              <a:t>Endometrios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E40BC1-26AE-423B-B6E1-8B28341A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sv-SE"/>
              <a:t>Tre saker behövs för att </a:t>
            </a:r>
            <a:r>
              <a:rPr lang="sv-SE" err="1"/>
              <a:t>endometrios</a:t>
            </a:r>
            <a:r>
              <a:rPr lang="sv-SE"/>
              <a:t> ska kunna uppstå....</a:t>
            </a:r>
          </a:p>
          <a:p>
            <a:pPr marL="0" indent="0">
              <a:buNone/>
            </a:pPr>
            <a:endParaRPr lang="sv-SE"/>
          </a:p>
          <a:p>
            <a:pPr marL="457200" indent="-457200">
              <a:buAutoNum type="arabicPeriod"/>
            </a:pPr>
            <a:r>
              <a:rPr lang="sv-SE" err="1"/>
              <a:t>Endometrieliknande</a:t>
            </a:r>
            <a:r>
              <a:rPr lang="sv-SE"/>
              <a:t> celler utanför  livmoderhålan</a:t>
            </a:r>
          </a:p>
          <a:p>
            <a:endParaRPr lang="sv-SE"/>
          </a:p>
          <a:p>
            <a:pPr marL="0" indent="0">
              <a:buNone/>
            </a:pPr>
            <a:r>
              <a:rPr lang="sv-SE"/>
              <a:t>2.     Ett defekt immunförsvar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3.     Östrogen</a:t>
            </a:r>
          </a:p>
        </p:txBody>
      </p:sp>
    </p:spTree>
    <p:extLst>
      <p:ext uri="{BB962C8B-B14F-4D97-AF65-F5344CB8AC3E}">
        <p14:creationId xmlns:p14="http://schemas.microsoft.com/office/powerpoint/2010/main" val="1515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2" descr="C:\Users\Fian\Desktop\Endometrios_bild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" r="-1" b="19342"/>
          <a:stretch/>
        </p:blipFill>
        <p:spPr bwMode="auto">
          <a:xfrm rot="21480000">
            <a:off x="853377" y="1003258"/>
            <a:ext cx="743724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5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b="1"/>
              <a:t>Endometrios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sv-SE"/>
              <a:t>Endometrios kan också uppstå genom spridning av endometrieliknande celler via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Blodbanor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Lymfbanor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Ärr efter kirurgi: kejsarsnitt, laparoskopi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Stamceller? Metaplasi, rest av Müllerska gångarna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Miljöfaktorer? Hormonstörande ämnen</a:t>
            </a:r>
          </a:p>
        </p:txBody>
      </p:sp>
    </p:spTree>
    <p:extLst>
      <p:ext uri="{BB962C8B-B14F-4D97-AF65-F5344CB8AC3E}">
        <p14:creationId xmlns:p14="http://schemas.microsoft.com/office/powerpoint/2010/main" val="237510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3" name="Rectangle 71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174" name="Rectangle 73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171" name="Picture 3" descr="Bilder 04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5" r="-1" b="22616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  <a:noFill/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88CF0535-F3D9-4DE4-9A5C-6669EBECEF51}"/>
              </a:ext>
            </a:extLst>
          </p:cNvPr>
          <p:cNvSpPr/>
          <p:nvPr/>
        </p:nvSpPr>
        <p:spPr>
          <a:xfrm rot="2162984">
            <a:off x="2460681" y="2702879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il: vänster 2">
            <a:extLst>
              <a:ext uri="{FF2B5EF4-FFF2-40B4-BE49-F238E27FC236}">
                <a16:creationId xmlns:a16="http://schemas.microsoft.com/office/drawing/2014/main" id="{6A03554D-81D3-4A68-854E-75106722E1B1}"/>
              </a:ext>
            </a:extLst>
          </p:cNvPr>
          <p:cNvSpPr/>
          <p:nvPr/>
        </p:nvSpPr>
        <p:spPr>
          <a:xfrm>
            <a:off x="5004048" y="31866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D453324-C6A3-43E4-B553-D28495028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"/>
            <a:ext cx="4689413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230806" y="700861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2600" y="795509"/>
            <a:ext cx="3953329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Ytlig endometrios och med omgivande fibros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889" y="5486807"/>
            <a:ext cx="36897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Bildresultat för endometrio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" b="-1"/>
          <a:stretch/>
        </p:blipFill>
        <p:spPr bwMode="auto">
          <a:xfrm>
            <a:off x="4882437" y="143441"/>
            <a:ext cx="4073850" cy="314343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 descr="C:\Users\22f3\AppData\Local\Microsoft\Windows\Temporary Internet Files\Content.MSO\EA536799.tmp">
            <a:extLst>
              <a:ext uri="{FF2B5EF4-FFF2-40B4-BE49-F238E27FC236}">
                <a16:creationId xmlns:a16="http://schemas.microsoft.com/office/drawing/2014/main" id="{D40D4B93-B7DC-41B9-A8E4-6A36B9FCFF1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210"/>
          <a:stretch/>
        </p:blipFill>
        <p:spPr bwMode="auto">
          <a:xfrm>
            <a:off x="4918529" y="3479320"/>
            <a:ext cx="4073850" cy="3187173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  <a:noFill/>
        </p:spPr>
      </p:pic>
      <p:sp>
        <p:nvSpPr>
          <p:cNvPr id="3" name="Pil: vänster 2">
            <a:extLst>
              <a:ext uri="{FF2B5EF4-FFF2-40B4-BE49-F238E27FC236}">
                <a16:creationId xmlns:a16="http://schemas.microsoft.com/office/drawing/2014/main" id="{D812EEF3-1756-4A79-9CD6-63F9B31CA008}"/>
              </a:ext>
            </a:extLst>
          </p:cNvPr>
          <p:cNvSpPr/>
          <p:nvPr/>
        </p:nvSpPr>
        <p:spPr>
          <a:xfrm rot="19587372">
            <a:off x="7250262" y="667335"/>
            <a:ext cx="978408" cy="25634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il: vänster 12">
            <a:extLst>
              <a:ext uri="{FF2B5EF4-FFF2-40B4-BE49-F238E27FC236}">
                <a16:creationId xmlns:a16="http://schemas.microsoft.com/office/drawing/2014/main" id="{3F10A9BF-FEE0-4E7D-A7F6-BAD3A03F2E93}"/>
              </a:ext>
            </a:extLst>
          </p:cNvPr>
          <p:cNvSpPr/>
          <p:nvPr/>
        </p:nvSpPr>
        <p:spPr>
          <a:xfrm rot="19587372">
            <a:off x="7620817" y="1190503"/>
            <a:ext cx="978408" cy="25119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il: vänster 13">
            <a:extLst>
              <a:ext uri="{FF2B5EF4-FFF2-40B4-BE49-F238E27FC236}">
                <a16:creationId xmlns:a16="http://schemas.microsoft.com/office/drawing/2014/main" id="{25F26771-F4DE-469D-A314-E8A5478FF355}"/>
              </a:ext>
            </a:extLst>
          </p:cNvPr>
          <p:cNvSpPr/>
          <p:nvPr/>
        </p:nvSpPr>
        <p:spPr>
          <a:xfrm rot="8299319">
            <a:off x="6146224" y="1921651"/>
            <a:ext cx="978408" cy="25634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l: vänster 4">
            <a:extLst>
              <a:ext uri="{FF2B5EF4-FFF2-40B4-BE49-F238E27FC236}">
                <a16:creationId xmlns:a16="http://schemas.microsoft.com/office/drawing/2014/main" id="{78459440-21CC-47FC-AA85-3CAC5ADCA97E}"/>
              </a:ext>
            </a:extLst>
          </p:cNvPr>
          <p:cNvSpPr/>
          <p:nvPr/>
        </p:nvSpPr>
        <p:spPr>
          <a:xfrm rot="14428412">
            <a:off x="5474249" y="646761"/>
            <a:ext cx="978408" cy="258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3CF886D-C976-47AF-9A28-30F8CCA7B934}"/>
              </a:ext>
            </a:extLst>
          </p:cNvPr>
          <p:cNvSpPr/>
          <p:nvPr/>
        </p:nvSpPr>
        <p:spPr>
          <a:xfrm>
            <a:off x="6640155" y="4172483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E8DEC08B-1303-46F2-946D-717969BCBF87}"/>
              </a:ext>
            </a:extLst>
          </p:cNvPr>
          <p:cNvSpPr/>
          <p:nvPr/>
        </p:nvSpPr>
        <p:spPr>
          <a:xfrm>
            <a:off x="5765137" y="5297153"/>
            <a:ext cx="914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689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968</Words>
  <Application>Microsoft Macintosh PowerPoint</Application>
  <PresentationFormat>Bildspel på skärmen (4:3)</PresentationFormat>
  <Paragraphs>184</Paragraphs>
  <Slides>32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Impact</vt:lpstr>
      <vt:lpstr>Wingdings</vt:lpstr>
      <vt:lpstr>Office Theme</vt:lpstr>
      <vt:lpstr>Endometrios och dysmenorré- en introduktion</vt:lpstr>
      <vt:lpstr>Endometrios</vt:lpstr>
      <vt:lpstr>Endometrios</vt:lpstr>
      <vt:lpstr>Endometrios</vt:lpstr>
      <vt:lpstr>Endometrios</vt:lpstr>
      <vt:lpstr>PowerPoint-presentation</vt:lpstr>
      <vt:lpstr>Endometrios</vt:lpstr>
      <vt:lpstr>PowerPoint-presentation</vt:lpstr>
      <vt:lpstr>Ytlig endometrios och med omgivande fibros</vt:lpstr>
      <vt:lpstr>Djup endometrios</vt:lpstr>
      <vt:lpstr>Endometrios - endometriom</vt:lpstr>
      <vt:lpstr>Endometrios - adenomyos</vt:lpstr>
      <vt:lpstr>Endometrios</vt:lpstr>
      <vt:lpstr>PowerPoint-presentation</vt:lpstr>
      <vt:lpstr>Endometrios</vt:lpstr>
      <vt:lpstr>Dysmenorré</vt:lpstr>
      <vt:lpstr>Endometrios</vt:lpstr>
      <vt:lpstr>Endometrios - behandling</vt:lpstr>
      <vt:lpstr>Endometrios - behandling</vt:lpstr>
      <vt:lpstr>Att leva med endometrios</vt:lpstr>
      <vt:lpstr>Den unga patienten</vt:lpstr>
      <vt:lpstr>Den unga patienten</vt:lpstr>
      <vt:lpstr>Patient i fertil ålder</vt:lpstr>
      <vt:lpstr>Patient i fertil ålder</vt:lpstr>
      <vt:lpstr>Patient i fertil ålder- graviditet</vt:lpstr>
      <vt:lpstr>Efter barnafödande ålder</vt:lpstr>
      <vt:lpstr>Peri-postmenopausal endometrios</vt:lpstr>
      <vt:lpstr>Peri-postmenopausal endometrios</vt:lpstr>
      <vt:lpstr>Peri-postmenopausal endometrios</vt:lpstr>
      <vt:lpstr>Endometrios - kunskapsstöd</vt:lpstr>
      <vt:lpstr>Endometrios – SFOG-råd, nationellt vårdprogram</vt:lpstr>
      <vt:lpstr>Endometrios 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Endometrios och dysmenorré- en introduktion</dc:title>
  <dc:creator>Anna-Sofia Melin</dc:creator>
  <cp:lastModifiedBy>camilla.greko@gmail.com</cp:lastModifiedBy>
  <cp:revision>3</cp:revision>
  <dcterms:created xsi:type="dcterms:W3CDTF">2020-03-16T13:00:43Z</dcterms:created>
  <dcterms:modified xsi:type="dcterms:W3CDTF">2020-04-14T11:35:57Z</dcterms:modified>
</cp:coreProperties>
</file>