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6" r:id="rId2"/>
    <p:sldId id="333" r:id="rId3"/>
    <p:sldId id="485" r:id="rId4"/>
    <p:sldId id="277" r:id="rId5"/>
    <p:sldId id="484" r:id="rId6"/>
    <p:sldId id="258" r:id="rId7"/>
    <p:sldId id="488" r:id="rId8"/>
    <p:sldId id="489" r:id="rId9"/>
    <p:sldId id="487" r:id="rId10"/>
    <p:sldId id="261" r:id="rId11"/>
    <p:sldId id="268" r:id="rId12"/>
    <p:sldId id="275" r:id="rId13"/>
    <p:sldId id="270" r:id="rId14"/>
    <p:sldId id="361" r:id="rId15"/>
    <p:sldId id="362" r:id="rId16"/>
    <p:sldId id="364" r:id="rId17"/>
    <p:sldId id="259" r:id="rId18"/>
    <p:sldId id="4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5"/>
    <p:restoredTop sz="94646"/>
  </p:normalViewPr>
  <p:slideViewPr>
    <p:cSldViewPr snapToGrid="0" snapToObjects="1">
      <p:cViewPr varScale="1">
        <p:scale>
          <a:sx n="114" d="100"/>
          <a:sy n="114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sannehesselman:Library:Containers:com.apple.mail:Data:Library:Mail%20Downloads:8C0B221C-8BAC-46EF-90C5-B665F66CF789:grafposteradherenser%20M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95072384696701E-2"/>
          <c:y val="1.7324015969551802E-2"/>
          <c:w val="0.89609639083006198"/>
          <c:h val="0.79668768882310603"/>
        </c:manualLayout>
      </c:layout>
      <c:lineChart>
        <c:grouping val="standard"/>
        <c:varyColors val="0"/>
        <c:ser>
          <c:idx val="0"/>
          <c:order val="0"/>
          <c:tx>
            <c:strRef>
              <c:f>Marie!$A$2</c:f>
              <c:strCache>
                <c:ptCount val="1"/>
                <c:pt idx="0">
                  <c:v>Adhesions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10.2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3-4292-BEC5-38A0BBD74F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32.3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43-4292-BEC5-38A0BBD74F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41.9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3-4292-BEC5-38A0BBD74F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59.4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3-4292-BEC5-38A0BBD74F1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Marie!$B$1:$E$1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Marie!$B$2:$E$2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32.299999999999997</c:v>
                </c:pt>
                <c:pt idx="2">
                  <c:v>41.9</c:v>
                </c:pt>
                <c:pt idx="3">
                  <c:v>59.4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43-4292-BEC5-38A0BBD74F18}"/>
            </c:ext>
          </c:extLst>
        </c:ser>
        <c:ser>
          <c:idx val="1"/>
          <c:order val="1"/>
          <c:tx>
            <c:strRef>
              <c:f>Marie!$A$3</c:f>
              <c:strCache>
                <c:ptCount val="1"/>
                <c:pt idx="0">
                  <c:v>Complicated surgery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  <a:bevel/>
            </a:ln>
          </c:spPr>
          <c:marker>
            <c:symbol val="star"/>
            <c:size val="7"/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2.0681580917540798E-2"/>
                  <c:y val="-4.556092994226879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3.4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3-4292-BEC5-38A0BBD74F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14.1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3-4292-BEC5-38A0BBD74F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22.4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3-4292-BEC5-38A0BBD74F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32.4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3-4292-BEC5-38A0BBD74F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Marie!$B$1:$E$1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Marie!$B$3:$E$3</c:f>
              <c:numCache>
                <c:formatCode>General</c:formatCode>
                <c:ptCount val="4"/>
                <c:pt idx="0">
                  <c:v>3.4</c:v>
                </c:pt>
                <c:pt idx="1">
                  <c:v>14.1</c:v>
                </c:pt>
                <c:pt idx="2">
                  <c:v>22.4</c:v>
                </c:pt>
                <c:pt idx="3">
                  <c:v>32.4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043-4292-BEC5-38A0BBD74F18}"/>
            </c:ext>
          </c:extLst>
        </c:ser>
        <c:ser>
          <c:idx val="2"/>
          <c:order val="2"/>
          <c:tx>
            <c:strRef>
              <c:f>Marie!$A$4</c:f>
              <c:strCache>
                <c:ptCount val="1"/>
                <c:pt idx="0">
                  <c:v>Adhesiolysis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c:spPr>
          <c:marker>
            <c:symbol val="triangle"/>
            <c:size val="7"/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1.3788647034607101E-3"/>
                  <c:y val="-1.4354813543454499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1.2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43-4292-BEC5-38A0BBD74F18}"/>
                </c:ext>
              </c:extLst>
            </c:dLbl>
            <c:dLbl>
              <c:idx val="1"/>
              <c:layout>
                <c:manualLayout>
                  <c:x val="-3.61238928522419E-2"/>
                  <c:y val="-4.556092994226879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3.4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43-4292-BEC5-38A0BBD74F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4.2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43-4292-BEC5-38A0BBD74F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6.8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43-4292-BEC5-38A0BBD74F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Marie!$B$1:$E$1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Marie!$B$4:$E$4</c:f>
              <c:numCache>
                <c:formatCode>General</c:formatCode>
                <c:ptCount val="4"/>
                <c:pt idx="0">
                  <c:v>1.2</c:v>
                </c:pt>
                <c:pt idx="1">
                  <c:v>3.4</c:v>
                </c:pt>
                <c:pt idx="2">
                  <c:v>4.2</c:v>
                </c:pt>
                <c:pt idx="3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043-4292-BEC5-38A0BBD74F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2566776"/>
        <c:axId val="-2143219752"/>
      </c:lineChart>
      <c:catAx>
        <c:axId val="-2142566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Numbers</a:t>
                </a:r>
                <a:r>
                  <a:rPr lang="en-US" sz="1400" baseline="0" dirty="0"/>
                  <a:t> </a:t>
                </a:r>
                <a:r>
                  <a:rPr lang="en-US" sz="1400" dirty="0"/>
                  <a:t>CS</a:t>
                </a:r>
              </a:p>
            </c:rich>
          </c:tx>
          <c:layout>
            <c:manualLayout>
              <c:xMode val="edge"/>
              <c:yMode val="edge"/>
              <c:x val="0.82438280278226095"/>
              <c:y val="0.883890964729408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-2143219752"/>
        <c:crosses val="autoZero"/>
        <c:auto val="1"/>
        <c:lblAlgn val="ctr"/>
        <c:lblOffset val="100"/>
        <c:noMultiLvlLbl val="0"/>
      </c:catAx>
      <c:valAx>
        <c:axId val="-2143219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Percent</a:t>
                </a:r>
                <a:r>
                  <a:rPr lang="en-US" dirty="0"/>
                  <a:t> (%)</a:t>
                </a:r>
              </a:p>
            </c:rich>
          </c:tx>
          <c:layout>
            <c:manualLayout>
              <c:xMode val="edge"/>
              <c:yMode val="edge"/>
              <c:x val="6.90447686497969E-3"/>
              <c:y val="1.804435945025719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-2142566776"/>
        <c:crosses val="autoZero"/>
        <c:crossBetween val="between"/>
      </c:valAx>
      <c:spPr>
        <a:ln>
          <a:solidFill>
            <a:schemeClr val="tx1"/>
          </a:solidFill>
          <a:prstDash val="sysDot"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imes New Roman"/>
        </a:defRPr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B8A03-959D-1643-97A5-7C9909CD665D}" type="datetimeFigureOut">
              <a:rPr lang="sv-SE" smtClean="0"/>
              <a:t>2019-05-13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8F06A-380F-D642-A012-2E6B825D6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98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Caesarean section (CS) is a common major surgery performed in women worldwide (1). In 2015 WHO estimated that more than one fifth of women were delivered by CS, with around 30 million CS performed annually.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But</a:t>
            </a:r>
            <a:r>
              <a:rPr lang="sv-SE" dirty="0">
                <a:effectLst/>
              </a:rPr>
              <a:t> rates </a:t>
            </a:r>
            <a:r>
              <a:rPr lang="sv-SE" dirty="0" err="1">
                <a:effectLst/>
              </a:rPr>
              <a:t>varies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substantially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between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countries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8D856-38FA-864C-AA0C-D5DD04E7EEE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76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 all regions </a:t>
            </a:r>
            <a:r>
              <a:rPr lang="sv-SE" dirty="0" err="1"/>
              <a:t>except</a:t>
            </a:r>
            <a:r>
              <a:rPr lang="sv-SE" dirty="0"/>
              <a:t> for </a:t>
            </a:r>
            <a:r>
              <a:rPr lang="sv-SE" dirty="0" err="1"/>
              <a:t>subsaharan</a:t>
            </a:r>
            <a:r>
              <a:rPr lang="sv-SE" dirty="0"/>
              <a:t> </a:t>
            </a:r>
            <a:r>
              <a:rPr lang="sv-SE" dirty="0" err="1"/>
              <a:t>Africa</a:t>
            </a:r>
            <a:r>
              <a:rPr lang="sv-SE" dirty="0"/>
              <a:t> rates </a:t>
            </a:r>
            <a:r>
              <a:rPr lang="sv-SE" dirty="0" err="1"/>
              <a:t>nearly</a:t>
            </a:r>
            <a:r>
              <a:rPr lang="sv-SE" dirty="0"/>
              <a:t> </a:t>
            </a:r>
            <a:r>
              <a:rPr lang="sv-SE" dirty="0" err="1"/>
              <a:t>doubled</a:t>
            </a:r>
            <a:r>
              <a:rPr lang="sv-SE" dirty="0"/>
              <a:t> in 20 </a:t>
            </a:r>
            <a:r>
              <a:rPr lang="sv-SE" dirty="0" err="1"/>
              <a:t>years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8D856-38FA-864C-AA0C-D5DD04E7EEE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00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Ingen skillnad </a:t>
            </a:r>
            <a:r>
              <a:rPr lang="sv-SE" dirty="0" err="1"/>
              <a:t>endometrit</a:t>
            </a:r>
            <a:r>
              <a:rPr lang="sv-SE" dirty="0"/>
              <a:t> planerat CS</a:t>
            </a:r>
            <a:r>
              <a:rPr lang="sv-SE" baseline="0" dirty="0"/>
              <a:t> och VE men klart ökad akut CS, </a:t>
            </a:r>
            <a:r>
              <a:rPr lang="sv-SE" dirty="0"/>
              <a:t>Blödning 7 % vaginal. Stor variation vid </a:t>
            </a:r>
            <a:r>
              <a:rPr lang="sv-SE" dirty="0" err="1"/>
              <a:t>sectio</a:t>
            </a:r>
            <a:r>
              <a:rPr lang="sv-SE" dirty="0"/>
              <a:t> 5.7 %</a:t>
            </a:r>
            <a:r>
              <a:rPr lang="sv-SE" baseline="0" dirty="0"/>
              <a:t> (Lycksele)-22 % (Varberg och Falun), VTE 0,2 % vaginalt</a:t>
            </a:r>
            <a:endParaRPr lang="sv-SE" dirty="0"/>
          </a:p>
          <a:p>
            <a:r>
              <a:rPr lang="sv-SE" dirty="0"/>
              <a:t>2-4</a:t>
            </a:r>
            <a:r>
              <a:rPr lang="sv-SE" baseline="0" dirty="0"/>
              <a:t> ggr ökad risk för svår komplikation jämfört med vaginal förlossning </a:t>
            </a:r>
            <a:r>
              <a:rPr lang="sv-SE" baseline="0" dirty="0" err="1"/>
              <a:t>elektiv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D856-38FA-864C-AA0C-D5DD04E7EEE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36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4 </a:t>
            </a:r>
            <a:r>
              <a:rPr lang="sv-SE" dirty="0" err="1"/>
              <a:t>ulj</a:t>
            </a:r>
            <a:r>
              <a:rPr lang="sv-SE" dirty="0"/>
              <a:t> kriterier </a:t>
            </a:r>
            <a:r>
              <a:rPr lang="sv-SE" dirty="0" err="1"/>
              <a:t>scar</a:t>
            </a:r>
            <a:r>
              <a:rPr lang="sv-SE" dirty="0"/>
              <a:t> </a:t>
            </a:r>
            <a:r>
              <a:rPr lang="sv-SE" dirty="0" err="1"/>
              <a:t>pregnancy</a:t>
            </a:r>
            <a:r>
              <a:rPr lang="sv-SE" dirty="0"/>
              <a:t>: hinnsäck framför IMM, </a:t>
            </a:r>
            <a:r>
              <a:rPr lang="sv-SE" dirty="0" err="1"/>
              <a:t>myometrium</a:t>
            </a:r>
            <a:r>
              <a:rPr lang="sv-SE" dirty="0"/>
              <a:t>, peri </a:t>
            </a:r>
            <a:r>
              <a:rPr lang="sv-SE" dirty="0" err="1"/>
              <a:t>trofoblastisk</a:t>
            </a:r>
            <a:r>
              <a:rPr lang="sv-SE" dirty="0"/>
              <a:t> cirkulation</a:t>
            </a:r>
            <a:r>
              <a:rPr lang="sv-SE" baseline="0" dirty="0"/>
              <a:t> med hög hastighet, negative </a:t>
            </a:r>
            <a:r>
              <a:rPr lang="sv-SE" baseline="0" dirty="0" err="1"/>
              <a:t>sliding</a:t>
            </a:r>
            <a:r>
              <a:rPr lang="sv-SE" baseline="0" dirty="0"/>
              <a:t> organ </a:t>
            </a:r>
            <a:r>
              <a:rPr lang="sv-SE" baseline="0" dirty="0" err="1"/>
              <a:t>sign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D856-38FA-864C-AA0C-D5DD04E7EEE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78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D285F-C967-0440-8E4B-9CECEA933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8D88C8-638A-EF4D-8C13-3B409E63A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B3CF02-AC74-634E-8AD7-A7F66378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5/13/19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0494F8-DE2C-DD47-8753-38E439A6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E4F685-19BC-3343-A8EB-BB63C0A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3C3E9-D7AD-BA46-8140-AA44EF3E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50F286-672B-C145-B820-F8D9595FB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3AA1C-A645-3E4F-B0FC-DF7282A5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BD0F19-6200-6446-9DD6-795EC3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C6176-5AC2-8A45-BFFC-704E4B98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7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7A5BD33-FDB3-F14F-B32B-E19957A3F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B497AC5-6C33-9640-90B7-D3D8D43FA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D4CF9A-6CF7-3349-A4F5-48E872BB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6520C5-44BE-3A4C-B27D-A51547A8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13C895-62F5-1646-B1D4-AF0A2824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5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Bild med bild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336801" y="4800601"/>
            <a:ext cx="89407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2336801" y="152401"/>
            <a:ext cx="8940799" cy="4575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336801" y="5367338"/>
            <a:ext cx="89407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2336801" y="6324600"/>
            <a:ext cx="1830916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2000" y="6324600"/>
            <a:ext cx="49784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984315" y="6324600"/>
            <a:ext cx="1699683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dk1"/>
                </a:buClr>
                <a:buSzPct val="25000"/>
              </a:pPr>
              <a:t>‹#›</a:t>
            </a:fld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24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A6698-BC0A-7E43-89D6-1DD1D820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B8B9DF-64A1-1049-AE05-E7A124F4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7EAE8C-C8B2-F747-A75A-484DB619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A65987-B696-F546-964A-D143310A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2EADCC-D9C2-6B4D-B617-D1770755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5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48713-8080-5A47-96A9-09802741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4C50AD-1ED0-2844-BA8E-0A6DE867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14F90A-E21D-6740-877C-E6E15898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324717-2B3E-F145-BCD2-47A4E6A0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53AE4F-2E26-CB4C-9C28-758F08D9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6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6867A-DC94-7049-80B0-F779EAB6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FB4A80-F723-864F-8009-1E15605B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109B99-5461-BC42-81EB-F53EEBC22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0747F2-1068-6B43-ABF1-5ACAFD79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66AD41-AFD8-B746-8ECC-244037B1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697488-7DB2-874A-94B7-2746341F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FC0085-96CA-124D-A350-A94A0B51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9DB8AC-2679-AA44-9EE3-B054FFE32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AE3027-3107-7B41-BB6B-4072FE02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1ADA4EC-01BD-C141-8721-981B66C8A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69CE9FF-A7DE-7443-A7F1-3DC5B5E5B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401C86E-141F-C844-97A5-047A5001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8FB9C1-95D4-F543-BCE9-E5F96D51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A3ABE7-9866-874D-94BB-E8E91FD9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1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A7290B-02C5-8F43-948E-009394F1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E100EA-3DD7-1A48-AE01-639D408A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B4C56F7-E9DC-CE40-8D47-2A780044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BD2017-02C5-924A-BA10-56B18928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4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4EB972F-69BD-8147-8B5F-46AAB469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50BEB5-277B-C845-A709-632382DD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0B45E3-174F-6848-9AC2-0E212D04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7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0B8C9-7D09-DC4A-B0F6-DC8BE987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FEA2BF-6F20-8442-93F7-59F57F53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9656AF-12B0-7E4B-AE39-A584E0131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D77B0B-E91B-4748-AA6A-0A6FAD11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22F1A5-75DE-8E43-84C7-FD2DCDDD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E496C10-1B84-294D-BBD1-9D9773F4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5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987483-EB74-644A-8C98-1430B62D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FF1F78-E772-3F40-9A81-EC4FF9452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9AA439-7E5C-F249-8CB7-19097F4BA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F3ED53-2FFC-194B-BF6D-0DE57C00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F3EC13-DABC-1247-8383-0E6A7512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77A1E3-2828-AC4D-852E-D9C31F30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8651635-0317-6B41-BD6B-B1CD269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D9B0CD-8A99-7643-A8F9-6308A60C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95F06B-5BB9-5649-9824-0D75CF284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5/13/19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093CED-0BC5-E245-BC8C-DCF0DDCF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90C004-3995-3840-9628-52527E0D0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ournals.plos.org/plosone/article?id=10.1371/journal.pone.014834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ournals.plos.org/plosone/article?id=10.1371/journal.pone.014834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A74F8-D0EB-A14E-80C6-C11998FE2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Nackdelar kejsarsnitt eller fördelar vaginal förlossning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99D8C6-2B30-914F-AD00-7207935323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Susanne Hesselman, </a:t>
            </a:r>
            <a:r>
              <a:rPr lang="sv-SE"/>
              <a:t>Med Dr, ÖL </a:t>
            </a:r>
            <a:r>
              <a:rPr lang="sv-SE" dirty="0"/>
              <a:t>KK Falun Region Dalarna</a:t>
            </a:r>
          </a:p>
        </p:txBody>
      </p:sp>
    </p:spTree>
    <p:extLst>
      <p:ext uri="{BB962C8B-B14F-4D97-AF65-F5344CB8AC3E}">
        <p14:creationId xmlns:p14="http://schemas.microsoft.com/office/powerpoint/2010/main" val="418102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03712" y="485800"/>
            <a:ext cx="6707088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Långsiktiga komplikationer</a:t>
            </a:r>
            <a:br>
              <a:rPr lang="sv-SE" dirty="0"/>
            </a:b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38991" y="1302187"/>
            <a:ext cx="8784976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Placentakomplikationer efter </a:t>
            </a:r>
            <a:r>
              <a:rPr lang="sv-SE" i="1" dirty="0"/>
              <a:t>ett </a:t>
            </a:r>
            <a:r>
              <a:rPr lang="sv-SE" dirty="0"/>
              <a:t>snitt</a:t>
            </a:r>
          </a:p>
          <a:p>
            <a:r>
              <a:rPr lang="sv-SE" dirty="0"/>
              <a:t>Placenta </a:t>
            </a:r>
            <a:r>
              <a:rPr lang="sv-SE" dirty="0" err="1"/>
              <a:t>previa</a:t>
            </a:r>
            <a:r>
              <a:rPr lang="sv-SE" dirty="0"/>
              <a:t> 0,87 %. OR 1,6.  </a:t>
            </a:r>
            <a:r>
              <a:rPr lang="sv-SE" sz="1500" dirty="0"/>
              <a:t>(</a:t>
            </a:r>
            <a:r>
              <a:rPr lang="sv-SE" sz="1500" dirty="0" err="1"/>
              <a:t>Gurol-Urganci</a:t>
            </a:r>
            <a:r>
              <a:rPr lang="sv-SE" sz="1500" dirty="0"/>
              <a:t> et al. BMC 2011)</a:t>
            </a:r>
          </a:p>
          <a:p>
            <a:r>
              <a:rPr lang="sv-SE" dirty="0"/>
              <a:t>Placenta </a:t>
            </a:r>
            <a:r>
              <a:rPr lang="sv-SE" dirty="0" err="1"/>
              <a:t>accreta</a:t>
            </a:r>
            <a:r>
              <a:rPr lang="sv-SE" dirty="0"/>
              <a:t> 0,01%. OR 6,6 </a:t>
            </a:r>
            <a:r>
              <a:rPr lang="sv-SE" sz="1500" dirty="0"/>
              <a:t>(</a:t>
            </a:r>
            <a:r>
              <a:rPr lang="sv-SE" sz="1500" dirty="0" err="1"/>
              <a:t>Thurn</a:t>
            </a:r>
            <a:r>
              <a:rPr lang="sv-SE" sz="1500" dirty="0"/>
              <a:t> et al. BJOG 2015)</a:t>
            </a:r>
          </a:p>
          <a:p>
            <a:endParaRPr lang="sv-SE" sz="1400" dirty="0"/>
          </a:p>
          <a:p>
            <a:pPr marL="0" indent="0">
              <a:buNone/>
            </a:pPr>
            <a:r>
              <a:rPr lang="sv-SE" dirty="0"/>
              <a:t>Placenta </a:t>
            </a:r>
            <a:r>
              <a:rPr lang="sv-SE" dirty="0" err="1"/>
              <a:t>accreta</a:t>
            </a:r>
            <a:r>
              <a:rPr lang="sv-SE" dirty="0"/>
              <a:t> efter </a:t>
            </a:r>
            <a:r>
              <a:rPr lang="sv-SE" i="1" dirty="0"/>
              <a:t>tre </a:t>
            </a:r>
            <a:r>
              <a:rPr lang="sv-SE" dirty="0"/>
              <a:t>snitt 0,08 %. OR 56 </a:t>
            </a:r>
            <a:r>
              <a:rPr lang="sv-SE" sz="1600" dirty="0"/>
              <a:t>(</a:t>
            </a:r>
            <a:r>
              <a:rPr lang="sv-SE" sz="1600" dirty="0" err="1"/>
              <a:t>Thurn</a:t>
            </a:r>
            <a:r>
              <a:rPr lang="sv-SE" sz="1600" dirty="0"/>
              <a:t> et al. BJOG 2015)</a:t>
            </a:r>
          </a:p>
          <a:p>
            <a:pPr marL="0" indent="0">
              <a:buNone/>
            </a:pPr>
            <a:r>
              <a:rPr lang="sv-SE" sz="1800" dirty="0"/>
              <a:t>Teknik: </a:t>
            </a:r>
            <a:r>
              <a:rPr lang="sv-SE" sz="1800" dirty="0" err="1"/>
              <a:t>Corporala</a:t>
            </a:r>
            <a:r>
              <a:rPr lang="sv-SE" sz="1800" dirty="0"/>
              <a:t> snitt ökar risk för </a:t>
            </a:r>
            <a:r>
              <a:rPr lang="sv-SE" sz="1800" dirty="0" err="1"/>
              <a:t>accreta</a:t>
            </a:r>
            <a:r>
              <a:rPr lang="sv-SE" sz="1800" dirty="0"/>
              <a:t>, ingen skillnad avseende ett och två suturlager </a:t>
            </a:r>
            <a:r>
              <a:rPr lang="sv-SE" sz="1600" dirty="0"/>
              <a:t>(</a:t>
            </a:r>
            <a:r>
              <a:rPr lang="sv-SE" sz="1600" dirty="0" err="1"/>
              <a:t>Sumigama</a:t>
            </a:r>
            <a:r>
              <a:rPr lang="sv-SE" sz="1600" dirty="0"/>
              <a:t> et al. BJOG 2014)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Ektopisk graviditet: ärrgraviditet 1,5:10 000 födslar </a:t>
            </a:r>
            <a:r>
              <a:rPr lang="sv-SE" sz="1500" dirty="0"/>
              <a:t>(</a:t>
            </a:r>
            <a:r>
              <a:rPr lang="sv-SE" sz="1500" dirty="0" err="1"/>
              <a:t>Harb</a:t>
            </a:r>
            <a:r>
              <a:rPr lang="sv-SE" sz="1500" dirty="0"/>
              <a:t> et al. BJOG 2018)</a:t>
            </a:r>
          </a:p>
          <a:p>
            <a:r>
              <a:rPr lang="sv-SE" dirty="0"/>
              <a:t>Bukväggsbråck 1,6 % </a:t>
            </a:r>
            <a:r>
              <a:rPr lang="sv-SE" sz="1400" dirty="0"/>
              <a:t>(</a:t>
            </a:r>
            <a:r>
              <a:rPr lang="sv-SE" sz="1400" dirty="0" err="1"/>
              <a:t>Källen</a:t>
            </a:r>
            <a:r>
              <a:rPr lang="sv-SE" sz="1400" dirty="0"/>
              <a:t> Socialstyrelsen 2018)</a:t>
            </a:r>
          </a:p>
          <a:p>
            <a:r>
              <a:rPr lang="sv-SE" dirty="0"/>
              <a:t>Uterusruptur 0,2 %-1,5 % efter ett kejsarsnitt</a:t>
            </a:r>
          </a:p>
          <a:p>
            <a:r>
              <a:rPr lang="sv-SE" dirty="0"/>
              <a:t>Sammanväxningar: 30 % efter ett kejsarsnitt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374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59696" y="404664"/>
            <a:ext cx="6984776" cy="1008112"/>
          </a:xfrm>
        </p:spPr>
        <p:txBody>
          <a:bodyPr>
            <a:normAutofit/>
          </a:bodyPr>
          <a:lstStyle/>
          <a:p>
            <a:r>
              <a:rPr lang="sv-SE" sz="2000" dirty="0"/>
              <a:t>Sammanväxningar vid hysterektomi efter tidigare kejsarsnitt</a:t>
            </a:r>
            <a:br>
              <a:rPr lang="sv-SE" sz="2000" dirty="0"/>
            </a:br>
            <a:r>
              <a:rPr lang="sv-SE" sz="1400" dirty="0"/>
              <a:t>Hesselman et al. BJOG 2017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07568" y="1556792"/>
          <a:ext cx="7704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96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Sammanväxningar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sv-SE" dirty="0"/>
              <a:t>24-65 % och ökar med antal snitt (jämför med 90 % vid annan </a:t>
            </a:r>
            <a:r>
              <a:rPr lang="sv-SE" dirty="0" err="1"/>
              <a:t>bukkirurgi</a:t>
            </a:r>
            <a:r>
              <a:rPr lang="sv-SE" dirty="0"/>
              <a:t>) </a:t>
            </a:r>
            <a:r>
              <a:rPr lang="sv-SE" sz="1400" dirty="0"/>
              <a:t>(</a:t>
            </a:r>
            <a:r>
              <a:rPr lang="sv-SE" sz="1400" dirty="0" err="1"/>
              <a:t>Menzies</a:t>
            </a:r>
            <a:r>
              <a:rPr lang="sv-SE" sz="1400" dirty="0"/>
              <a:t> 1993, </a:t>
            </a:r>
            <a:r>
              <a:rPr lang="sv-SE" sz="1400" dirty="0" err="1"/>
              <a:t>Tulandi</a:t>
            </a:r>
            <a:r>
              <a:rPr lang="sv-SE" sz="1400" dirty="0"/>
              <a:t> et al.  AJOG 2009, </a:t>
            </a:r>
            <a:r>
              <a:rPr lang="sv-SE" sz="1400" dirty="0" err="1"/>
              <a:t>Lyell</a:t>
            </a:r>
            <a:r>
              <a:rPr lang="sv-SE" sz="1400" dirty="0"/>
              <a:t> AJOG 2011, Hesselman et al. 2017).</a:t>
            </a:r>
          </a:p>
          <a:p>
            <a:r>
              <a:rPr lang="sv-SE" dirty="0"/>
              <a:t>Längre operationstid och tid innan barn ute om nytt kejsarsnitt</a:t>
            </a:r>
          </a:p>
          <a:p>
            <a:r>
              <a:rPr lang="sv-SE" dirty="0"/>
              <a:t>Ökad blödningsrisk vid operation </a:t>
            </a:r>
          </a:p>
          <a:p>
            <a:r>
              <a:rPr lang="sv-SE" dirty="0"/>
              <a:t>Blås och tarmskada vid nytt kejsarsnitt/ </a:t>
            </a:r>
            <a:r>
              <a:rPr lang="sv-SE" dirty="0" err="1"/>
              <a:t>hysterektomi</a:t>
            </a:r>
            <a:r>
              <a:rPr lang="sv-SE" dirty="0"/>
              <a:t>: 2-4 ggr ökad risk</a:t>
            </a:r>
          </a:p>
          <a:p>
            <a:r>
              <a:rPr lang="sv-SE" dirty="0" err="1"/>
              <a:t>Ileus</a:t>
            </a:r>
            <a:r>
              <a:rPr lang="sv-SE" dirty="0"/>
              <a:t>: Majoritet beror på </a:t>
            </a:r>
            <a:r>
              <a:rPr lang="sv-SE" dirty="0" err="1"/>
              <a:t>adherenser</a:t>
            </a:r>
            <a:r>
              <a:rPr lang="sv-SE" dirty="0"/>
              <a:t>. 0,05-0,2 % efter kejsarsnitt (OR 2.0) </a:t>
            </a:r>
            <a:r>
              <a:rPr lang="sv-SE" sz="1400" dirty="0"/>
              <a:t>(Al </a:t>
            </a:r>
            <a:r>
              <a:rPr lang="sv-SE" sz="1400" dirty="0" err="1"/>
              <a:t>Took</a:t>
            </a:r>
            <a:r>
              <a:rPr lang="sv-SE" sz="1400" dirty="0"/>
              <a:t> AJOG 1999, </a:t>
            </a:r>
            <a:r>
              <a:rPr lang="sv-SE" sz="1400" dirty="0" err="1"/>
              <a:t>Andolf</a:t>
            </a:r>
            <a:r>
              <a:rPr lang="sv-SE" sz="1400" dirty="0"/>
              <a:t> et al. AJOG 2010)</a:t>
            </a:r>
          </a:p>
          <a:p>
            <a:r>
              <a:rPr lang="sv-SE" dirty="0" err="1"/>
              <a:t>Sub</a:t>
            </a:r>
            <a:r>
              <a:rPr lang="sv-SE" dirty="0"/>
              <a:t>/Infertilitet: 3 % </a:t>
            </a:r>
            <a:r>
              <a:rPr lang="sv-SE" sz="1400" dirty="0"/>
              <a:t>(CORONIS Lancet 2013)</a:t>
            </a:r>
          </a:p>
          <a:p>
            <a:r>
              <a:rPr lang="sv-SE" dirty="0"/>
              <a:t>Bäckensmärta: 6 % </a:t>
            </a:r>
            <a:r>
              <a:rPr lang="sv-SE" sz="1400" dirty="0"/>
              <a:t>(CORONIS Lancet 2013)</a:t>
            </a:r>
          </a:p>
          <a:p>
            <a:endParaRPr lang="sv-SE" sz="14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4101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15680" y="476672"/>
            <a:ext cx="6984776" cy="108012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Organskada vid </a:t>
            </a:r>
            <a:r>
              <a:rPr lang="sv-SE" dirty="0" err="1"/>
              <a:t>hysterektomi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843266"/>
          <a:ext cx="8229600" cy="3096341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581">
                <a:tc>
                  <a:txBody>
                    <a:bodyPr/>
                    <a:lstStyle/>
                    <a:p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Kejsarsnitt </a:t>
                      </a:r>
                    </a:p>
                    <a:p>
                      <a:pPr algn="ctr"/>
                      <a:r>
                        <a:rPr lang="sv-SE" dirty="0"/>
                        <a:t>n=5 152</a:t>
                      </a:r>
                      <a:endParaRPr lang="sv-SE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0" dirty="0"/>
                        <a:t>Annan</a:t>
                      </a:r>
                      <a:r>
                        <a:rPr lang="sv-SE" b="0" baseline="0" dirty="0"/>
                        <a:t> </a:t>
                      </a:r>
                      <a:r>
                        <a:rPr lang="sv-SE" b="0" baseline="0" dirty="0" err="1"/>
                        <a:t>buk</a:t>
                      </a:r>
                      <a:r>
                        <a:rPr lang="sv-SE" b="0" dirty="0" err="1"/>
                        <a:t>kirurgi</a:t>
                      </a:r>
                      <a:endParaRPr lang="sv-SE" b="0" dirty="0"/>
                    </a:p>
                    <a:p>
                      <a:pPr algn="ctr"/>
                      <a:r>
                        <a:rPr lang="sv-SE" b="0" dirty="0"/>
                        <a:t> n=11 376</a:t>
                      </a:r>
                      <a:endParaRPr lang="sv-SE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0" dirty="0" err="1"/>
                        <a:t>Endometrios</a:t>
                      </a:r>
                      <a:endParaRPr lang="sv-SE" b="0" dirty="0"/>
                    </a:p>
                    <a:p>
                      <a:pPr algn="ctr"/>
                      <a:r>
                        <a:rPr lang="sv-SE" b="0" dirty="0"/>
                        <a:t>n=</a:t>
                      </a:r>
                      <a:r>
                        <a:rPr lang="sv-SE" b="0" baseline="0" dirty="0"/>
                        <a:t>2 116</a:t>
                      </a:r>
                      <a:endParaRPr lang="sv-SE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52">
                <a:tc>
                  <a:txBody>
                    <a:bodyPr/>
                    <a:lstStyle/>
                    <a:p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aOR</a:t>
                      </a:r>
                      <a:r>
                        <a:rPr lang="sv-SE" dirty="0"/>
                        <a:t>*</a:t>
                      </a:r>
                      <a:r>
                        <a:rPr lang="sv-SE" baseline="0" dirty="0"/>
                        <a:t> (95 % CI)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aOR</a:t>
                      </a:r>
                      <a:r>
                        <a:rPr lang="sv-SE" dirty="0"/>
                        <a:t>* (95 % CI)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aOR</a:t>
                      </a:r>
                      <a:r>
                        <a:rPr lang="sv-SE" dirty="0"/>
                        <a:t>* (95 %</a:t>
                      </a:r>
                      <a:r>
                        <a:rPr lang="sv-SE" baseline="0" dirty="0"/>
                        <a:t> CI)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52">
                <a:tc>
                  <a:txBody>
                    <a:bodyPr/>
                    <a:lstStyle/>
                    <a:p>
                      <a:r>
                        <a:rPr lang="sv-SE" dirty="0"/>
                        <a:t>Organskada</a:t>
                      </a:r>
                      <a:endParaRPr lang="sv-SE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1,74</a:t>
                      </a:r>
                      <a:r>
                        <a:rPr lang="sv-SE" dirty="0"/>
                        <a:t> (1,41-2,15)</a:t>
                      </a:r>
                      <a:endParaRPr lang="sv-SE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1,25</a:t>
                      </a:r>
                      <a:r>
                        <a:rPr lang="sv-SE" dirty="0"/>
                        <a:t> (1,03-1,51)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1,44</a:t>
                      </a:r>
                      <a:r>
                        <a:rPr lang="sv-SE" dirty="0"/>
                        <a:t> (1,07-1,94)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52"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Blåsa</a:t>
                      </a:r>
                      <a:endParaRPr lang="sv-SE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1,86</a:t>
                      </a:r>
                      <a:r>
                        <a:rPr lang="sv-SE" dirty="0"/>
                        <a:t> (1,40-2,47)</a:t>
                      </a:r>
                      <a:endParaRPr lang="sv-SE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1.29 (0,99-1,67)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1,15 (0,74-1,78)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52"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Tarm</a:t>
                      </a:r>
                      <a:endParaRPr lang="sv-SE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1,83</a:t>
                      </a:r>
                      <a:r>
                        <a:rPr lang="sv-SE" dirty="0"/>
                        <a:t> (1,10-3,03)</a:t>
                      </a:r>
                      <a:endParaRPr lang="sv-SE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2,27</a:t>
                      </a:r>
                      <a:r>
                        <a:rPr lang="sv-SE" baseline="0" dirty="0"/>
                        <a:t> (1,37-3,78)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1,69 (0,86-3,35)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52">
                <a:tc>
                  <a:txBody>
                    <a:bodyPr/>
                    <a:lstStyle/>
                    <a:p>
                      <a:pPr algn="r"/>
                      <a:r>
                        <a:rPr lang="sv-SE" dirty="0" err="1"/>
                        <a:t>Uretär</a:t>
                      </a:r>
                      <a:endParaRPr lang="sv-SE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1,44</a:t>
                      </a:r>
                      <a:r>
                        <a:rPr lang="sv-SE" baseline="0" dirty="0"/>
                        <a:t> (0,96-2,15)</a:t>
                      </a:r>
                      <a:endParaRPr lang="sv-SE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0,90 (0,63—1,29)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2,15</a:t>
                      </a:r>
                      <a:r>
                        <a:rPr lang="sv-SE" baseline="0" dirty="0"/>
                        <a:t> (1,34-3,44)</a:t>
                      </a:r>
                      <a:endParaRPr lang="sv-SE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847529" y="5379223"/>
            <a:ext cx="839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/>
                <a:cs typeface="Arial"/>
              </a:rPr>
              <a:t>* </a:t>
            </a:r>
            <a:r>
              <a:rPr lang="sv-SE">
                <a:latin typeface="Arial"/>
                <a:cs typeface="Arial"/>
              </a:rPr>
              <a:t>Oddskvot justerad </a:t>
            </a:r>
            <a:r>
              <a:rPr lang="sv-SE" dirty="0">
                <a:latin typeface="Arial"/>
                <a:cs typeface="Arial"/>
              </a:rPr>
              <a:t>för kirurgi, ålder, BMI, CS, annan kirurgi, </a:t>
            </a:r>
            <a:r>
              <a:rPr lang="sv-SE" dirty="0" err="1">
                <a:latin typeface="Arial"/>
                <a:cs typeface="Arial"/>
              </a:rPr>
              <a:t>endometrios</a:t>
            </a:r>
            <a:endParaRPr lang="sv-SE" dirty="0">
              <a:latin typeface="Arial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960096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Hesselman et al. AJOG 2017</a:t>
            </a:r>
          </a:p>
        </p:txBody>
      </p:sp>
    </p:spTree>
    <p:extLst>
      <p:ext uri="{BB962C8B-B14F-4D97-AF65-F5344CB8AC3E}">
        <p14:creationId xmlns:p14="http://schemas.microsoft.com/office/powerpoint/2010/main" val="400992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657" y="117152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/>
              <a:t>Komplikationer kejsarsnitt och vaginal förlossning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144035"/>
              </p:ext>
            </p:extLst>
          </p:nvPr>
        </p:nvGraphicFramePr>
        <p:xfrm>
          <a:off x="837519" y="1283184"/>
          <a:ext cx="10516281" cy="503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3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Sectio</a:t>
                      </a:r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Vaginal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 err="1"/>
                        <a:t>Blödning</a:t>
                      </a:r>
                      <a:r>
                        <a:rPr lang="en-US" dirty="0"/>
                        <a:t> &gt;1000 ml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13 %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 err="1"/>
                        <a:t>Trombos</a:t>
                      </a:r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0.6-0.8 %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 err="1"/>
                        <a:t>Infektion</a:t>
                      </a:r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7-17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%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1.6 %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 err="1"/>
                        <a:t>Skada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blåsa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tarm</a:t>
                      </a:r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Blåsa</a:t>
                      </a:r>
                      <a:r>
                        <a:rPr lang="en-US" dirty="0"/>
                        <a:t>: 0.07 %-0.5 %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 4 </a:t>
                      </a:r>
                      <a:r>
                        <a:rPr lang="en-US" dirty="0" err="1"/>
                        <a:t>bristning</a:t>
                      </a:r>
                      <a:r>
                        <a:rPr lang="en-US" dirty="0"/>
                        <a:t>: 0.1-0.4 %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 err="1"/>
                        <a:t>Amningsproblem</a:t>
                      </a:r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Akut</a:t>
                      </a:r>
                      <a:r>
                        <a:rPr lang="en-US" dirty="0"/>
                        <a:t> 41 % Planerat:33 %</a:t>
                      </a:r>
                    </a:p>
                    <a:p>
                      <a:r>
                        <a:rPr lang="en-US" dirty="0" err="1"/>
                        <a:t>Större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andel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slutar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amma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inom</a:t>
                      </a:r>
                      <a:r>
                        <a:rPr lang="en-US" dirty="0"/>
                        <a:t> 3 </a:t>
                      </a:r>
                      <a:r>
                        <a:rPr lang="en-US" dirty="0" err="1"/>
                        <a:t>mån</a:t>
                      </a:r>
                      <a:r>
                        <a:rPr lang="en-US" dirty="0"/>
                        <a:t> 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 err="1"/>
                        <a:t>Smärta</a:t>
                      </a:r>
                      <a:r>
                        <a:rPr lang="en-US" dirty="0"/>
                        <a:t> postpartum/ </a:t>
                      </a:r>
                      <a:r>
                        <a:rPr lang="en-US" dirty="0" err="1"/>
                        <a:t>Tid</a:t>
                      </a:r>
                      <a:r>
                        <a:rPr lang="en-US" dirty="0"/>
                        <a:t> till ADL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Ökad</a:t>
                      </a:r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3141552308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/>
                        <a:t>Depression (1 </a:t>
                      </a:r>
                      <a:r>
                        <a:rPr lang="en-US" dirty="0" err="1"/>
                        <a:t>Mån</a:t>
                      </a:r>
                      <a:r>
                        <a:rPr lang="en-US" dirty="0"/>
                        <a:t>)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Planerat</a:t>
                      </a:r>
                      <a:r>
                        <a:rPr lang="en-US" dirty="0"/>
                        <a:t>: 7 %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PN: 7 %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3525114071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 err="1"/>
                        <a:t>Ångest</a:t>
                      </a:r>
                      <a:r>
                        <a:rPr lang="en-US" dirty="0"/>
                        <a:t>/Oro (1 </a:t>
                      </a:r>
                      <a:r>
                        <a:rPr lang="en-US" dirty="0" err="1"/>
                        <a:t>Mån</a:t>
                      </a:r>
                      <a:r>
                        <a:rPr lang="en-US" dirty="0"/>
                        <a:t>)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Planerat</a:t>
                      </a:r>
                      <a:r>
                        <a:rPr lang="en-US" dirty="0"/>
                        <a:t> :10 %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PN: 10 %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2758206010"/>
                  </a:ext>
                </a:extLst>
              </a:tr>
              <a:tr h="332112">
                <a:tc>
                  <a:txBody>
                    <a:bodyPr/>
                    <a:lstStyle/>
                    <a:p>
                      <a:r>
                        <a:rPr lang="en-US" dirty="0"/>
                        <a:t>PTSD symptom (1 </a:t>
                      </a:r>
                      <a:r>
                        <a:rPr lang="en-US" dirty="0" err="1"/>
                        <a:t>Mån</a:t>
                      </a:r>
                      <a:r>
                        <a:rPr lang="en-US" dirty="0"/>
                        <a:t>)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Planerat</a:t>
                      </a:r>
                      <a:r>
                        <a:rPr lang="en-US" dirty="0"/>
                        <a:t>: 4 %</a:t>
                      </a:r>
                    </a:p>
                  </a:txBody>
                  <a:tcPr marL="192345" marR="19234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PN: 4 %</a:t>
                      </a:r>
                    </a:p>
                  </a:txBody>
                  <a:tcPr marL="192345" marR="192345"/>
                </a:tc>
                <a:extLst>
                  <a:ext uri="{0D108BD9-81ED-4DB2-BD59-A6C34878D82A}">
                    <a16:rowId xmlns:a16="http://schemas.microsoft.com/office/drawing/2014/main" val="2976861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74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070" y="537889"/>
            <a:ext cx="8042276" cy="960527"/>
          </a:xfrm>
        </p:spPr>
        <p:txBody>
          <a:bodyPr>
            <a:normAutofit/>
          </a:bodyPr>
          <a:lstStyle/>
          <a:p>
            <a:pPr algn="ctr"/>
            <a:r>
              <a:rPr lang="sv-SE" sz="3600" dirty="0"/>
              <a:t>Långsiktiga komplikationer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56071"/>
              </p:ext>
            </p:extLst>
          </p:nvPr>
        </p:nvGraphicFramePr>
        <p:xfrm>
          <a:off x="1580070" y="1789149"/>
          <a:ext cx="804227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Kejsarsnitt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Mödramortalitet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13/100 000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/100 000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95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Uterusruptur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0,5-1,5 %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Placenta </a:t>
                      </a:r>
                      <a:r>
                        <a:rPr lang="en-US" dirty="0" err="1"/>
                        <a:t>Accreta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6-56 </a:t>
                      </a:r>
                      <a:r>
                        <a:rPr lang="en-US" dirty="0" err="1"/>
                        <a:t>faldigt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ökad</a:t>
                      </a:r>
                      <a:r>
                        <a:rPr lang="en-US" dirty="0"/>
                        <a:t>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Placenta</a:t>
                      </a:r>
                      <a:r>
                        <a:rPr lang="en-US" baseline="0" dirty="0"/>
                        <a:t> Previa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0.4-0.8 %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0.2-0.5 %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Sammanväxningar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30-60 %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7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0,05-0,2 %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3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Bukväggsbråck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</a:t>
                      </a:r>
                      <a:r>
                        <a:rPr lang="en-US" baseline="0" dirty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2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31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75955"/>
            <a:ext cx="8042276" cy="1286129"/>
          </a:xfrm>
        </p:spPr>
        <p:txBody>
          <a:bodyPr/>
          <a:lstStyle/>
          <a:p>
            <a:r>
              <a:rPr lang="en-US" dirty="0" err="1"/>
              <a:t>Komplikationer</a:t>
            </a:r>
            <a:r>
              <a:rPr lang="en-US" dirty="0"/>
              <a:t> Barn</a:t>
            </a:r>
            <a:br>
              <a:rPr lang="en-US" dirty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234792"/>
              </p:ext>
            </p:extLst>
          </p:nvPr>
        </p:nvGraphicFramePr>
        <p:xfrm>
          <a:off x="1825626" y="1917898"/>
          <a:ext cx="811582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Kejsarsnitt</a:t>
                      </a:r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Vaginal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förlossning</a:t>
                      </a:r>
                      <a:endParaRPr lang="en-US" dirty="0"/>
                    </a:p>
                  </a:txBody>
                  <a:tcPr marL="96694" marR="96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Andningsstörning</a:t>
                      </a:r>
                      <a:r>
                        <a:rPr lang="en-US" dirty="0"/>
                        <a:t> </a:t>
                      </a:r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4.5%</a:t>
                      </a:r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1.2%</a:t>
                      </a:r>
                    </a:p>
                  </a:txBody>
                  <a:tcPr marL="96694" marR="96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Hypotermi</a:t>
                      </a:r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Ökad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6694" marR="96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Hypoglykemi</a:t>
                      </a:r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Ökad</a:t>
                      </a:r>
                      <a:r>
                        <a:rPr lang="en-US" baseline="0" dirty="0"/>
                        <a:t> risk</a:t>
                      </a:r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6694" marR="966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Astma</a:t>
                      </a:r>
                      <a:r>
                        <a:rPr lang="en-US" dirty="0"/>
                        <a:t> /</a:t>
                      </a:r>
                      <a:r>
                        <a:rPr lang="en-US" dirty="0" err="1"/>
                        <a:t>Allergi</a:t>
                      </a:r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 marL="96694" marR="96694"/>
                </a:tc>
                <a:extLst>
                  <a:ext uri="{0D108BD9-81ED-4DB2-BD59-A6C34878D82A}">
                    <a16:rowId xmlns:a16="http://schemas.microsoft.com/office/drawing/2014/main" val="400372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Glutenintolerans</a:t>
                      </a:r>
                      <a:endParaRPr lang="en-US" dirty="0"/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 marL="96694" marR="9669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 marL="96694" marR="96694"/>
                </a:tc>
                <a:extLst>
                  <a:ext uri="{0D108BD9-81ED-4DB2-BD59-A6C34878D82A}">
                    <a16:rowId xmlns:a16="http://schemas.microsoft.com/office/drawing/2014/main" val="182402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32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Tidigare kejsarsnitt</a:t>
            </a:r>
          </a:p>
        </p:txBody>
      </p:sp>
      <p:pic>
        <p:nvPicPr>
          <p:cNvPr id="5" name="Platshållare för innehåll 4" descr="vå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8727"/>
          <a:stretch>
            <a:fillRect/>
          </a:stretch>
        </p:blipFill>
        <p:spPr>
          <a:xfrm>
            <a:off x="2423592" y="2132856"/>
            <a:ext cx="7416824" cy="3888432"/>
          </a:xfrm>
        </p:spPr>
      </p:pic>
      <p:sp>
        <p:nvSpPr>
          <p:cNvPr id="6" name="textruta 5"/>
          <p:cNvSpPr txBox="1"/>
          <p:nvPr/>
        </p:nvSpPr>
        <p:spPr>
          <a:xfrm>
            <a:off x="1847528" y="1988841"/>
            <a:ext cx="3744416" cy="46166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Planerad Vaginal förlossning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824192" y="1988841"/>
            <a:ext cx="2664296" cy="46166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/>
              <a:t>Planerat kejsarsnitt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99114" y="3635733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Minskad risk </a:t>
            </a:r>
          </a:p>
          <a:p>
            <a:r>
              <a:rPr lang="sv-SE" dirty="0"/>
              <a:t>Mödradödlighet (4 jmf med 13 /100 000)</a:t>
            </a:r>
          </a:p>
          <a:p>
            <a:r>
              <a:rPr lang="sv-SE" dirty="0"/>
              <a:t>Operationsskador  </a:t>
            </a:r>
          </a:p>
          <a:p>
            <a:r>
              <a:rPr lang="sv-SE" dirty="0"/>
              <a:t>Placentakomplikationer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292277" y="3358733"/>
            <a:ext cx="32038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Minskad risk </a:t>
            </a:r>
          </a:p>
          <a:p>
            <a:r>
              <a:rPr lang="sv-SE" dirty="0"/>
              <a:t>Uterusruptur (0,02 % jmf 1,0 %)  </a:t>
            </a:r>
          </a:p>
          <a:p>
            <a:r>
              <a:rPr lang="sv-SE" dirty="0"/>
              <a:t>Akut kejsarsnitt</a:t>
            </a:r>
          </a:p>
          <a:p>
            <a:r>
              <a:rPr lang="sv-SE" dirty="0" err="1"/>
              <a:t>Sfinkterskada</a:t>
            </a:r>
            <a:r>
              <a:rPr lang="sv-SE" dirty="0"/>
              <a:t> (5 % vid TOL) och prolaps/inkontinens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969424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3316288" y="4724400"/>
            <a:ext cx="6667500" cy="1512888"/>
          </a:xfrm>
        </p:spPr>
        <p:txBody>
          <a:bodyPr/>
          <a:lstStyle/>
          <a:p>
            <a:pPr algn="ctr" eaLnBrk="1" hangingPunct="1"/>
            <a:r>
              <a:rPr lang="sv-SE" sz="3200">
                <a:latin typeface="Arial" charset="0"/>
                <a:ea typeface="ＭＳ Ｐゴシック" charset="0"/>
                <a:cs typeface="ＭＳ Ｐゴシック" charset="0"/>
              </a:rPr>
              <a:t>Vårt mål: </a:t>
            </a:r>
            <a:br>
              <a:rPr lang="sv-SE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sv-SE" sz="3200">
                <a:latin typeface="Arial" charset="0"/>
                <a:ea typeface="ＭＳ Ｐゴシック" charset="0"/>
                <a:cs typeface="ＭＳ Ｐゴシック" charset="0"/>
              </a:rPr>
              <a:t>Frisk mamma, friskt barn, positiv förlossningsupplevelse</a:t>
            </a:r>
          </a:p>
        </p:txBody>
      </p:sp>
      <p:pic>
        <p:nvPicPr>
          <p:cNvPr id="27651" name="Picture Placeholder 6" descr="mamma och bab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1489"/>
          <a:stretch>
            <a:fillRect/>
          </a:stretch>
        </p:blipFill>
        <p:spPr>
          <a:xfrm>
            <a:off x="3316289" y="536258"/>
            <a:ext cx="6705599" cy="4066223"/>
          </a:xfrm>
        </p:spPr>
      </p:pic>
    </p:spTree>
    <p:extLst>
      <p:ext uri="{BB962C8B-B14F-4D97-AF65-F5344CB8AC3E}">
        <p14:creationId xmlns:p14="http://schemas.microsoft.com/office/powerpoint/2010/main" val="84255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3316288" y="4724400"/>
            <a:ext cx="6667500" cy="1512888"/>
          </a:xfrm>
        </p:spPr>
        <p:txBody>
          <a:bodyPr/>
          <a:lstStyle/>
          <a:p>
            <a:pPr algn="ctr" eaLnBrk="1" hangingPunct="1"/>
            <a:r>
              <a:rPr lang="sv-SE" sz="3200">
                <a:latin typeface="Arial" charset="0"/>
                <a:ea typeface="ＭＳ Ｐゴシック" charset="0"/>
                <a:cs typeface="ＭＳ Ｐゴシック" charset="0"/>
              </a:rPr>
              <a:t>Vårt mål: </a:t>
            </a:r>
            <a:br>
              <a:rPr lang="sv-SE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sv-SE" sz="3200">
                <a:latin typeface="Arial" charset="0"/>
                <a:ea typeface="ＭＳ Ｐゴシック" charset="0"/>
                <a:cs typeface="ＭＳ Ｐゴシック" charset="0"/>
              </a:rPr>
              <a:t>Frisk mamma, friskt barn, positiv förlossningsupplevelse</a:t>
            </a:r>
          </a:p>
        </p:txBody>
      </p:sp>
      <p:pic>
        <p:nvPicPr>
          <p:cNvPr id="27651" name="Picture Placeholder 6" descr="mamma och bab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1489"/>
          <a:stretch>
            <a:fillRect/>
          </a:stretch>
        </p:blipFill>
        <p:spPr>
          <a:xfrm>
            <a:off x="3316289" y="536258"/>
            <a:ext cx="6705599" cy="4066223"/>
          </a:xfrm>
        </p:spPr>
      </p:pic>
    </p:spTree>
    <p:extLst>
      <p:ext uri="{BB962C8B-B14F-4D97-AF65-F5344CB8AC3E}">
        <p14:creationId xmlns:p14="http://schemas.microsoft.com/office/powerpoint/2010/main" val="372031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6BAE0E4-086A-A949-9E49-2B91D45B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4" y="762001"/>
            <a:ext cx="8068235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75CA5952-5E15-FA43-840F-E6C568CA39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72236" y="246531"/>
            <a:ext cx="8258735" cy="287899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sv-SE" sz="1412" b="1">
                <a:solidFill>
                  <a:schemeClr val="tx2"/>
                </a:solidFill>
              </a:rPr>
              <a:t>Fig 1. Latest available data on caesarean section rates by country (not earlier than 2005).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BD9D15CF-90FC-2043-884E-536CFA56C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77" y="5748619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sv-SE" sz="1059"/>
              <a:t>Betrán AP, Ye J, Moller AB, Zhang J, Gülmezoglu AM, et al. (2016) The Increasing Trend in Caesarean Section Rates: Global, Regional and National Estimates: 1990-2014. PLOS ONE 11(2): e0148343. https://doi.org/10.1371/journal.pone.0148343</a:t>
            </a:r>
          </a:p>
          <a:p>
            <a:pPr eaLnBrk="1" hangingPunct="1"/>
            <a:r>
              <a:rPr lang="en-US" altLang="sv-SE" sz="1059">
                <a:hlinkClick r:id="rId4"/>
              </a:rPr>
              <a:t>https://journals.plos.org/plosone/article?id=10.1371/journal.pone.0148343</a:t>
            </a:r>
            <a:endParaRPr lang="en-US" altLang="sv-SE" sz="1059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9D17A6D6-47B3-2D43-A4C5-D4F67C1A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88" y="6353736"/>
            <a:ext cx="2689412" cy="4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53B90C1-3FE9-C247-BE9A-3FBBEBD1B109}"/>
              </a:ext>
            </a:extLst>
          </p:cNvPr>
          <p:cNvSpPr txBox="1"/>
          <p:nvPr/>
        </p:nvSpPr>
        <p:spPr>
          <a:xfrm>
            <a:off x="10001572" y="95889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2016: 17.6%  </a:t>
            </a:r>
          </a:p>
        </p:txBody>
      </p:sp>
    </p:spTree>
    <p:extLst>
      <p:ext uri="{BB962C8B-B14F-4D97-AF65-F5344CB8AC3E}">
        <p14:creationId xmlns:p14="http://schemas.microsoft.com/office/powerpoint/2010/main" val="323832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1AFBB6-A161-CD47-9D75-7624B53A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94" y="1109383"/>
            <a:ext cx="8404412" cy="41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5F66DE5C-9A87-0045-BD46-FF14BD12B4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72236" y="246531"/>
            <a:ext cx="8258735" cy="287899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sv-SE" sz="1412" b="1">
                <a:solidFill>
                  <a:schemeClr val="tx2"/>
                </a:solidFill>
              </a:rPr>
              <a:t>Fig 2. Global and regional trends in caesarean section, 1990–2014.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A3204993-0135-824D-9171-B5FC5334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77" y="5748619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sv-SE" sz="1059"/>
              <a:t>Betrán AP, Ye J, Moller AB, Zhang J, Gülmezoglu AM, et al. (2016) The Increasing Trend in Caesarean Section Rates: Global, Regional and National Estimates: 1990-2014. PLOS ONE 11(2): e0148343. https://doi.org/10.1371/journal.pone.0148343</a:t>
            </a:r>
          </a:p>
          <a:p>
            <a:pPr eaLnBrk="1" hangingPunct="1"/>
            <a:r>
              <a:rPr lang="en-US" altLang="sv-SE" sz="1059">
                <a:hlinkClick r:id="rId4"/>
              </a:rPr>
              <a:t>https://journals.plos.org/plosone/article?id=10.1371/journal.pone.0148343</a:t>
            </a:r>
            <a:endParaRPr lang="en-US" altLang="sv-SE" sz="1059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9CB2B339-0208-9346-99FB-19744C6D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88" y="6353736"/>
            <a:ext cx="2689412" cy="4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0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D531C-9412-E14F-80FA-81A838AC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886" y="1342504"/>
            <a:ext cx="5688632" cy="1143000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Kejsarsnitt är en livräddande operation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5DD1EB6-3876-7B41-98B4-F599689EB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7" y="2564905"/>
            <a:ext cx="4846215" cy="3854647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FD50413F-0EC6-F046-AC6C-F35B111BD5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57" y="2564905"/>
            <a:ext cx="4038600" cy="3863229"/>
          </a:xfr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E3A4BA07-0FB0-AC40-BAAF-F145AB819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4" y="1268760"/>
            <a:ext cx="214841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3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Kortsiktiga mödrakomplikationer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1544" y="1556792"/>
            <a:ext cx="8229600" cy="5040560"/>
          </a:xfrm>
        </p:spPr>
        <p:txBody>
          <a:bodyPr>
            <a:normAutofit/>
          </a:bodyPr>
          <a:lstStyle/>
          <a:p>
            <a:r>
              <a:rPr lang="sv-SE" dirty="0"/>
              <a:t>Blödning &gt;1000 ml: </a:t>
            </a:r>
            <a:r>
              <a:rPr lang="sv-SE" dirty="0" err="1"/>
              <a:t>Elektiva</a:t>
            </a:r>
            <a:r>
              <a:rPr lang="sv-SE" dirty="0"/>
              <a:t> 10,9 % Akuta 16,1 % </a:t>
            </a:r>
            <a:r>
              <a:rPr lang="sv-SE" sz="1400" dirty="0"/>
              <a:t>(Graviditetsregistret 2014-2018)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dirty="0"/>
              <a:t>Infektion 7-17 % </a:t>
            </a:r>
            <a:r>
              <a:rPr lang="sv-SE" sz="1400" dirty="0"/>
              <a:t>(Caesar </a:t>
            </a:r>
            <a:r>
              <a:rPr lang="sv-SE" sz="1400" dirty="0" err="1"/>
              <a:t>study</a:t>
            </a:r>
            <a:r>
              <a:rPr lang="sv-SE" sz="1400" dirty="0"/>
              <a:t> BJOG 2010; </a:t>
            </a:r>
            <a:r>
              <a:rPr lang="sv-SE" sz="1400" dirty="0" err="1"/>
              <a:t>Burrows</a:t>
            </a:r>
            <a:r>
              <a:rPr lang="sv-SE" sz="1400" dirty="0"/>
              <a:t> et al. </a:t>
            </a:r>
            <a:r>
              <a:rPr lang="sv-SE" sz="1400" dirty="0" err="1"/>
              <a:t>Obstet</a:t>
            </a:r>
            <a:r>
              <a:rPr lang="sv-SE" sz="1400" dirty="0"/>
              <a:t> </a:t>
            </a:r>
            <a:r>
              <a:rPr lang="sv-SE" sz="1400" dirty="0" err="1"/>
              <a:t>Gynecol</a:t>
            </a:r>
            <a:r>
              <a:rPr lang="sv-SE" sz="1400" dirty="0"/>
              <a:t> 2004, Pallasmaa et al. AOGS 2010)</a:t>
            </a:r>
          </a:p>
          <a:p>
            <a:endParaRPr lang="sv-SE" sz="1400" dirty="0"/>
          </a:p>
          <a:p>
            <a:r>
              <a:rPr lang="sv-SE" dirty="0" err="1"/>
              <a:t>Tromboembolism</a:t>
            </a:r>
            <a:r>
              <a:rPr lang="sv-SE" dirty="0"/>
              <a:t> 0,6-0,8 % </a:t>
            </a:r>
            <a:r>
              <a:rPr lang="sv-SE" sz="1400" dirty="0"/>
              <a:t>(</a:t>
            </a:r>
            <a:r>
              <a:rPr lang="sv-SE" sz="1400" dirty="0" err="1"/>
              <a:t>Källen</a:t>
            </a:r>
            <a:r>
              <a:rPr lang="sv-SE" sz="1400" dirty="0"/>
              <a:t> 2018). </a:t>
            </a:r>
          </a:p>
          <a:p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 algn="ctr">
              <a:buNone/>
            </a:pPr>
            <a:r>
              <a:rPr lang="sv-SE" dirty="0"/>
              <a:t>Svår komplikation 1-3 % </a:t>
            </a:r>
          </a:p>
          <a:p>
            <a:pPr marL="0" indent="0">
              <a:buNone/>
            </a:pPr>
            <a:r>
              <a:rPr lang="sv-SE" sz="1800" dirty="0"/>
              <a:t>Sepsis, Blödning &gt;2000 ml, reoperation, VTE: 2,1 % </a:t>
            </a:r>
            <a:r>
              <a:rPr lang="sv-SE" sz="1400" dirty="0"/>
              <a:t>(Hesselman et al. J </a:t>
            </a:r>
            <a:r>
              <a:rPr lang="sv-SE" sz="1400" dirty="0" err="1"/>
              <a:t>Perinat</a:t>
            </a:r>
            <a:r>
              <a:rPr lang="sv-SE" sz="1400" dirty="0"/>
              <a:t> Med 2017). </a:t>
            </a:r>
          </a:p>
          <a:p>
            <a:pPr marL="0" indent="0">
              <a:buNone/>
            </a:pPr>
            <a:r>
              <a:rPr lang="sv-SE" sz="1800" dirty="0"/>
              <a:t>Case </a:t>
            </a:r>
            <a:r>
              <a:rPr lang="sv-SE" sz="1800" dirty="0" err="1"/>
              <a:t>fatality</a:t>
            </a:r>
            <a:r>
              <a:rPr lang="sv-SE" sz="1800" dirty="0"/>
              <a:t> rate VTE 0,6 % </a:t>
            </a:r>
            <a:r>
              <a:rPr lang="sv-SE" sz="1400" dirty="0"/>
              <a:t>(Samuelsson et al. AOGS 2007)</a:t>
            </a:r>
          </a:p>
        </p:txBody>
      </p:sp>
    </p:spTree>
    <p:extLst>
      <p:ext uri="{BB962C8B-B14F-4D97-AF65-F5344CB8AC3E}">
        <p14:creationId xmlns:p14="http://schemas.microsoft.com/office/powerpoint/2010/main" val="281352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F752E0B-8417-B946-8B65-B0FAB500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Psykiskt mående efter kejsarsnitt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63CE0C2-C360-FC4D-9CB8-24422A1AB9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0150" y="1825625"/>
            <a:ext cx="4437700" cy="4351338"/>
          </a:xfr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0DD8912-0B7D-8F40-A14C-DEB8309D16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Engelsk studie</a:t>
            </a:r>
          </a:p>
          <a:p>
            <a:r>
              <a:rPr lang="sv-SE" dirty="0"/>
              <a:t>2010</a:t>
            </a:r>
          </a:p>
          <a:p>
            <a:r>
              <a:rPr lang="sv-SE" dirty="0"/>
              <a:t>Enkät </a:t>
            </a:r>
            <a:r>
              <a:rPr lang="sv-SE" dirty="0" err="1"/>
              <a:t>postpartum</a:t>
            </a:r>
            <a:endParaRPr lang="sv-SE" dirty="0"/>
          </a:p>
          <a:p>
            <a:r>
              <a:rPr lang="sv-SE" dirty="0"/>
              <a:t>Svarsfrekvens hälften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Rowlands et al. </a:t>
            </a:r>
            <a:r>
              <a:rPr lang="sv-SE" i="1" dirty="0"/>
              <a:t>BMC </a:t>
            </a:r>
            <a:r>
              <a:rPr lang="sv-SE" i="1" dirty="0" err="1"/>
              <a:t>Pregnancy</a:t>
            </a:r>
            <a:r>
              <a:rPr lang="sv-SE" i="1" dirty="0"/>
              <a:t> and </a:t>
            </a:r>
            <a:r>
              <a:rPr lang="sv-SE" i="1" dirty="0" err="1"/>
              <a:t>Childbirth</a:t>
            </a:r>
            <a:r>
              <a:rPr lang="sv-SE" i="1" dirty="0"/>
              <a:t> </a:t>
            </a:r>
            <a:r>
              <a:rPr lang="sv-SE" dirty="0"/>
              <a:t>2012.</a:t>
            </a:r>
          </a:p>
        </p:txBody>
      </p:sp>
    </p:spTree>
    <p:extLst>
      <p:ext uri="{BB962C8B-B14F-4D97-AF65-F5344CB8AC3E}">
        <p14:creationId xmlns:p14="http://schemas.microsoft.com/office/powerpoint/2010/main" val="375882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0A90BB-3685-484F-B996-A6A0B286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261"/>
          </a:xfrm>
        </p:spPr>
        <p:txBody>
          <a:bodyPr>
            <a:normAutofit fontScale="90000"/>
          </a:bodyPr>
          <a:lstStyle/>
          <a:p>
            <a:pPr algn="ctr"/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CE21C6-16E8-4845-A9D8-1605BF45E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304" y="759417"/>
            <a:ext cx="6397392" cy="5417546"/>
          </a:xfrm>
        </p:spPr>
      </p:pic>
    </p:spTree>
    <p:extLst>
      <p:ext uri="{BB962C8B-B14F-4D97-AF65-F5344CB8AC3E}">
        <p14:creationId xmlns:p14="http://schemas.microsoft.com/office/powerpoint/2010/main" val="317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B88EC-82B3-8C4D-A74F-AE8CC18C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Kvinnans önskemål?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DD8E1E-5855-F643-B87D-85D5FBE4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6850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Patientönskan vid ny graviditet 6 mån efter förlossning med kejsarsnitt:  </a:t>
            </a:r>
          </a:p>
          <a:p>
            <a:pPr marL="0" indent="0">
              <a:buNone/>
            </a:pPr>
            <a:r>
              <a:rPr lang="sv-SE" dirty="0"/>
              <a:t>41 % vaginal förlossning, 23 % kejsarsnitt och 35% osäkra </a:t>
            </a:r>
            <a:r>
              <a:rPr lang="sv-SE" sz="1600" dirty="0"/>
              <a:t>(</a:t>
            </a:r>
            <a:r>
              <a:rPr lang="sv-SE" sz="1600" dirty="0" err="1"/>
              <a:t>Dodd</a:t>
            </a:r>
            <a:r>
              <a:rPr lang="sv-SE" sz="1600" dirty="0"/>
              <a:t> et al. </a:t>
            </a:r>
            <a:r>
              <a:rPr lang="sv-SE" sz="1600" dirty="0" err="1"/>
              <a:t>Aust</a:t>
            </a:r>
            <a:r>
              <a:rPr lang="sv-SE" sz="1600" dirty="0"/>
              <a:t> N Z J </a:t>
            </a:r>
            <a:r>
              <a:rPr lang="sv-SE" sz="1600" dirty="0" err="1"/>
              <a:t>Obstet</a:t>
            </a:r>
            <a:r>
              <a:rPr lang="sv-SE" sz="1600" dirty="0"/>
              <a:t> </a:t>
            </a:r>
            <a:r>
              <a:rPr lang="sv-SE" sz="1600" dirty="0" err="1"/>
              <a:t>Gynaecol</a:t>
            </a:r>
            <a:r>
              <a:rPr lang="sv-SE" sz="1600" dirty="0"/>
              <a:t> 2004)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179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1081</Words>
  <Application>Microsoft Macintosh PowerPoint</Application>
  <PresentationFormat>Bredbild</PresentationFormat>
  <Paragraphs>190</Paragraphs>
  <Slides>18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Office-tema</vt:lpstr>
      <vt:lpstr>Nackdelar kejsarsnitt eller fördelar vaginal förlossning</vt:lpstr>
      <vt:lpstr>Vårt mål:  Frisk mamma, friskt barn, positiv förlossningsupplevelse</vt:lpstr>
      <vt:lpstr>PowerPoint-presentation</vt:lpstr>
      <vt:lpstr>PowerPoint-presentation</vt:lpstr>
      <vt:lpstr>Kejsarsnitt är en livräddande operation</vt:lpstr>
      <vt:lpstr>Kortsiktiga mödrakomplikationer</vt:lpstr>
      <vt:lpstr>Psykiskt mående efter kejsarsnitt</vt:lpstr>
      <vt:lpstr>PowerPoint-presentation</vt:lpstr>
      <vt:lpstr>Kvinnans önskemål?</vt:lpstr>
      <vt:lpstr>Långsiktiga komplikationer </vt:lpstr>
      <vt:lpstr>Sammanväxningar vid hysterektomi efter tidigare kejsarsnitt Hesselman et al. BJOG 2017</vt:lpstr>
      <vt:lpstr>Sammanväxningar</vt:lpstr>
      <vt:lpstr>Organskada vid hysterektomi</vt:lpstr>
      <vt:lpstr>Komplikationer kejsarsnitt och vaginal förlossning</vt:lpstr>
      <vt:lpstr>Långsiktiga komplikationer</vt:lpstr>
      <vt:lpstr>Komplikationer Barn </vt:lpstr>
      <vt:lpstr>Tidigare kejsarsnitt</vt:lpstr>
      <vt:lpstr>Vårt mål:  Frisk mamma, friskt barn, positiv förlossningsupplevelse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 kejsarsnitt eller för vaginal förlossning?</dc:title>
  <dc:creator>Microsoft Office User</dc:creator>
  <cp:lastModifiedBy>Microsoft Office-användare</cp:lastModifiedBy>
  <cp:revision>15</cp:revision>
  <dcterms:created xsi:type="dcterms:W3CDTF">2019-03-22T19:00:54Z</dcterms:created>
  <dcterms:modified xsi:type="dcterms:W3CDTF">2019-05-13T04:38:43Z</dcterms:modified>
</cp:coreProperties>
</file>