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sldIdLst>
    <p:sldId id="256" r:id="rId2"/>
    <p:sldId id="261" r:id="rId3"/>
    <p:sldId id="257" r:id="rId4"/>
    <p:sldId id="258" r:id="rId5"/>
    <p:sldId id="265" r:id="rId6"/>
    <p:sldId id="264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0F25A3-4777-8D4E-AA99-5CCB9D3F4B91}">
          <p14:sldIdLst>
            <p14:sldId id="256"/>
            <p14:sldId id="261"/>
            <p14:sldId id="257"/>
            <p14:sldId id="258"/>
            <p14:sldId id="265"/>
            <p14:sldId id="264"/>
            <p14:sldId id="263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9635"/>
  </p:normalViewPr>
  <p:slideViewPr>
    <p:cSldViewPr snapToGrid="0" snapToObjects="1">
      <p:cViewPr varScale="1">
        <p:scale>
          <a:sx n="89" d="100"/>
          <a:sy n="89" d="100"/>
        </p:scale>
        <p:origin x="1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C8252-873F-8C49-853B-C8FC7DF19980}" type="datetimeFigureOut">
              <a:rPr lang="en-US" smtClean="0"/>
              <a:t>5/13/19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BDC36-62DA-5144-BE8D-E276D757E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4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Kejsarsnitt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maternal request</a:t>
            </a:r>
          </a:p>
          <a:p>
            <a:r>
              <a:rPr lang="en-US" dirty="0" err="1"/>
              <a:t>Kejsarsnitt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moderns </a:t>
            </a:r>
            <a:r>
              <a:rPr lang="en-US" dirty="0" err="1"/>
              <a:t>önskan</a:t>
            </a:r>
            <a:endParaRPr lang="en-US" dirty="0"/>
          </a:p>
          <a:p>
            <a:r>
              <a:rPr lang="en-US" dirty="0" err="1"/>
              <a:t>Kejsarsnitt</a:t>
            </a:r>
            <a:r>
              <a:rPr lang="en-US" dirty="0"/>
              <a:t> </a:t>
            </a:r>
            <a:r>
              <a:rPr lang="en-US" dirty="0" err="1"/>
              <a:t>utan</a:t>
            </a:r>
            <a:r>
              <a:rPr lang="en-US" dirty="0"/>
              <a:t> </a:t>
            </a:r>
            <a:r>
              <a:rPr lang="en-US" dirty="0" err="1"/>
              <a:t>medicinsk</a:t>
            </a:r>
            <a:r>
              <a:rPr lang="en-US" dirty="0"/>
              <a:t> </a:t>
            </a:r>
            <a:r>
              <a:rPr lang="en-US" dirty="0" err="1"/>
              <a:t>indikation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BDC36-62DA-5144-BE8D-E276D757E3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0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C93B-CACE-5342-B7A4-C9854316B694}" type="datetimeFigureOut">
              <a:rPr lang="en-US" smtClean="0"/>
              <a:t>5/13/19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4519-A1F7-354B-8BA2-26915BB57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04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C93B-CACE-5342-B7A4-C9854316B694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4519-A1F7-354B-8BA2-26915BB57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1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C93B-CACE-5342-B7A4-C9854316B694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4519-A1F7-354B-8BA2-26915BB57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1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C93B-CACE-5342-B7A4-C9854316B694}" type="datetimeFigureOut">
              <a:rPr lang="en-US" smtClean="0"/>
              <a:t>5/13/19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4519-A1F7-354B-8BA2-26915BB57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1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C93B-CACE-5342-B7A4-C9854316B694}" type="datetimeFigureOut">
              <a:rPr lang="en-US" smtClean="0"/>
              <a:t>5/13/19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4519-A1F7-354B-8BA2-26915BB57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89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C93B-CACE-5342-B7A4-C9854316B694}" type="datetimeFigureOut">
              <a:rPr lang="en-US" smtClean="0"/>
              <a:t>5/13/19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4519-A1F7-354B-8BA2-26915BB57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4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C93B-CACE-5342-B7A4-C9854316B694}" type="datetimeFigureOut">
              <a:rPr lang="en-US" smtClean="0"/>
              <a:t>5/13/19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4519-A1F7-354B-8BA2-26915BB57DF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5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C93B-CACE-5342-B7A4-C9854316B694}" type="datetimeFigureOut">
              <a:rPr lang="en-US" smtClean="0"/>
              <a:t>5/13/19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4519-A1F7-354B-8BA2-26915BB57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C93B-CACE-5342-B7A4-C9854316B694}" type="datetimeFigureOut">
              <a:rPr lang="en-US" smtClean="0"/>
              <a:t>5/13/19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4519-A1F7-354B-8BA2-26915BB57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C93B-CACE-5342-B7A4-C9854316B694}" type="datetimeFigureOut">
              <a:rPr lang="en-US" smtClean="0"/>
              <a:t>5/13/19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4519-A1F7-354B-8BA2-26915BB57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8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E0CC93B-CACE-5342-B7A4-C9854316B694}" type="datetimeFigureOut">
              <a:rPr lang="en-US" smtClean="0"/>
              <a:t>5/13/19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4519-A1F7-354B-8BA2-26915BB57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E0CC93B-CACE-5342-B7A4-C9854316B694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C244519-A1F7-354B-8BA2-26915BB57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0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0DE1-5CD1-884F-B5CA-E82943F33A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Sectio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humanitär</a:t>
            </a:r>
            <a:r>
              <a:rPr lang="en-US" dirty="0"/>
              <a:t> </a:t>
            </a:r>
            <a:r>
              <a:rPr lang="en-US" dirty="0" err="1"/>
              <a:t>indikation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0443F-9F15-7F41-837D-9685B82D9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När</a:t>
            </a:r>
            <a:r>
              <a:rPr lang="en-US" sz="3200" dirty="0"/>
              <a:t> </a:t>
            </a:r>
            <a:r>
              <a:rPr lang="en-US" sz="3200" dirty="0" err="1"/>
              <a:t>är</a:t>
            </a:r>
            <a:r>
              <a:rPr lang="en-US" sz="3200" dirty="0"/>
              <a:t> </a:t>
            </a:r>
            <a:r>
              <a:rPr lang="en-US" sz="3200" dirty="0" err="1"/>
              <a:t>det</a:t>
            </a:r>
            <a:r>
              <a:rPr lang="en-US" sz="3200" dirty="0"/>
              <a:t> </a:t>
            </a:r>
            <a:r>
              <a:rPr lang="en-US" sz="3200" dirty="0" err="1"/>
              <a:t>rätt</a:t>
            </a:r>
            <a:r>
              <a:rPr lang="en-US" sz="3200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A25C5-DB02-EA44-BC3B-2857A8DD1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096" y="4514850"/>
            <a:ext cx="2546903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7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 dirty="0"/>
              <a:t>Omar </a:t>
            </a:r>
            <a:r>
              <a:rPr lang="en-US" sz="2800" dirty="0" err="1"/>
              <a:t>gunnarsson</a:t>
            </a:r>
            <a:endParaRPr lang="en-US" sz="2800" dirty="0"/>
          </a:p>
        </p:txBody>
      </p:sp>
      <p:pic>
        <p:nvPicPr>
          <p:cNvPr id="6" name="Content Placeholder 5" descr="36554843_10155357949126577_716359403481071616_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01800" y="3730626"/>
            <a:ext cx="2692400" cy="2692400"/>
          </a:xfrm>
          <a:prstGeom prst="rect">
            <a:avLst/>
          </a:prstGeom>
          <a:ln w="31750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7302245" y="1642250"/>
            <a:ext cx="4085083" cy="3486150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Från</a:t>
            </a:r>
            <a:r>
              <a:rPr lang="en-US" sz="1800" dirty="0">
                <a:solidFill>
                  <a:schemeClr val="tx1"/>
                </a:solidFill>
              </a:rPr>
              <a:t> 2003-2008 </a:t>
            </a:r>
            <a:r>
              <a:rPr lang="en-US" sz="1800" dirty="0" err="1">
                <a:solidFill>
                  <a:schemeClr val="tx1"/>
                </a:solidFill>
              </a:rPr>
              <a:t>var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drömmen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psykiatri</a:t>
            </a:r>
            <a:endParaRPr lang="en-US" sz="1800" dirty="0">
              <a:solidFill>
                <a:schemeClr val="tx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AT </a:t>
            </a:r>
            <a:r>
              <a:rPr lang="en-US" sz="1800" dirty="0" err="1">
                <a:solidFill>
                  <a:schemeClr val="tx1"/>
                </a:solidFill>
              </a:rPr>
              <a:t>läkare</a:t>
            </a:r>
            <a:r>
              <a:rPr lang="en-US" sz="1800" dirty="0">
                <a:solidFill>
                  <a:schemeClr val="tx1"/>
                </a:solidFill>
              </a:rPr>
              <a:t> 2010-11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 </a:t>
            </a:r>
            <a:r>
              <a:rPr lang="en-US" sz="1800" dirty="0" err="1">
                <a:solidFill>
                  <a:schemeClr val="tx1"/>
                </a:solidFill>
              </a:rPr>
              <a:t>läkare</a:t>
            </a:r>
            <a:r>
              <a:rPr lang="en-US" sz="1800" dirty="0">
                <a:solidFill>
                  <a:schemeClr val="tx1"/>
                </a:solidFill>
              </a:rPr>
              <a:t> 2011-18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M.Sc</a:t>
            </a:r>
            <a:r>
              <a:rPr lang="en-US" sz="1800" dirty="0">
                <a:solidFill>
                  <a:schemeClr val="tx1"/>
                </a:solidFill>
              </a:rPr>
              <a:t> 2015 - </a:t>
            </a:r>
            <a:r>
              <a:rPr lang="en-US" sz="1800" dirty="0" err="1">
                <a:solidFill>
                  <a:schemeClr val="tx1"/>
                </a:solidFill>
              </a:rPr>
              <a:t>graviditetsdiabetes</a:t>
            </a:r>
            <a:endParaRPr lang="en-US" sz="1800" dirty="0">
              <a:solidFill>
                <a:schemeClr val="tx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Specialistläkare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från</a:t>
            </a:r>
            <a:r>
              <a:rPr lang="en-US" sz="1800" dirty="0">
                <a:solidFill>
                  <a:schemeClr val="tx1"/>
                </a:solidFill>
              </a:rPr>
              <a:t> 2018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Huvudintresse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obstetrik</a:t>
            </a:r>
            <a:r>
              <a:rPr lang="en-US" sz="1800" dirty="0">
                <a:solidFill>
                  <a:schemeClr val="tx1"/>
                </a:solidFill>
              </a:rPr>
              <a:t> (maternal-fetal medicine)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Processansvarig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för</a:t>
            </a:r>
            <a:r>
              <a:rPr lang="en-US" sz="1800" dirty="0">
                <a:solidFill>
                  <a:schemeClr val="tx1"/>
                </a:solidFill>
              </a:rPr>
              <a:t> TFF </a:t>
            </a:r>
            <a:r>
              <a:rPr lang="en-US" sz="1800" dirty="0" err="1">
                <a:solidFill>
                  <a:schemeClr val="tx1"/>
                </a:solidFill>
              </a:rPr>
              <a:t>verksamheten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på</a:t>
            </a:r>
            <a:r>
              <a:rPr lang="en-US" sz="1800" dirty="0">
                <a:solidFill>
                  <a:schemeClr val="tx1"/>
                </a:solidFill>
              </a:rPr>
              <a:t> KK Lund </a:t>
            </a:r>
            <a:r>
              <a:rPr lang="en-US" sz="1800" dirty="0" err="1">
                <a:solidFill>
                  <a:schemeClr val="tx1"/>
                </a:solidFill>
              </a:rPr>
              <a:t>fom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idag</a:t>
            </a:r>
            <a:endParaRPr lang="en-US" sz="1800" dirty="0">
              <a:solidFill>
                <a:schemeClr val="tx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Amanuens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från</a:t>
            </a:r>
            <a:r>
              <a:rPr lang="en-US" sz="1800" dirty="0">
                <a:solidFill>
                  <a:schemeClr val="tx1"/>
                </a:solidFill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50140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61973C-D7BC-4397-B86E-9E0A93397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044" y="745236"/>
            <a:ext cx="10725912" cy="5367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467D05-2141-47A3-A4E0-42AF4AB00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28266" y="-2013796"/>
            <a:ext cx="5535469" cy="10885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BD0F4C-DBFC-284A-A350-42EA10B33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76" y="2125284"/>
            <a:ext cx="4876631" cy="2615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11BB54-128A-4E4F-B828-626E8A47F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866" y="2274605"/>
            <a:ext cx="4876632" cy="23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2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00F6-B8AC-5048-91E6-42B9FA65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Hur</a:t>
            </a:r>
            <a:r>
              <a:rPr lang="en-US" dirty="0"/>
              <a:t> </a:t>
            </a:r>
            <a:r>
              <a:rPr lang="en-US" dirty="0" err="1"/>
              <a:t>vanligt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941DE-C7B6-B442-AF5C-E1F96F253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 2,5%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förlossningar</a:t>
            </a:r>
            <a:endParaRPr lang="en-US" dirty="0"/>
          </a:p>
          <a:p>
            <a:r>
              <a:rPr lang="en-US" dirty="0"/>
              <a:t>I </a:t>
            </a:r>
            <a:r>
              <a:rPr lang="en-US" dirty="0" err="1"/>
              <a:t>Danmark</a:t>
            </a:r>
            <a:r>
              <a:rPr lang="en-US" dirty="0"/>
              <a:t> 2,9%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förlossningar</a:t>
            </a:r>
            <a:r>
              <a:rPr lang="en-US" dirty="0"/>
              <a:t> 2014 (13,6%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snitt</a:t>
            </a:r>
            <a:r>
              <a:rPr lang="en-US" dirty="0"/>
              <a:t>, </a:t>
            </a:r>
            <a:r>
              <a:rPr lang="en-US" dirty="0" err="1"/>
              <a:t>snittfrekvens</a:t>
            </a:r>
            <a:r>
              <a:rPr lang="en-US" dirty="0"/>
              <a:t> 21,5%) </a:t>
            </a:r>
          </a:p>
          <a:p>
            <a:r>
              <a:rPr lang="en-US" dirty="0" err="1"/>
              <a:t>Ökning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80% </a:t>
            </a:r>
            <a:r>
              <a:rPr lang="en-US" dirty="0" err="1"/>
              <a:t>i</a:t>
            </a:r>
            <a:r>
              <a:rPr lang="en-US" dirty="0"/>
              <a:t> Sverige 1990-2001</a:t>
            </a:r>
          </a:p>
          <a:p>
            <a:r>
              <a:rPr lang="en-US" dirty="0" err="1"/>
              <a:t>Enligt</a:t>
            </a:r>
            <a:r>
              <a:rPr lang="en-US" dirty="0"/>
              <a:t> </a:t>
            </a:r>
            <a:r>
              <a:rPr lang="en-US" dirty="0" err="1"/>
              <a:t>Graviditetsregistret</a:t>
            </a:r>
            <a:r>
              <a:rPr lang="en-US" dirty="0"/>
              <a:t> 2018 (</a:t>
            </a:r>
            <a:r>
              <a:rPr lang="en-US" dirty="0" err="1"/>
              <a:t>diagnoskod</a:t>
            </a:r>
            <a:r>
              <a:rPr lang="en-US" dirty="0"/>
              <a:t> O82.8)</a:t>
            </a:r>
          </a:p>
          <a:p>
            <a:pPr lvl="1"/>
            <a:r>
              <a:rPr lang="en-US" dirty="0" err="1"/>
              <a:t>Åtminstone</a:t>
            </a:r>
            <a:r>
              <a:rPr lang="en-US" dirty="0"/>
              <a:t> 2,8%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förlossningar</a:t>
            </a:r>
            <a:r>
              <a:rPr lang="en-US" dirty="0"/>
              <a:t> (</a:t>
            </a:r>
            <a:r>
              <a:rPr lang="en-US" dirty="0" err="1"/>
              <a:t>antal</a:t>
            </a:r>
            <a:r>
              <a:rPr lang="en-US" dirty="0"/>
              <a:t> 3073)</a:t>
            </a:r>
          </a:p>
          <a:p>
            <a:pPr lvl="2"/>
            <a:r>
              <a:rPr lang="en-US" dirty="0"/>
              <a:t>17,2%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kejsarsnitt</a:t>
            </a:r>
            <a:endParaRPr lang="en-US" dirty="0"/>
          </a:p>
          <a:p>
            <a:pPr lvl="2"/>
            <a:r>
              <a:rPr lang="en-US" dirty="0"/>
              <a:t>37,9%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elektiva</a:t>
            </a:r>
            <a:r>
              <a:rPr lang="en-US" dirty="0"/>
              <a:t> </a:t>
            </a:r>
            <a:r>
              <a:rPr lang="en-US" dirty="0" err="1"/>
              <a:t>snitt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8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9FB52C-A869-9740-8ABC-965AA7321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571"/>
          <a:stretch/>
        </p:blipFill>
        <p:spPr>
          <a:xfrm>
            <a:off x="0" y="-65537"/>
            <a:ext cx="12192000" cy="396602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3BED79-7EFF-264D-B28D-81AA543C4061}"/>
              </a:ext>
            </a:extLst>
          </p:cNvPr>
          <p:cNvSpPr txBox="1">
            <a:spLocks/>
          </p:cNvSpPr>
          <p:nvPr/>
        </p:nvSpPr>
        <p:spPr>
          <a:xfrm>
            <a:off x="2911030" y="4271940"/>
            <a:ext cx="6369939" cy="22574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Systematic review 2000-2017</a:t>
            </a:r>
          </a:p>
          <a:p>
            <a:r>
              <a:rPr lang="en-US" dirty="0"/>
              <a:t>3.774.458 </a:t>
            </a:r>
            <a:r>
              <a:rPr lang="en-US" dirty="0" err="1"/>
              <a:t>kvinnor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Andelen</a:t>
            </a:r>
            <a:r>
              <a:rPr lang="en-US" dirty="0"/>
              <a:t> </a:t>
            </a:r>
            <a:r>
              <a:rPr lang="en-US" dirty="0" err="1"/>
              <a:t>kvinnor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skulle</a:t>
            </a:r>
            <a:r>
              <a:rPr lang="en-US" dirty="0"/>
              <a:t> </a:t>
            </a:r>
            <a:r>
              <a:rPr lang="en-US" dirty="0" err="1"/>
              <a:t>föredra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föda</a:t>
            </a:r>
            <a:r>
              <a:rPr lang="en-US" dirty="0"/>
              <a:t> med </a:t>
            </a:r>
            <a:r>
              <a:rPr lang="en-US" dirty="0" err="1"/>
              <a:t>kejsarsnitt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Från</a:t>
            </a:r>
            <a:r>
              <a:rPr lang="en-US" dirty="0"/>
              <a:t> 1% (UK) till 62,2% (Iran)</a:t>
            </a:r>
          </a:p>
          <a:p>
            <a:r>
              <a:rPr lang="en-US" dirty="0" err="1"/>
              <a:t>Andelen</a:t>
            </a:r>
            <a:r>
              <a:rPr lang="en-US" dirty="0"/>
              <a:t> </a:t>
            </a:r>
            <a:r>
              <a:rPr lang="en-US" dirty="0" err="1"/>
              <a:t>kejsarsnitt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moderns </a:t>
            </a:r>
            <a:r>
              <a:rPr lang="en-US" dirty="0" err="1"/>
              <a:t>önskan</a:t>
            </a:r>
            <a:r>
              <a:rPr lang="en-US" dirty="0"/>
              <a:t> (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förlossningar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Från</a:t>
            </a:r>
            <a:r>
              <a:rPr lang="en-US" dirty="0"/>
              <a:t> 0,2% (</a:t>
            </a:r>
            <a:r>
              <a:rPr lang="en-US" dirty="0" err="1"/>
              <a:t>Irland</a:t>
            </a:r>
            <a:r>
              <a:rPr lang="en-US" dirty="0"/>
              <a:t>) till 24,7% (Kina)</a:t>
            </a:r>
          </a:p>
        </p:txBody>
      </p:sp>
    </p:spTree>
    <p:extLst>
      <p:ext uri="{BB962C8B-B14F-4D97-AF65-F5344CB8AC3E}">
        <p14:creationId xmlns:p14="http://schemas.microsoft.com/office/powerpoint/2010/main" val="3098462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4" descr="våg.jpg">
            <a:extLst>
              <a:ext uri="{FF2B5EF4-FFF2-40B4-BE49-F238E27FC236}">
                <a16:creationId xmlns:a16="http://schemas.microsoft.com/office/drawing/2014/main" id="{7D532059-A4D8-B24A-8ECD-A219E6136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7" b="8727"/>
          <a:stretch>
            <a:fillRect/>
          </a:stretch>
        </p:blipFill>
        <p:spPr>
          <a:xfrm>
            <a:off x="2423592" y="2132856"/>
            <a:ext cx="7416824" cy="388843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4B613C5-DFA6-174F-8FD5-9357AEEA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Lätta</a:t>
            </a:r>
            <a:r>
              <a:rPr lang="en-US" dirty="0"/>
              <a:t> SAMTAL?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049D5-7D89-DC47-AC85-F0C2CE48C993}"/>
              </a:ext>
            </a:extLst>
          </p:cNvPr>
          <p:cNvSpPr txBox="1"/>
          <p:nvPr/>
        </p:nvSpPr>
        <p:spPr>
          <a:xfrm rot="21113288">
            <a:off x="298087" y="2613431"/>
            <a:ext cx="2635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Förlossningsrädsla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146F1-E75F-4B47-8C86-831B86DB5F3C}"/>
              </a:ext>
            </a:extLst>
          </p:cNvPr>
          <p:cNvSpPr txBox="1"/>
          <p:nvPr/>
        </p:nvSpPr>
        <p:spPr>
          <a:xfrm rot="21143764">
            <a:off x="283042" y="3714750"/>
            <a:ext cx="214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Ekonomiska</a:t>
            </a:r>
            <a:r>
              <a:rPr lang="en-US" dirty="0"/>
              <a:t> </a:t>
            </a:r>
            <a:r>
              <a:rPr lang="en-US" dirty="0" err="1"/>
              <a:t>faktorer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572C4A-7D28-AC4F-A6D8-902BE7AE3040}"/>
              </a:ext>
            </a:extLst>
          </p:cNvPr>
          <p:cNvSpPr txBox="1"/>
          <p:nvPr/>
        </p:nvSpPr>
        <p:spPr>
          <a:xfrm rot="820911">
            <a:off x="283042" y="4859299"/>
            <a:ext cx="187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Sociala</a:t>
            </a:r>
            <a:r>
              <a:rPr lang="en-US" dirty="0"/>
              <a:t> </a:t>
            </a:r>
            <a:r>
              <a:rPr lang="en-US" dirty="0" err="1"/>
              <a:t>faktorer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AAAEC6-46E0-7147-A8F0-E7BFA7BCE4F8}"/>
              </a:ext>
            </a:extLst>
          </p:cNvPr>
          <p:cNvSpPr txBox="1"/>
          <p:nvPr/>
        </p:nvSpPr>
        <p:spPr>
          <a:xfrm>
            <a:off x="152400" y="6021288"/>
            <a:ext cx="22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Kulturella</a:t>
            </a:r>
            <a:r>
              <a:rPr lang="en-US" dirty="0"/>
              <a:t> </a:t>
            </a:r>
            <a:r>
              <a:rPr lang="en-US" dirty="0" err="1"/>
              <a:t>faktorer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868594-C2C7-CB48-9AD3-D883A23D0AA1}"/>
              </a:ext>
            </a:extLst>
          </p:cNvPr>
          <p:cNvSpPr txBox="1"/>
          <p:nvPr/>
        </p:nvSpPr>
        <p:spPr>
          <a:xfrm>
            <a:off x="2425878" y="6087140"/>
            <a:ext cx="187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Effekt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media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58ABCD-09E3-5D41-8C29-C53E1A20C27B}"/>
              </a:ext>
            </a:extLst>
          </p:cNvPr>
          <p:cNvSpPr txBox="1"/>
          <p:nvPr/>
        </p:nvSpPr>
        <p:spPr>
          <a:xfrm>
            <a:off x="4314833" y="6205954"/>
            <a:ext cx="187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Autonomi</a:t>
            </a:r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164AC8-731F-BB47-9114-DDCCCD103A46}"/>
              </a:ext>
            </a:extLst>
          </p:cNvPr>
          <p:cNvSpPr txBox="1"/>
          <p:nvPr/>
        </p:nvSpPr>
        <p:spPr>
          <a:xfrm>
            <a:off x="6220932" y="6176235"/>
            <a:ext cx="235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Obstetriska</a:t>
            </a:r>
            <a:r>
              <a:rPr lang="en-US" dirty="0"/>
              <a:t> </a:t>
            </a:r>
            <a:r>
              <a:rPr lang="en-US" dirty="0" err="1"/>
              <a:t>faktorer</a:t>
            </a:r>
            <a:endParaRPr lang="en-US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14CD97-1528-B045-B5F2-9A570233C668}"/>
              </a:ext>
            </a:extLst>
          </p:cNvPr>
          <p:cNvSpPr txBox="1"/>
          <p:nvPr/>
        </p:nvSpPr>
        <p:spPr>
          <a:xfrm rot="20969141">
            <a:off x="8765044" y="6205953"/>
            <a:ext cx="2271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Psykologiska</a:t>
            </a:r>
            <a:r>
              <a:rPr lang="en-US" dirty="0"/>
              <a:t> </a:t>
            </a:r>
            <a:r>
              <a:rPr lang="en-US" dirty="0" err="1"/>
              <a:t>faktorer</a:t>
            </a:r>
            <a:endParaRPr lang="en-US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2959E6-41A3-AB40-B1C3-60EEFDD22E87}"/>
              </a:ext>
            </a:extLst>
          </p:cNvPr>
          <p:cNvSpPr txBox="1"/>
          <p:nvPr/>
        </p:nvSpPr>
        <p:spPr>
          <a:xfrm>
            <a:off x="9768408" y="2281553"/>
            <a:ext cx="187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Respekt</a:t>
            </a:r>
            <a:endParaRPr lang="en-US" dirty="0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6138D7-A6F3-0048-8632-91AE82D87077}"/>
              </a:ext>
            </a:extLst>
          </p:cNvPr>
          <p:cNvSpPr txBox="1"/>
          <p:nvPr/>
        </p:nvSpPr>
        <p:spPr>
          <a:xfrm>
            <a:off x="10202699" y="2732859"/>
            <a:ext cx="187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Delaktighet</a:t>
            </a:r>
            <a:endParaRPr lang="en-US" dirty="0"/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A41019-6C37-6445-9BBD-F4858B639215}"/>
              </a:ext>
            </a:extLst>
          </p:cNvPr>
          <p:cNvSpPr txBox="1"/>
          <p:nvPr/>
        </p:nvSpPr>
        <p:spPr>
          <a:xfrm>
            <a:off x="10943908" y="3197482"/>
            <a:ext cx="187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Rättvishet</a:t>
            </a:r>
            <a:endParaRPr lang="en-US" dirty="0"/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5FFFDD-460C-AE4E-82DF-0B398DB5C971}"/>
              </a:ext>
            </a:extLst>
          </p:cNvPr>
          <p:cNvSpPr txBox="1"/>
          <p:nvPr/>
        </p:nvSpPr>
        <p:spPr>
          <a:xfrm rot="733749">
            <a:off x="9940546" y="5472051"/>
            <a:ext cx="22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Planeringsskäl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207647-3A19-944D-B012-F0A488A14A6B}"/>
              </a:ext>
            </a:extLst>
          </p:cNvPr>
          <p:cNvSpPr txBox="1"/>
          <p:nvPr/>
        </p:nvSpPr>
        <p:spPr>
          <a:xfrm rot="474636">
            <a:off x="120372" y="5489785"/>
            <a:ext cx="2271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Övergrepp</a:t>
            </a:r>
            <a:r>
              <a:rPr lang="en-US" dirty="0"/>
              <a:t>/</a:t>
            </a:r>
            <a:r>
              <a:rPr lang="en-US" dirty="0" err="1"/>
              <a:t>våld</a:t>
            </a:r>
            <a:endParaRPr lang="en-US" dirty="0"/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3254CD-9295-534F-BD0A-6E0911DAFF6E}"/>
              </a:ext>
            </a:extLst>
          </p:cNvPr>
          <p:cNvSpPr txBox="1"/>
          <p:nvPr/>
        </p:nvSpPr>
        <p:spPr>
          <a:xfrm>
            <a:off x="9786312" y="3795562"/>
            <a:ext cx="2438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Komplikationer</a:t>
            </a:r>
            <a:r>
              <a:rPr lang="en-US" dirty="0"/>
              <a:t> mamma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2D0AE4-E760-D647-AFB3-92F087766D4B}"/>
              </a:ext>
            </a:extLst>
          </p:cNvPr>
          <p:cNvSpPr txBox="1"/>
          <p:nvPr/>
        </p:nvSpPr>
        <p:spPr>
          <a:xfrm>
            <a:off x="9820225" y="4191135"/>
            <a:ext cx="229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Komplikationer</a:t>
            </a:r>
            <a:r>
              <a:rPr lang="en-US" dirty="0"/>
              <a:t> barn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7B0750-8CEB-7843-8F9D-81336C4ED76E}"/>
              </a:ext>
            </a:extLst>
          </p:cNvPr>
          <p:cNvSpPr txBox="1"/>
          <p:nvPr/>
        </p:nvSpPr>
        <p:spPr>
          <a:xfrm>
            <a:off x="9840416" y="4603963"/>
            <a:ext cx="187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Förlossningsstöd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9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96749-AE7F-6E4E-B988-EC536EAF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Susanne </a:t>
            </a:r>
            <a:r>
              <a:rPr lang="en-US" dirty="0" err="1"/>
              <a:t>Hesselman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6D58E-5FA9-4B45-A098-1F2659A2B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" dirty="0"/>
              <a:t>Överläkare på Kvinnokliniken i Falun</a:t>
            </a:r>
          </a:p>
          <a:p>
            <a:r>
              <a:rPr lang="sv" dirty="0"/>
              <a:t>Disputerade 2017 på avhandling om kejsarsnitt och maternella komplikationer</a:t>
            </a:r>
          </a:p>
          <a:p>
            <a:r>
              <a:rPr lang="sv" dirty="0"/>
              <a:t>Post Doc på Centrum för klinisk forskning Dalarna med inriktning mot register forskning kring läkemedel, inflammation och förlossningskomplikationer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CF6C66-7A30-FF4B-81F7-A43C62297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382" y="3256156"/>
            <a:ext cx="2457235" cy="360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4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391C7D-BADD-4249-BB50-40AA7599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</p:spPr>
        <p:txBody>
          <a:bodyPr/>
          <a:lstStyle/>
          <a:p>
            <a:r>
              <a:rPr lang="en-US" dirty="0" err="1"/>
              <a:t>Ellika</a:t>
            </a:r>
            <a:r>
              <a:rPr lang="en-US" dirty="0"/>
              <a:t> </a:t>
            </a:r>
            <a:r>
              <a:rPr lang="en-US" dirty="0" err="1"/>
              <a:t>Andolf</a:t>
            </a:r>
            <a:endParaRPr lang="en-US" dirty="0"/>
          </a:p>
        </p:txBody>
      </p:sp>
      <p:pic>
        <p:nvPicPr>
          <p:cNvPr id="11" name="Content Placeholder 1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CF9F46D5-BE21-A44A-ACD6-227D80881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411" y="4168285"/>
            <a:ext cx="1663205" cy="2490408"/>
          </a:xfr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AC058EE-A607-564C-BDF9-9BB13939E832}"/>
              </a:ext>
            </a:extLst>
          </p:cNvPr>
          <p:cNvSpPr txBox="1">
            <a:spLocks/>
          </p:cNvSpPr>
          <p:nvPr/>
        </p:nvSpPr>
        <p:spPr>
          <a:xfrm>
            <a:off x="6736080" y="804672"/>
            <a:ext cx="4815840" cy="5248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Professor emeritus </a:t>
            </a:r>
            <a:r>
              <a:rPr lang="en-US" dirty="0" err="1"/>
              <a:t>Institutionen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kliniska</a:t>
            </a:r>
            <a:r>
              <a:rPr lang="en-US" dirty="0"/>
              <a:t>  </a:t>
            </a:r>
            <a:r>
              <a:rPr lang="en-US" dirty="0" err="1"/>
              <a:t>vetenskaper</a:t>
            </a:r>
            <a:r>
              <a:rPr lang="en-US" dirty="0"/>
              <a:t> Karolinska </a:t>
            </a:r>
            <a:r>
              <a:rPr lang="en-US" dirty="0" err="1"/>
              <a:t>Institutet</a:t>
            </a:r>
            <a:r>
              <a:rPr lang="en-US" dirty="0"/>
              <a:t>, </a:t>
            </a:r>
            <a:r>
              <a:rPr lang="en-US" dirty="0" err="1"/>
              <a:t>Danderyds</a:t>
            </a:r>
            <a:r>
              <a:rPr lang="en-US" dirty="0"/>
              <a:t> </a:t>
            </a:r>
            <a:r>
              <a:rPr lang="en-US" dirty="0" err="1"/>
              <a:t>sjukhus</a:t>
            </a:r>
            <a:endParaRPr lang="en-US" dirty="0"/>
          </a:p>
          <a:p>
            <a:r>
              <a:rPr lang="en-US" dirty="0"/>
              <a:t>Disputation 1989 Lund - </a:t>
            </a:r>
            <a:r>
              <a:rPr lang="en-US" dirty="0" err="1"/>
              <a:t>Ovarialtumörer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ultraljud</a:t>
            </a:r>
            <a:endParaRPr lang="en-US" dirty="0"/>
          </a:p>
          <a:p>
            <a:r>
              <a:rPr lang="en-US" dirty="0" err="1"/>
              <a:t>Från</a:t>
            </a:r>
            <a:r>
              <a:rPr lang="en-US" dirty="0"/>
              <a:t> 2016 </a:t>
            </a:r>
            <a:r>
              <a:rPr lang="en-US" dirty="0" err="1"/>
              <a:t>Utbildningssekreterare</a:t>
            </a:r>
            <a:r>
              <a:rPr lang="en-US" dirty="0"/>
              <a:t> SFOG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491773-D81D-5F43-B65C-454042811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737" y="3549918"/>
            <a:ext cx="2219405" cy="33080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2BFADE-A04F-0E48-989C-ECEFE800D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253" y="4414177"/>
            <a:ext cx="3406747" cy="9993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767F17-A9EF-3446-83DC-FC844E6ED3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981" r="14244"/>
          <a:stretch/>
        </p:blipFill>
        <p:spPr>
          <a:xfrm>
            <a:off x="8785252" y="5394629"/>
            <a:ext cx="3406747" cy="56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9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264</Words>
  <Application>Microsoft Macintosh PowerPoint</Application>
  <PresentationFormat>Bredbild</PresentationFormat>
  <Paragraphs>54</Paragraphs>
  <Slides>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Parcel</vt:lpstr>
      <vt:lpstr>Sectio på humanitär indikation</vt:lpstr>
      <vt:lpstr>Omar gunnarsson</vt:lpstr>
      <vt:lpstr>PowerPoint-presentation</vt:lpstr>
      <vt:lpstr>Hur vanligt är det?</vt:lpstr>
      <vt:lpstr>PowerPoint-presentation</vt:lpstr>
      <vt:lpstr>Lätta SAMTAL?</vt:lpstr>
      <vt:lpstr>Susanne Hesselman</vt:lpstr>
      <vt:lpstr>Ellika Andolf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 på humanitär indikation</dc:title>
  <dc:creator>Omar Gunnarsson</dc:creator>
  <cp:lastModifiedBy>Microsoft Office-användare</cp:lastModifiedBy>
  <cp:revision>7</cp:revision>
  <dcterms:created xsi:type="dcterms:W3CDTF">2019-04-08T19:42:10Z</dcterms:created>
  <dcterms:modified xsi:type="dcterms:W3CDTF">2019-05-13T04:37:48Z</dcterms:modified>
</cp:coreProperties>
</file>