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86" r:id="rId12"/>
    <p:sldId id="282" r:id="rId13"/>
    <p:sldId id="283" r:id="rId14"/>
    <p:sldId id="284" r:id="rId15"/>
    <p:sldId id="285" r:id="rId16"/>
    <p:sldId id="287" r:id="rId17"/>
    <p:sldId id="288" r:id="rId18"/>
    <p:sldId id="289" r:id="rId19"/>
    <p:sldId id="290" r:id="rId20"/>
    <p:sldId id="291" r:id="rId21"/>
    <p:sldId id="292" r:id="rId22"/>
    <p:sldId id="281"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93" r:id="rId36"/>
    <p:sldId id="294" r:id="rId37"/>
    <p:sldId id="278" r:id="rId38"/>
    <p:sldId id="279" r:id="rId39"/>
    <p:sldId id="28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2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78F14-B968-498C-900C-B80DEA5D4D5B}" type="datetimeFigureOut">
              <a:rPr lang="sv-SE" smtClean="0"/>
              <a:t>2019-05-13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7E7A53-95B3-47C0-A85D-A4BA3B6AC20C}" type="slidenum">
              <a:rPr lang="sv-SE" smtClean="0"/>
              <a:t>‹#›</a:t>
            </a:fld>
            <a:endParaRPr lang="sv-SE"/>
          </a:p>
        </p:txBody>
      </p:sp>
    </p:spTree>
    <p:extLst>
      <p:ext uri="{BB962C8B-B14F-4D97-AF65-F5344CB8AC3E}">
        <p14:creationId xmlns:p14="http://schemas.microsoft.com/office/powerpoint/2010/main" val="105731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4ADFF36-9962-41E9-B356-5AB07A7BE8D8}"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358101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1A45DDD2-0C6E-4ECE-942F-4E40ADB7ACED}" type="datetime1">
              <a:rPr lang="sv-SE" smtClean="0"/>
              <a:t>2019-05-13</a:t>
            </a:fld>
            <a:endParaRPr lang="sv-SE"/>
          </a:p>
        </p:txBody>
      </p:sp>
      <p:sp>
        <p:nvSpPr>
          <p:cNvPr id="6" name="Footer Placeholder 5"/>
          <p:cNvSpPr>
            <a:spLocks noGrp="1"/>
          </p:cNvSpPr>
          <p:nvPr>
            <p:ph type="ftr" sz="quarter" idx="11"/>
          </p:nvPr>
        </p:nvSpPr>
        <p:spPr/>
        <p:txBody>
          <a:bodyPr/>
          <a:lstStyle/>
          <a:p>
            <a:r>
              <a:rPr lang="sv-SE"/>
              <a:t>Lena.Holzman@sll.se</a:t>
            </a:r>
          </a:p>
        </p:txBody>
      </p:sp>
      <p:sp>
        <p:nvSpPr>
          <p:cNvPr id="7" name="Slide Number Placeholder 6"/>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280821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C8B567BC-B3EF-4AA6-AEF0-1EA0FE2EA7BC}"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3977961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v-SE"/>
              <a:t>Redigera format för bakgrundstext</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028D386A-C21F-429C-A028-6D878C888919}"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2347153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8A508476-D74F-46AC-A915-22E7763A3417}"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3210986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C182F5C-949A-43E0-85A1-045A599212B4}" type="datetime1">
              <a:rPr lang="sv-SE" smtClean="0"/>
              <a:t>2019-05-13</a:t>
            </a:fld>
            <a:endParaRPr lang="sv-SE"/>
          </a:p>
        </p:txBody>
      </p:sp>
      <p:sp>
        <p:nvSpPr>
          <p:cNvPr id="4"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820066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17C40D-9D87-4E82-B861-26D52CEA0B21}" type="datetime1">
              <a:rPr lang="sv-SE" smtClean="0"/>
              <a:t>2019-05-13</a:t>
            </a:fld>
            <a:endParaRPr lang="sv-SE"/>
          </a:p>
        </p:txBody>
      </p:sp>
      <p:sp>
        <p:nvSpPr>
          <p:cNvPr id="4"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564484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0621E82-D31E-4F29-A500-313CC44C0DC6}"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226289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BF9CACD-4E4C-4F76-AC5A-47DC6D64FFAA}"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90711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3"/>
          <p:cNvSpPr>
            <a:spLocks noGrp="1"/>
          </p:cNvSpPr>
          <p:nvPr>
            <p:ph type="dt" sz="half" idx="10"/>
          </p:nvPr>
        </p:nvSpPr>
        <p:spPr/>
        <p:txBody>
          <a:bodyPr/>
          <a:lstStyle/>
          <a:p>
            <a:fld id="{8077B46F-44C0-4FB5-81E6-29405B9FBB33}"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68684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CFBDD4A6-BE39-4A51-A987-614E9EC42799}" type="datetime1">
              <a:rPr lang="sv-SE" smtClean="0"/>
              <a:t>2019-05-13</a:t>
            </a:fld>
            <a:endParaRPr lang="sv-SE"/>
          </a:p>
        </p:txBody>
      </p:sp>
      <p:sp>
        <p:nvSpPr>
          <p:cNvPr id="5" name="Footer Placeholder 4"/>
          <p:cNvSpPr>
            <a:spLocks noGrp="1"/>
          </p:cNvSpPr>
          <p:nvPr>
            <p:ph type="ftr" sz="quarter" idx="11"/>
          </p:nvPr>
        </p:nvSpPr>
        <p:spPr/>
        <p:txBody>
          <a:bodyPr/>
          <a:lstStyle/>
          <a:p>
            <a:r>
              <a:rPr lang="sv-SE"/>
              <a:t>Lena.Holzman@sll.se</a:t>
            </a:r>
          </a:p>
        </p:txBody>
      </p:sp>
      <p:sp>
        <p:nvSpPr>
          <p:cNvPr id="6" name="Slide Number Placeholder 5"/>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83309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32B1E12-FD5A-4739-8818-5E4A323032AB}" type="datetime1">
              <a:rPr lang="sv-SE" smtClean="0"/>
              <a:t>2019-05-13</a:t>
            </a:fld>
            <a:endParaRPr lang="sv-SE"/>
          </a:p>
        </p:txBody>
      </p:sp>
      <p:sp>
        <p:nvSpPr>
          <p:cNvPr id="6" name="Footer Placeholder 5"/>
          <p:cNvSpPr>
            <a:spLocks noGrp="1"/>
          </p:cNvSpPr>
          <p:nvPr>
            <p:ph type="ftr" sz="quarter" idx="11"/>
          </p:nvPr>
        </p:nvSpPr>
        <p:spPr/>
        <p:txBody>
          <a:bodyPr/>
          <a:lstStyle/>
          <a:p>
            <a:r>
              <a:rPr lang="sv-SE"/>
              <a:t>Lena.Holzman@sll.se</a:t>
            </a:r>
          </a:p>
        </p:txBody>
      </p:sp>
      <p:sp>
        <p:nvSpPr>
          <p:cNvPr id="7" name="Slide Number Placeholder 6"/>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334499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3E08109-CE63-460A-A931-818641E98AAE}" type="datetime1">
              <a:rPr lang="sv-SE" smtClean="0"/>
              <a:t>2019-05-13</a:t>
            </a:fld>
            <a:endParaRPr lang="sv-SE"/>
          </a:p>
        </p:txBody>
      </p:sp>
      <p:sp>
        <p:nvSpPr>
          <p:cNvPr id="8" name="Footer Placeholder 7"/>
          <p:cNvSpPr>
            <a:spLocks noGrp="1"/>
          </p:cNvSpPr>
          <p:nvPr>
            <p:ph type="ftr" sz="quarter" idx="11"/>
          </p:nvPr>
        </p:nvSpPr>
        <p:spPr/>
        <p:txBody>
          <a:bodyPr/>
          <a:lstStyle/>
          <a:p>
            <a:r>
              <a:rPr lang="sv-SE"/>
              <a:t>Lena.Holzman@sll.se</a:t>
            </a:r>
          </a:p>
        </p:txBody>
      </p:sp>
      <p:sp>
        <p:nvSpPr>
          <p:cNvPr id="9" name="Slide Number Placeholder 8"/>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372572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501A31F5-D030-4F4A-B387-B8DD800F496D}" type="datetime1">
              <a:rPr lang="sv-SE" smtClean="0"/>
              <a:t>2019-05-13</a:t>
            </a:fld>
            <a:endParaRPr lang="sv-SE"/>
          </a:p>
        </p:txBody>
      </p:sp>
      <p:sp>
        <p:nvSpPr>
          <p:cNvPr id="5" name="Footer Placeholder 3"/>
          <p:cNvSpPr>
            <a:spLocks noGrp="1"/>
          </p:cNvSpPr>
          <p:nvPr>
            <p:ph type="ftr" sz="quarter" idx="11"/>
          </p:nvPr>
        </p:nvSpPr>
        <p:spPr/>
        <p:txBody>
          <a:bodyPr/>
          <a:lstStyle/>
          <a:p>
            <a:r>
              <a:rPr lang="sv-SE"/>
              <a:t>Lena.Holzman@sll.se</a:t>
            </a:r>
          </a:p>
        </p:txBody>
      </p:sp>
      <p:sp>
        <p:nvSpPr>
          <p:cNvPr id="6" name="Slide Number Placeholder 4"/>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50936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1DFF589-F82B-45F2-8FC1-6BC341175EAD}" type="datetime1">
              <a:rPr lang="sv-SE" smtClean="0"/>
              <a:t>2019-05-13</a:t>
            </a:fld>
            <a:endParaRPr lang="sv-SE"/>
          </a:p>
        </p:txBody>
      </p:sp>
      <p:sp>
        <p:nvSpPr>
          <p:cNvPr id="5" name="Footer Placeholder 2"/>
          <p:cNvSpPr>
            <a:spLocks noGrp="1"/>
          </p:cNvSpPr>
          <p:nvPr>
            <p:ph type="ftr" sz="quarter" idx="11"/>
          </p:nvPr>
        </p:nvSpPr>
        <p:spPr/>
        <p:txBody>
          <a:bodyPr/>
          <a:lstStyle/>
          <a:p>
            <a:r>
              <a:rPr lang="sv-SE"/>
              <a:t>Lena.Holzman@sll.se</a:t>
            </a:r>
          </a:p>
        </p:txBody>
      </p:sp>
      <p:sp>
        <p:nvSpPr>
          <p:cNvPr id="6" name="Slide Number Placeholder 3"/>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16959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7" name="Date Placeholder 4"/>
          <p:cNvSpPr>
            <a:spLocks noGrp="1"/>
          </p:cNvSpPr>
          <p:nvPr>
            <p:ph type="dt" sz="half" idx="10"/>
          </p:nvPr>
        </p:nvSpPr>
        <p:spPr/>
        <p:txBody>
          <a:bodyPr/>
          <a:lstStyle/>
          <a:p>
            <a:fld id="{C259FEA5-1AF2-4740-85DD-81D260F8F231}" type="datetime1">
              <a:rPr lang="sv-SE" smtClean="0"/>
              <a:t>2019-05-13</a:t>
            </a:fld>
            <a:endParaRPr lang="sv-SE"/>
          </a:p>
        </p:txBody>
      </p:sp>
      <p:sp>
        <p:nvSpPr>
          <p:cNvPr id="5" name="Footer Placeholder 5"/>
          <p:cNvSpPr>
            <a:spLocks noGrp="1"/>
          </p:cNvSpPr>
          <p:nvPr>
            <p:ph type="ftr" sz="quarter" idx="11"/>
          </p:nvPr>
        </p:nvSpPr>
        <p:spPr/>
        <p:txBody>
          <a:bodyPr/>
          <a:lstStyle/>
          <a:p>
            <a:r>
              <a:rPr lang="sv-SE"/>
              <a:t>Lena.Holzman@sll.se</a:t>
            </a:r>
          </a:p>
        </p:txBody>
      </p:sp>
      <p:sp>
        <p:nvSpPr>
          <p:cNvPr id="6" name="Slide Number Placeholder 6"/>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231231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18C47D24-E767-4C9C-8509-BD85C8640403}" type="datetime1">
              <a:rPr lang="sv-SE" smtClean="0"/>
              <a:t>2019-05-13</a:t>
            </a:fld>
            <a:endParaRPr lang="sv-SE"/>
          </a:p>
        </p:txBody>
      </p:sp>
      <p:sp>
        <p:nvSpPr>
          <p:cNvPr id="6" name="Footer Placeholder 5"/>
          <p:cNvSpPr>
            <a:spLocks noGrp="1"/>
          </p:cNvSpPr>
          <p:nvPr>
            <p:ph type="ftr" sz="quarter" idx="11"/>
          </p:nvPr>
        </p:nvSpPr>
        <p:spPr/>
        <p:txBody>
          <a:bodyPr/>
          <a:lstStyle/>
          <a:p>
            <a:r>
              <a:rPr lang="sv-SE"/>
              <a:t>Lena.Holzman@sll.se</a:t>
            </a:r>
          </a:p>
        </p:txBody>
      </p:sp>
      <p:sp>
        <p:nvSpPr>
          <p:cNvPr id="7" name="Slide Number Placeholder 6"/>
          <p:cNvSpPr>
            <a:spLocks noGrp="1"/>
          </p:cNvSpPr>
          <p:nvPr>
            <p:ph type="sldNum" sz="quarter" idx="12"/>
          </p:nvPr>
        </p:nvSpPr>
        <p:spPr/>
        <p:txBody>
          <a:bodyPr/>
          <a:lstStyle/>
          <a:p>
            <a:fld id="{56AB115D-240C-485A-8079-7960799280E4}" type="slidenum">
              <a:rPr lang="sv-SE" smtClean="0"/>
              <a:t>‹#›</a:t>
            </a:fld>
            <a:endParaRPr lang="sv-SE"/>
          </a:p>
        </p:txBody>
      </p:sp>
    </p:spTree>
    <p:extLst>
      <p:ext uri="{BB962C8B-B14F-4D97-AF65-F5344CB8AC3E}">
        <p14:creationId xmlns:p14="http://schemas.microsoft.com/office/powerpoint/2010/main" val="160167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28D386A-C21F-429C-A028-6D878C888919}" type="datetime1">
              <a:rPr lang="sv-SE" smtClean="0"/>
              <a:t>2019-05-13</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sv-SE"/>
              <a:t>Lena.Holzman@sll.se</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6AB115D-240C-485A-8079-7960799280E4}" type="slidenum">
              <a:rPr lang="sv-SE" smtClean="0"/>
              <a:t>‹#›</a:t>
            </a:fld>
            <a:endParaRPr lang="sv-SE"/>
          </a:p>
        </p:txBody>
      </p:sp>
    </p:spTree>
    <p:extLst>
      <p:ext uri="{BB962C8B-B14F-4D97-AF65-F5344CB8AC3E}">
        <p14:creationId xmlns:p14="http://schemas.microsoft.com/office/powerpoint/2010/main" val="1090860261"/>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1.psykiatristod.se/Psykiatristod/Psykiatriprogram/Angestsyndrom/Posttraumatiskt-stressyndrom--PTS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1DF20-1A38-4574-A596-DE6B7E832F6F}"/>
              </a:ext>
            </a:extLst>
          </p:cNvPr>
          <p:cNvSpPr>
            <a:spLocks noGrp="1"/>
          </p:cNvSpPr>
          <p:nvPr>
            <p:ph type="ctrTitle"/>
          </p:nvPr>
        </p:nvSpPr>
        <p:spPr/>
        <p:txBody>
          <a:bodyPr/>
          <a:lstStyle/>
          <a:p>
            <a:r>
              <a:rPr lang="sv-SE" dirty="0"/>
              <a:t>PTSD</a:t>
            </a:r>
            <a:br>
              <a:rPr lang="sv-SE" dirty="0"/>
            </a:br>
            <a:endParaRPr lang="sv-SE" dirty="0"/>
          </a:p>
        </p:txBody>
      </p:sp>
      <p:sp>
        <p:nvSpPr>
          <p:cNvPr id="3" name="Underrubrik 2">
            <a:extLst>
              <a:ext uri="{FF2B5EF4-FFF2-40B4-BE49-F238E27FC236}">
                <a16:creationId xmlns:a16="http://schemas.microsoft.com/office/drawing/2014/main" id="{D95A1D0A-11B6-4526-BBB8-787702E18189}"/>
              </a:ext>
            </a:extLst>
          </p:cNvPr>
          <p:cNvSpPr>
            <a:spLocks noGrp="1"/>
          </p:cNvSpPr>
          <p:nvPr>
            <p:ph type="subTitle" idx="1"/>
          </p:nvPr>
        </p:nvSpPr>
        <p:spPr/>
        <p:txBody>
          <a:bodyPr/>
          <a:lstStyle/>
          <a:p>
            <a:endParaRPr lang="sv-SE"/>
          </a:p>
        </p:txBody>
      </p:sp>
      <p:sp>
        <p:nvSpPr>
          <p:cNvPr id="4" name="Platshållare för sidfot 3">
            <a:extLst>
              <a:ext uri="{FF2B5EF4-FFF2-40B4-BE49-F238E27FC236}">
                <a16:creationId xmlns:a16="http://schemas.microsoft.com/office/drawing/2014/main" id="{87A64575-B72B-44A7-87DF-5B69EF1B1044}"/>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907736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85C984-4401-4FB3-B7EC-6E8055E1B652}"/>
              </a:ext>
            </a:extLst>
          </p:cNvPr>
          <p:cNvSpPr>
            <a:spLocks noGrp="1"/>
          </p:cNvSpPr>
          <p:nvPr>
            <p:ph type="title"/>
          </p:nvPr>
        </p:nvSpPr>
        <p:spPr/>
        <p:txBody>
          <a:bodyPr/>
          <a:lstStyle/>
          <a:p>
            <a:r>
              <a:rPr lang="sv-SE" dirty="0"/>
              <a:t>                         SYMTOM</a:t>
            </a:r>
          </a:p>
        </p:txBody>
      </p:sp>
      <p:sp>
        <p:nvSpPr>
          <p:cNvPr id="3" name="Platshållare för innehåll 2">
            <a:extLst>
              <a:ext uri="{FF2B5EF4-FFF2-40B4-BE49-F238E27FC236}">
                <a16:creationId xmlns:a16="http://schemas.microsoft.com/office/drawing/2014/main" id="{EEAF5D3D-5A13-4893-BC05-3A9BECF17E27}"/>
              </a:ext>
            </a:extLst>
          </p:cNvPr>
          <p:cNvSpPr>
            <a:spLocks noGrp="1"/>
          </p:cNvSpPr>
          <p:nvPr>
            <p:ph idx="1"/>
          </p:nvPr>
        </p:nvSpPr>
        <p:spPr/>
        <p:txBody>
          <a:bodyPr>
            <a:normAutofit/>
          </a:bodyPr>
          <a:lstStyle/>
          <a:p>
            <a:r>
              <a:rPr lang="sv-SE" dirty="0"/>
              <a:t>PTSD innefattar, förutom förekomst av traumatisk händelse, fyra symtomkomplex</a:t>
            </a:r>
          </a:p>
          <a:p>
            <a:r>
              <a:rPr lang="sv-SE" dirty="0"/>
              <a:t>Påträngande symtom - återkommande, ofrivilliga och plågsamma minnen, mardrömmar, flash-backs eller intensiva psykiska/fysiologiska reaktioner vid triggers</a:t>
            </a:r>
          </a:p>
          <a:p>
            <a:r>
              <a:rPr lang="sv-SE" dirty="0"/>
              <a:t>Undvikande - av sådant som påminner om den traumatiska händelsen såsom vissa situationer, platser, personer, tankar, minnen och sinnesintryck</a:t>
            </a:r>
          </a:p>
          <a:p>
            <a:r>
              <a:rPr lang="sv-SE" dirty="0"/>
              <a:t>Negativa kognitiva förändringar och negativa förändringar i sinnesstämning</a:t>
            </a:r>
          </a:p>
          <a:p>
            <a:r>
              <a:rPr lang="sv-SE" dirty="0"/>
              <a:t>Övriga symtom som t ex lättskrämdhet</a:t>
            </a:r>
          </a:p>
          <a:p>
            <a:endParaRPr lang="sv-SE" dirty="0"/>
          </a:p>
        </p:txBody>
      </p:sp>
      <p:sp>
        <p:nvSpPr>
          <p:cNvPr id="4" name="Platshållare för sidfot 3">
            <a:extLst>
              <a:ext uri="{FF2B5EF4-FFF2-40B4-BE49-F238E27FC236}">
                <a16:creationId xmlns:a16="http://schemas.microsoft.com/office/drawing/2014/main" id="{7F021282-7EF9-4A44-8990-74520A413CAB}"/>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394578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9A1C9A-31AF-4626-83B7-BC40BBDFC55F}"/>
              </a:ext>
            </a:extLst>
          </p:cNvPr>
          <p:cNvSpPr>
            <a:spLocks noGrp="1"/>
          </p:cNvSpPr>
          <p:nvPr>
            <p:ph type="title"/>
          </p:nvPr>
        </p:nvSpPr>
        <p:spPr/>
        <p:txBody>
          <a:bodyPr/>
          <a:lstStyle/>
          <a:p>
            <a:r>
              <a:rPr lang="sv-SE" dirty="0"/>
              <a:t>            AKUT STRESSREAKTION </a:t>
            </a:r>
          </a:p>
        </p:txBody>
      </p:sp>
      <p:sp>
        <p:nvSpPr>
          <p:cNvPr id="3" name="Platshållare för innehåll 2">
            <a:extLst>
              <a:ext uri="{FF2B5EF4-FFF2-40B4-BE49-F238E27FC236}">
                <a16:creationId xmlns:a16="http://schemas.microsoft.com/office/drawing/2014/main" id="{211FA0F9-0CF9-415D-A52E-8A0633A041A6}"/>
              </a:ext>
            </a:extLst>
          </p:cNvPr>
          <p:cNvSpPr>
            <a:spLocks noGrp="1"/>
          </p:cNvSpPr>
          <p:nvPr>
            <p:ph idx="1"/>
          </p:nvPr>
        </p:nvSpPr>
        <p:spPr/>
        <p:txBody>
          <a:bodyPr/>
          <a:lstStyle/>
          <a:p>
            <a:endParaRPr lang="sv-SE" dirty="0"/>
          </a:p>
          <a:p>
            <a:endParaRPr lang="sv-SE" dirty="0"/>
          </a:p>
          <a:p>
            <a:endParaRPr lang="sv-SE" dirty="0"/>
          </a:p>
          <a:p>
            <a:r>
              <a:rPr lang="sv-SE" sz="2400" dirty="0"/>
              <a:t>BLIR INTE ALLTID PTSD MEN VI  BEHÖVER FÖREBYGGA </a:t>
            </a:r>
          </a:p>
        </p:txBody>
      </p:sp>
      <p:sp>
        <p:nvSpPr>
          <p:cNvPr id="4" name="Platshållare för sidfot 3">
            <a:extLst>
              <a:ext uri="{FF2B5EF4-FFF2-40B4-BE49-F238E27FC236}">
                <a16:creationId xmlns:a16="http://schemas.microsoft.com/office/drawing/2014/main" id="{0CEB441A-D51F-4BA6-8A95-452B8F308E03}"/>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82615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A04AFE-098A-480D-8B28-91D936AD3BC7}"/>
              </a:ext>
            </a:extLst>
          </p:cNvPr>
          <p:cNvSpPr>
            <a:spLocks noGrp="1"/>
          </p:cNvSpPr>
          <p:nvPr>
            <p:ph type="title"/>
          </p:nvPr>
        </p:nvSpPr>
        <p:spPr/>
        <p:txBody>
          <a:bodyPr/>
          <a:lstStyle/>
          <a:p>
            <a:r>
              <a:rPr lang="sv-SE" dirty="0"/>
              <a:t>          HANDLÄGGNING PÅ KK</a:t>
            </a:r>
          </a:p>
        </p:txBody>
      </p:sp>
      <p:sp>
        <p:nvSpPr>
          <p:cNvPr id="3" name="Platshållare för innehåll 2">
            <a:extLst>
              <a:ext uri="{FF2B5EF4-FFF2-40B4-BE49-F238E27FC236}">
                <a16:creationId xmlns:a16="http://schemas.microsoft.com/office/drawing/2014/main" id="{FBD4824D-8EAE-4D65-9B8A-0213ED8BB270}"/>
              </a:ext>
            </a:extLst>
          </p:cNvPr>
          <p:cNvSpPr>
            <a:spLocks noGrp="1"/>
          </p:cNvSpPr>
          <p:nvPr>
            <p:ph idx="1"/>
          </p:nvPr>
        </p:nvSpPr>
        <p:spPr/>
        <p:txBody>
          <a:bodyPr/>
          <a:lstStyle/>
          <a:p>
            <a:pPr marL="0" indent="0">
              <a:buNone/>
            </a:pPr>
            <a:endParaRPr lang="sv-SE" sz="2400" dirty="0"/>
          </a:p>
          <a:p>
            <a:pPr marL="0" indent="0">
              <a:buNone/>
            </a:pPr>
            <a:r>
              <a:rPr lang="sv-SE" sz="2400" dirty="0"/>
              <a:t>PÅ FÖRLOSSNINGEN </a:t>
            </a:r>
          </a:p>
          <a:p>
            <a:pPr marL="0" indent="0">
              <a:buNone/>
            </a:pPr>
            <a:endParaRPr lang="sv-SE" sz="2400" dirty="0"/>
          </a:p>
          <a:p>
            <a:pPr marL="0" indent="0">
              <a:buNone/>
            </a:pPr>
            <a:endParaRPr lang="sv-SE" sz="2400" dirty="0"/>
          </a:p>
          <a:p>
            <a:pPr marL="0" indent="0">
              <a:buNone/>
            </a:pPr>
            <a:r>
              <a:rPr lang="sv-SE" sz="2400" dirty="0"/>
              <a:t>PÅ BB</a:t>
            </a:r>
          </a:p>
          <a:p>
            <a:pPr marL="0" indent="0">
              <a:buNone/>
            </a:pPr>
            <a:endParaRPr lang="sv-SE" sz="2400" dirty="0"/>
          </a:p>
          <a:p>
            <a:pPr marL="0" indent="0">
              <a:buNone/>
            </a:pPr>
            <a:endParaRPr lang="sv-SE" sz="2400" dirty="0"/>
          </a:p>
          <a:p>
            <a:pPr marL="0" indent="0">
              <a:buNone/>
            </a:pPr>
            <a:r>
              <a:rPr lang="sv-SE" sz="2400" dirty="0"/>
              <a:t>PÅ POSTPARTUMSAMTAL  - NÄR  ? </a:t>
            </a:r>
            <a:endParaRPr lang="sv-SE" dirty="0"/>
          </a:p>
          <a:p>
            <a:endParaRPr lang="sv-SE" dirty="0"/>
          </a:p>
          <a:p>
            <a:pPr marL="0" indent="0">
              <a:buNone/>
            </a:pPr>
            <a:endParaRPr lang="sv-SE" dirty="0"/>
          </a:p>
          <a:p>
            <a:endParaRPr lang="sv-SE" dirty="0"/>
          </a:p>
        </p:txBody>
      </p:sp>
      <p:sp>
        <p:nvSpPr>
          <p:cNvPr id="4" name="Platshållare för sidfot 3">
            <a:extLst>
              <a:ext uri="{FF2B5EF4-FFF2-40B4-BE49-F238E27FC236}">
                <a16:creationId xmlns:a16="http://schemas.microsoft.com/office/drawing/2014/main" id="{969CEE96-FE9A-40A1-B207-5E22027E2159}"/>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801131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EEE378-BC93-4B6C-A5BA-181F59A380BF}"/>
              </a:ext>
            </a:extLst>
          </p:cNvPr>
          <p:cNvSpPr>
            <a:spLocks noGrp="1"/>
          </p:cNvSpPr>
          <p:nvPr>
            <p:ph type="title"/>
          </p:nvPr>
        </p:nvSpPr>
        <p:spPr/>
        <p:txBody>
          <a:bodyPr/>
          <a:lstStyle/>
          <a:p>
            <a:r>
              <a:rPr lang="sv-SE" dirty="0"/>
              <a:t>                UNDER FÖRLOSSNING</a:t>
            </a:r>
          </a:p>
        </p:txBody>
      </p:sp>
      <p:sp>
        <p:nvSpPr>
          <p:cNvPr id="3" name="Platshållare för innehåll 2">
            <a:extLst>
              <a:ext uri="{FF2B5EF4-FFF2-40B4-BE49-F238E27FC236}">
                <a16:creationId xmlns:a16="http://schemas.microsoft.com/office/drawing/2014/main" id="{357C77E8-12EC-4944-8B53-02F793CDC40D}"/>
              </a:ext>
            </a:extLst>
          </p:cNvPr>
          <p:cNvSpPr>
            <a:spLocks noGrp="1"/>
          </p:cNvSpPr>
          <p:nvPr>
            <p:ph idx="1"/>
          </p:nvPr>
        </p:nvSpPr>
        <p:spPr/>
        <p:txBody>
          <a:bodyPr/>
          <a:lstStyle/>
          <a:p>
            <a:pPr marL="0" indent="0">
              <a:buNone/>
            </a:pPr>
            <a:r>
              <a:rPr lang="sv-SE" dirty="0"/>
              <a:t>BARNMORSKA</a:t>
            </a:r>
          </a:p>
          <a:p>
            <a:pPr marL="0" indent="0">
              <a:buNone/>
            </a:pPr>
            <a:endParaRPr lang="sv-SE" dirty="0"/>
          </a:p>
          <a:p>
            <a:pPr marL="0" indent="0">
              <a:buNone/>
            </a:pPr>
            <a:r>
              <a:rPr lang="sv-SE" dirty="0"/>
              <a:t>UNDERSKÖTERSKA </a:t>
            </a:r>
          </a:p>
          <a:p>
            <a:pPr marL="0" indent="0">
              <a:buNone/>
            </a:pPr>
            <a:endParaRPr lang="sv-SE" dirty="0"/>
          </a:p>
          <a:p>
            <a:pPr marL="0" indent="0">
              <a:buNone/>
            </a:pPr>
            <a:r>
              <a:rPr lang="sv-SE" dirty="0"/>
              <a:t>LÄKARE  </a:t>
            </a:r>
          </a:p>
          <a:p>
            <a:pPr marL="0" indent="0">
              <a:buNone/>
            </a:pPr>
            <a:endParaRPr lang="sv-SE" dirty="0"/>
          </a:p>
          <a:p>
            <a:pPr marL="0" indent="0">
              <a:buNone/>
            </a:pPr>
            <a:r>
              <a:rPr lang="sv-SE" dirty="0"/>
              <a:t>PARTNER  </a:t>
            </a:r>
          </a:p>
          <a:p>
            <a:pPr marL="0" indent="0">
              <a:buNone/>
            </a:pPr>
            <a:endParaRPr lang="sv-SE" dirty="0"/>
          </a:p>
          <a:p>
            <a:pPr marL="0" indent="0">
              <a:buNone/>
            </a:pPr>
            <a:r>
              <a:rPr lang="sv-SE" dirty="0"/>
              <a:t>FÖDANDE  MAMMA </a:t>
            </a:r>
          </a:p>
        </p:txBody>
      </p:sp>
      <p:sp>
        <p:nvSpPr>
          <p:cNvPr id="4" name="Platshållare för sidfot 3">
            <a:extLst>
              <a:ext uri="{FF2B5EF4-FFF2-40B4-BE49-F238E27FC236}">
                <a16:creationId xmlns:a16="http://schemas.microsoft.com/office/drawing/2014/main" id="{C9EA4A26-37BD-4FE9-91B9-F4B445B7DBBB}"/>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97622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7CB6B9-17BE-44D2-920F-8C974BD7D681}"/>
              </a:ext>
            </a:extLst>
          </p:cNvPr>
          <p:cNvSpPr>
            <a:spLocks noGrp="1"/>
          </p:cNvSpPr>
          <p:nvPr>
            <p:ph type="title"/>
          </p:nvPr>
        </p:nvSpPr>
        <p:spPr/>
        <p:txBody>
          <a:bodyPr/>
          <a:lstStyle/>
          <a:p>
            <a:r>
              <a:rPr lang="sv-SE" dirty="0"/>
              <a:t>                 KOMMUNIKATION </a:t>
            </a:r>
          </a:p>
        </p:txBody>
      </p:sp>
      <p:sp>
        <p:nvSpPr>
          <p:cNvPr id="3" name="Platshållare för innehåll 2">
            <a:extLst>
              <a:ext uri="{FF2B5EF4-FFF2-40B4-BE49-F238E27FC236}">
                <a16:creationId xmlns:a16="http://schemas.microsoft.com/office/drawing/2014/main" id="{5DDA6FDF-2327-4108-B503-056F479B05F5}"/>
              </a:ext>
            </a:extLst>
          </p:cNvPr>
          <p:cNvSpPr>
            <a:spLocks noGrp="1"/>
          </p:cNvSpPr>
          <p:nvPr>
            <p:ph idx="1"/>
          </p:nvPr>
        </p:nvSpPr>
        <p:spPr>
          <a:xfrm>
            <a:off x="1103312" y="1447800"/>
            <a:ext cx="8946541" cy="4800599"/>
          </a:xfrm>
        </p:spPr>
        <p:txBody>
          <a:bodyPr/>
          <a:lstStyle/>
          <a:p>
            <a:r>
              <a:rPr lang="sv-SE" dirty="0"/>
              <a:t>INFORMERA  ÄVEN OM DET  ÄR BRÅTTOM</a:t>
            </a:r>
          </a:p>
          <a:p>
            <a:endParaRPr lang="sv-SE" dirty="0"/>
          </a:p>
          <a:p>
            <a:r>
              <a:rPr lang="sv-SE" dirty="0"/>
              <a:t>VAR TYDLIG  </a:t>
            </a:r>
          </a:p>
          <a:p>
            <a:endParaRPr lang="sv-SE" dirty="0"/>
          </a:p>
          <a:p>
            <a:r>
              <a:rPr lang="sv-SE" dirty="0"/>
              <a:t>ÖGONKONTAKT / FYSISK  KONTAKT  /EN KLAPP / HÅLLA HAND  ….</a:t>
            </a:r>
          </a:p>
          <a:p>
            <a:endParaRPr lang="sv-SE" dirty="0"/>
          </a:p>
          <a:p>
            <a:r>
              <a:rPr lang="sv-SE" dirty="0"/>
              <a:t>UNDVIK HÖGA RÖSTER  / ROP </a:t>
            </a:r>
          </a:p>
          <a:p>
            <a:endParaRPr lang="sv-SE" dirty="0"/>
          </a:p>
          <a:p>
            <a:r>
              <a:rPr lang="sv-SE" dirty="0"/>
              <a:t>”PROFFSIGT ”</a:t>
            </a:r>
          </a:p>
          <a:p>
            <a:endParaRPr lang="sv-SE" dirty="0"/>
          </a:p>
          <a:p>
            <a:endParaRPr lang="sv-SE" dirty="0"/>
          </a:p>
        </p:txBody>
      </p:sp>
      <p:sp>
        <p:nvSpPr>
          <p:cNvPr id="4" name="Platshållare för sidfot 3">
            <a:extLst>
              <a:ext uri="{FF2B5EF4-FFF2-40B4-BE49-F238E27FC236}">
                <a16:creationId xmlns:a16="http://schemas.microsoft.com/office/drawing/2014/main" id="{C3D7A340-8183-43C5-B19C-46D4153F31C1}"/>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585612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A66BE8-1B65-47A5-8FBB-C8E4EF7A62C6}"/>
              </a:ext>
            </a:extLst>
          </p:cNvPr>
          <p:cNvSpPr>
            <a:spLocks noGrp="1"/>
          </p:cNvSpPr>
          <p:nvPr>
            <p:ph type="title"/>
          </p:nvPr>
        </p:nvSpPr>
        <p:spPr/>
        <p:txBody>
          <a:bodyPr/>
          <a:lstStyle/>
          <a:p>
            <a:r>
              <a:rPr lang="sv-SE" dirty="0"/>
              <a:t>                          CITAT </a:t>
            </a:r>
          </a:p>
        </p:txBody>
      </p:sp>
      <p:sp>
        <p:nvSpPr>
          <p:cNvPr id="3" name="Platshållare för innehåll 2">
            <a:extLst>
              <a:ext uri="{FF2B5EF4-FFF2-40B4-BE49-F238E27FC236}">
                <a16:creationId xmlns:a16="http://schemas.microsoft.com/office/drawing/2014/main" id="{4A1CAA11-DC12-496B-9AB2-B96DC584049A}"/>
              </a:ext>
            </a:extLst>
          </p:cNvPr>
          <p:cNvSpPr>
            <a:spLocks noGrp="1"/>
          </p:cNvSpPr>
          <p:nvPr>
            <p:ph idx="1"/>
          </p:nvPr>
        </p:nvSpPr>
        <p:spPr/>
        <p:txBody>
          <a:bodyPr/>
          <a:lstStyle/>
          <a:p>
            <a:pPr marL="0" indent="0">
              <a:buNone/>
            </a:pPr>
            <a:r>
              <a:rPr lang="sv-SE" dirty="0"/>
              <a:t>        ” JAG HAR JU  BLÖTT 4 LITER  , MAN HAR JU  BARA 5 ”</a:t>
            </a:r>
          </a:p>
          <a:p>
            <a:pPr marL="0" indent="0">
              <a:buNone/>
            </a:pPr>
            <a:r>
              <a:rPr lang="sv-SE" dirty="0"/>
              <a:t>      </a:t>
            </a:r>
          </a:p>
          <a:p>
            <a:pPr marL="0" indent="0">
              <a:buNone/>
            </a:pPr>
            <a:r>
              <a:rPr lang="sv-SE" dirty="0"/>
              <a:t>        ” HAN VAR HELT BLÅ  OCH  SLAPP ,DE SPRANG  UT .</a:t>
            </a:r>
          </a:p>
          <a:p>
            <a:pPr marL="0" indent="0">
              <a:buNone/>
            </a:pPr>
            <a:r>
              <a:rPr lang="sv-SE" dirty="0"/>
              <a:t>           MIN MAN KOM IN EFTER 10 MIN  MED BARNET  INVIRAD I  EN FILT </a:t>
            </a:r>
          </a:p>
          <a:p>
            <a:pPr marL="0" indent="0">
              <a:buNone/>
            </a:pPr>
            <a:r>
              <a:rPr lang="sv-SE" dirty="0"/>
              <a:t>           JAG VAR HELT SÄKER  PÅ  ATT HAN VAR DÖD  ”</a:t>
            </a:r>
          </a:p>
          <a:p>
            <a:pPr marL="0" indent="0">
              <a:buNone/>
            </a:pPr>
            <a:endParaRPr lang="sv-SE" dirty="0"/>
          </a:p>
          <a:p>
            <a:pPr marL="0" indent="0">
              <a:buNone/>
            </a:pPr>
            <a:r>
              <a:rPr lang="sv-SE" dirty="0"/>
              <a:t>         ” MIN FLICKA ANDADES INTE  , DE SPRANG  OCH  ROPADE RING</a:t>
            </a:r>
          </a:p>
          <a:p>
            <a:pPr marL="0" indent="0">
              <a:buNone/>
            </a:pPr>
            <a:r>
              <a:rPr lang="sv-SE" dirty="0"/>
              <a:t>            BARNLÄKARE .SYREBRIST . HANDIKAPP ”                                                    </a:t>
            </a:r>
          </a:p>
        </p:txBody>
      </p:sp>
      <p:sp>
        <p:nvSpPr>
          <p:cNvPr id="4" name="Platshållare för sidfot 3">
            <a:extLst>
              <a:ext uri="{FF2B5EF4-FFF2-40B4-BE49-F238E27FC236}">
                <a16:creationId xmlns:a16="http://schemas.microsoft.com/office/drawing/2014/main" id="{BD2C2C23-88FF-4D21-9B2F-A04FF301012C}"/>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864663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91EAC2-4EBB-4141-918C-4C493CF9A542}"/>
              </a:ext>
            </a:extLst>
          </p:cNvPr>
          <p:cNvSpPr>
            <a:spLocks noGrp="1"/>
          </p:cNvSpPr>
          <p:nvPr>
            <p:ph type="title"/>
          </p:nvPr>
        </p:nvSpPr>
        <p:spPr/>
        <p:txBody>
          <a:bodyPr/>
          <a:lstStyle/>
          <a:p>
            <a:r>
              <a:rPr lang="sv-SE" dirty="0"/>
              <a:t>                         PÅ  BB</a:t>
            </a:r>
          </a:p>
        </p:txBody>
      </p:sp>
      <p:sp>
        <p:nvSpPr>
          <p:cNvPr id="3" name="Platshållare för innehåll 2">
            <a:extLst>
              <a:ext uri="{FF2B5EF4-FFF2-40B4-BE49-F238E27FC236}">
                <a16:creationId xmlns:a16="http://schemas.microsoft.com/office/drawing/2014/main" id="{467BA420-C547-4693-B1DA-1C652212CF75}"/>
              </a:ext>
            </a:extLst>
          </p:cNvPr>
          <p:cNvSpPr>
            <a:spLocks noGrp="1"/>
          </p:cNvSpPr>
          <p:nvPr>
            <p:ph idx="1"/>
          </p:nvPr>
        </p:nvSpPr>
        <p:spPr/>
        <p:txBody>
          <a:bodyPr/>
          <a:lstStyle/>
          <a:p>
            <a:endParaRPr lang="sv-SE" dirty="0"/>
          </a:p>
          <a:p>
            <a:endParaRPr lang="sv-SE" dirty="0"/>
          </a:p>
          <a:p>
            <a:r>
              <a:rPr lang="sv-SE" dirty="0"/>
              <a:t>EVENTUELLT BEHOV AV  FÖRLÄNGD VÅRDTID  </a:t>
            </a:r>
          </a:p>
          <a:p>
            <a:endParaRPr lang="sv-SE" dirty="0"/>
          </a:p>
          <a:p>
            <a:r>
              <a:rPr lang="sv-SE" dirty="0"/>
              <a:t>SÖMN !!</a:t>
            </a:r>
          </a:p>
          <a:p>
            <a:endParaRPr lang="sv-SE" dirty="0"/>
          </a:p>
          <a:p>
            <a:r>
              <a:rPr lang="sv-SE" dirty="0"/>
              <a:t>EV NITRAZEPAM 5 MG  TN </a:t>
            </a:r>
          </a:p>
        </p:txBody>
      </p:sp>
      <p:sp>
        <p:nvSpPr>
          <p:cNvPr id="4" name="Platshållare för sidfot 3">
            <a:extLst>
              <a:ext uri="{FF2B5EF4-FFF2-40B4-BE49-F238E27FC236}">
                <a16:creationId xmlns:a16="http://schemas.microsoft.com/office/drawing/2014/main" id="{4D180839-5BDE-4776-8DB2-A693C9C14156}"/>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755756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E2555B-4F81-4758-999F-BC9B60C8F770}"/>
              </a:ext>
            </a:extLst>
          </p:cNvPr>
          <p:cNvSpPr>
            <a:spLocks noGrp="1"/>
          </p:cNvSpPr>
          <p:nvPr>
            <p:ph type="title"/>
          </p:nvPr>
        </p:nvSpPr>
        <p:spPr/>
        <p:txBody>
          <a:bodyPr/>
          <a:lstStyle/>
          <a:p>
            <a:r>
              <a:rPr lang="sv-SE" dirty="0"/>
              <a:t>                SKA VI PRATA PÅ BB</a:t>
            </a:r>
          </a:p>
        </p:txBody>
      </p:sp>
      <p:sp>
        <p:nvSpPr>
          <p:cNvPr id="3" name="Platshållare för innehåll 2">
            <a:extLst>
              <a:ext uri="{FF2B5EF4-FFF2-40B4-BE49-F238E27FC236}">
                <a16:creationId xmlns:a16="http://schemas.microsoft.com/office/drawing/2014/main" id="{40300984-474F-4F15-805A-FFC4E307385B}"/>
              </a:ext>
            </a:extLst>
          </p:cNvPr>
          <p:cNvSpPr>
            <a:spLocks noGrp="1"/>
          </p:cNvSpPr>
          <p:nvPr>
            <p:ph idx="1"/>
          </p:nvPr>
        </p:nvSpPr>
        <p:spPr/>
        <p:txBody>
          <a:bodyPr/>
          <a:lstStyle/>
          <a:p>
            <a:endParaRPr lang="sv-SE" dirty="0"/>
          </a:p>
          <a:p>
            <a:r>
              <a:rPr lang="sv-SE" dirty="0"/>
              <a:t>SKA DU  GÅ  TILL  PATIENTEN  OCH  FÖRKLARA  FÖRLOPPET ? </a:t>
            </a:r>
          </a:p>
          <a:p>
            <a:endParaRPr lang="sv-SE" dirty="0"/>
          </a:p>
          <a:p>
            <a:endParaRPr lang="sv-SE" dirty="0"/>
          </a:p>
          <a:p>
            <a:r>
              <a:rPr lang="sv-SE" dirty="0"/>
              <a:t>INNAN DU  TÄNKER ATT DU  SKA GÅ  DIT FUNDERA PÅ   :</a:t>
            </a:r>
          </a:p>
          <a:p>
            <a:pPr marL="0" indent="0">
              <a:buNone/>
            </a:pPr>
            <a:endParaRPr lang="sv-SE" dirty="0"/>
          </a:p>
          <a:p>
            <a:pPr marL="0" indent="0">
              <a:buNone/>
            </a:pPr>
            <a:r>
              <a:rPr lang="sv-SE" dirty="0"/>
              <a:t>     GÅR DU  FÖR DERAS SKULL ELLER  DIN EGEN ?</a:t>
            </a:r>
          </a:p>
          <a:p>
            <a:pPr marL="0" indent="0">
              <a:buNone/>
            </a:pPr>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A634FE8B-45ED-44C9-9347-FC12FEE32F33}"/>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33945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56C770-A38D-402B-8581-36DC62707D93}"/>
              </a:ext>
            </a:extLst>
          </p:cNvPr>
          <p:cNvSpPr>
            <a:spLocks noGrp="1"/>
          </p:cNvSpPr>
          <p:nvPr>
            <p:ph type="title"/>
          </p:nvPr>
        </p:nvSpPr>
        <p:spPr/>
        <p:txBody>
          <a:bodyPr/>
          <a:lstStyle/>
          <a:p>
            <a:r>
              <a:rPr lang="sv-SE" dirty="0"/>
              <a:t>    NÄR  SKA VI  PRATA OCH  HUR </a:t>
            </a:r>
          </a:p>
        </p:txBody>
      </p:sp>
      <p:sp>
        <p:nvSpPr>
          <p:cNvPr id="3" name="Platshållare för innehåll 2">
            <a:extLst>
              <a:ext uri="{FF2B5EF4-FFF2-40B4-BE49-F238E27FC236}">
                <a16:creationId xmlns:a16="http://schemas.microsoft.com/office/drawing/2014/main" id="{8BD73C2D-7451-473C-8AE0-92072BA72823}"/>
              </a:ext>
            </a:extLst>
          </p:cNvPr>
          <p:cNvSpPr>
            <a:spLocks noGrp="1"/>
          </p:cNvSpPr>
          <p:nvPr>
            <p:ph idx="1"/>
          </p:nvPr>
        </p:nvSpPr>
        <p:spPr/>
        <p:txBody>
          <a:bodyPr/>
          <a:lstStyle/>
          <a:p>
            <a:endParaRPr lang="sv-SE" dirty="0"/>
          </a:p>
          <a:p>
            <a:r>
              <a:rPr lang="sv-SE" dirty="0"/>
              <a:t>VÄNTA  NÅGON DAG  MEN VAR TYDLIG  MED ATT DU KOMMER </a:t>
            </a:r>
          </a:p>
          <a:p>
            <a:endParaRPr lang="sv-SE" dirty="0"/>
          </a:p>
          <a:p>
            <a:r>
              <a:rPr lang="sv-SE" dirty="0"/>
              <a:t>MEDDELA  VIA AVDELNINGEN SÅ  ATT DE VET ATT DE EJ ÄR BORTGLÖMDA  </a:t>
            </a:r>
          </a:p>
          <a:p>
            <a:endParaRPr lang="sv-SE" dirty="0"/>
          </a:p>
          <a:p>
            <a:r>
              <a:rPr lang="sv-SE" dirty="0"/>
              <a:t>MÖT DEM DÄR DE ÄR </a:t>
            </a:r>
          </a:p>
          <a:p>
            <a:endParaRPr lang="sv-SE" dirty="0"/>
          </a:p>
          <a:p>
            <a:r>
              <a:rPr lang="sv-SE" dirty="0"/>
              <a:t>DERAS  BEHOV  DERAS FRÅGOR   LAGOM MED ORD  </a:t>
            </a:r>
          </a:p>
          <a:p>
            <a:endParaRPr lang="sv-SE" dirty="0"/>
          </a:p>
          <a:p>
            <a:endParaRPr lang="sv-SE" dirty="0"/>
          </a:p>
        </p:txBody>
      </p:sp>
      <p:sp>
        <p:nvSpPr>
          <p:cNvPr id="4" name="Platshållare för sidfot 3">
            <a:extLst>
              <a:ext uri="{FF2B5EF4-FFF2-40B4-BE49-F238E27FC236}">
                <a16:creationId xmlns:a16="http://schemas.microsoft.com/office/drawing/2014/main" id="{BEE6B9BF-646D-4B03-B819-9346B9BE0755}"/>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36031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590E42-D978-4FEC-B9E2-3953934257DA}"/>
              </a:ext>
            </a:extLst>
          </p:cNvPr>
          <p:cNvSpPr>
            <a:spLocks noGrp="1"/>
          </p:cNvSpPr>
          <p:nvPr>
            <p:ph type="title"/>
          </p:nvPr>
        </p:nvSpPr>
        <p:spPr>
          <a:xfrm>
            <a:off x="646111" y="452718"/>
            <a:ext cx="9571645" cy="6405282"/>
          </a:xfrm>
        </p:spPr>
        <p:txBody>
          <a:bodyPr/>
          <a:lstStyle/>
          <a:p>
            <a:endParaRPr lang="sv-SE" dirty="0"/>
          </a:p>
        </p:txBody>
      </p:sp>
      <p:sp>
        <p:nvSpPr>
          <p:cNvPr id="3" name="Platshållare för innehåll 2">
            <a:extLst>
              <a:ext uri="{FF2B5EF4-FFF2-40B4-BE49-F238E27FC236}">
                <a16:creationId xmlns:a16="http://schemas.microsoft.com/office/drawing/2014/main" id="{1C991617-6EB5-4D7F-93D3-6F82E3242C8C}"/>
              </a:ext>
            </a:extLst>
          </p:cNvPr>
          <p:cNvSpPr>
            <a:spLocks noGrp="1"/>
          </p:cNvSpPr>
          <p:nvPr>
            <p:ph idx="1"/>
          </p:nvPr>
        </p:nvSpPr>
        <p:spPr>
          <a:xfrm>
            <a:off x="1271215" y="3886200"/>
            <a:ext cx="8946541" cy="4179304"/>
          </a:xfrm>
        </p:spPr>
        <p:txBody>
          <a:bodyPr/>
          <a:lstStyle/>
          <a:p>
            <a:endParaRPr lang="sv-SE" dirty="0"/>
          </a:p>
        </p:txBody>
      </p:sp>
      <p:sp>
        <p:nvSpPr>
          <p:cNvPr id="4" name="Platshållare för sidfot 3">
            <a:extLst>
              <a:ext uri="{FF2B5EF4-FFF2-40B4-BE49-F238E27FC236}">
                <a16:creationId xmlns:a16="http://schemas.microsoft.com/office/drawing/2014/main" id="{40941427-0D50-41BD-8D93-3745B80213EC}"/>
              </a:ext>
            </a:extLst>
          </p:cNvPr>
          <p:cNvSpPr>
            <a:spLocks noGrp="1"/>
          </p:cNvSpPr>
          <p:nvPr>
            <p:ph type="ftr" sz="quarter" idx="11"/>
          </p:nvPr>
        </p:nvSpPr>
        <p:spPr/>
        <p:txBody>
          <a:bodyPr/>
          <a:lstStyle/>
          <a:p>
            <a:r>
              <a:rPr lang="sv-SE"/>
              <a:t>Lena.Holzman@sll.se</a:t>
            </a:r>
          </a:p>
        </p:txBody>
      </p:sp>
      <p:pic>
        <p:nvPicPr>
          <p:cNvPr id="1026" name="Picture 2" descr="https://dst15js82dk7j.cloudfront.net/177976/40460342-pPWbT.jpg">
            <a:extLst>
              <a:ext uri="{FF2B5EF4-FFF2-40B4-BE49-F238E27FC236}">
                <a16:creationId xmlns:a16="http://schemas.microsoft.com/office/drawing/2014/main" id="{8FAD5B0A-3FF4-4172-9B5F-9FACD6C53C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265" y="203559"/>
            <a:ext cx="4126635" cy="6070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94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49F9-8826-47CC-B838-5B4FD8DFFF6A}"/>
              </a:ext>
            </a:extLst>
          </p:cNvPr>
          <p:cNvSpPr>
            <a:spLocks noGrp="1"/>
          </p:cNvSpPr>
          <p:nvPr>
            <p:ph type="title"/>
          </p:nvPr>
        </p:nvSpPr>
        <p:spPr/>
        <p:txBody>
          <a:bodyPr/>
          <a:lstStyle/>
          <a:p>
            <a:r>
              <a:rPr lang="sv-SE" b="1" dirty="0"/>
              <a:t>                              PTSD Historik</a:t>
            </a:r>
            <a:br>
              <a:rPr lang="sv-SE" b="1" dirty="0"/>
            </a:br>
            <a:endParaRPr lang="sv-SE" dirty="0"/>
          </a:p>
        </p:txBody>
      </p:sp>
      <p:sp>
        <p:nvSpPr>
          <p:cNvPr id="3" name="Platshållare för innehåll 2">
            <a:extLst>
              <a:ext uri="{FF2B5EF4-FFF2-40B4-BE49-F238E27FC236}">
                <a16:creationId xmlns:a16="http://schemas.microsoft.com/office/drawing/2014/main" id="{33E275AA-57E3-4E70-92E5-A8CE9A87ADDA}"/>
              </a:ext>
            </a:extLst>
          </p:cNvPr>
          <p:cNvSpPr>
            <a:spLocks noGrp="1"/>
          </p:cNvSpPr>
          <p:nvPr>
            <p:ph idx="1"/>
          </p:nvPr>
        </p:nvSpPr>
        <p:spPr/>
        <p:txBody>
          <a:bodyPr/>
          <a:lstStyle/>
          <a:p>
            <a:r>
              <a:rPr lang="sv-SE" dirty="0"/>
              <a:t>| 1900-talens krig; 1.a världskriget, 2:avärldskriget, Vietnamkriget</a:t>
            </a:r>
          </a:p>
          <a:p>
            <a:endParaRPr lang="sv-SE" dirty="0"/>
          </a:p>
          <a:p>
            <a:endParaRPr lang="sv-SE" dirty="0"/>
          </a:p>
          <a:p>
            <a:r>
              <a:rPr lang="sv-SE" dirty="0"/>
              <a:t>| Övergrepp</a:t>
            </a:r>
          </a:p>
          <a:p>
            <a:endParaRPr lang="sv-SE" dirty="0"/>
          </a:p>
          <a:p>
            <a:endParaRPr lang="sv-SE" dirty="0"/>
          </a:p>
          <a:p>
            <a:r>
              <a:rPr lang="sv-SE" dirty="0"/>
              <a:t>| Naturkatastrofer</a:t>
            </a:r>
          </a:p>
        </p:txBody>
      </p:sp>
      <p:sp>
        <p:nvSpPr>
          <p:cNvPr id="4" name="Platshållare för sidfot 3">
            <a:extLst>
              <a:ext uri="{FF2B5EF4-FFF2-40B4-BE49-F238E27FC236}">
                <a16:creationId xmlns:a16="http://schemas.microsoft.com/office/drawing/2014/main" id="{84132C3B-1585-49A0-9022-AC332DF52EF5}"/>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058852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9F9188-350E-4080-AC22-D8544E4C01CA}"/>
              </a:ext>
            </a:extLst>
          </p:cNvPr>
          <p:cNvSpPr>
            <a:spLocks noGrp="1"/>
          </p:cNvSpPr>
          <p:nvPr>
            <p:ph type="title"/>
          </p:nvPr>
        </p:nvSpPr>
        <p:spPr/>
        <p:txBody>
          <a:bodyPr/>
          <a:lstStyle/>
          <a:p>
            <a:r>
              <a:rPr lang="sv-SE" dirty="0"/>
              <a:t>                 </a:t>
            </a:r>
            <a:r>
              <a:rPr lang="sv-SE" b="1" dirty="0"/>
              <a:t>Søren Kierkegaard</a:t>
            </a:r>
            <a:endParaRPr lang="sv-SE" dirty="0"/>
          </a:p>
        </p:txBody>
      </p:sp>
      <p:sp>
        <p:nvSpPr>
          <p:cNvPr id="3" name="Platshållare för innehåll 2">
            <a:extLst>
              <a:ext uri="{FF2B5EF4-FFF2-40B4-BE49-F238E27FC236}">
                <a16:creationId xmlns:a16="http://schemas.microsoft.com/office/drawing/2014/main" id="{CD31B41C-3A0D-4728-8949-01F9568E170B}"/>
              </a:ext>
            </a:extLst>
          </p:cNvPr>
          <p:cNvSpPr>
            <a:spLocks noGrp="1"/>
          </p:cNvSpPr>
          <p:nvPr>
            <p:ph idx="1"/>
          </p:nvPr>
        </p:nvSpPr>
        <p:spPr>
          <a:xfrm>
            <a:off x="1308100" y="2070100"/>
            <a:ext cx="8741753" cy="4178299"/>
          </a:xfrm>
        </p:spPr>
        <p:txBody>
          <a:bodyPr>
            <a:normAutofit/>
          </a:bodyPr>
          <a:lstStyle/>
          <a:p>
            <a:pPr marL="0" indent="0">
              <a:buNone/>
            </a:pPr>
            <a:r>
              <a:rPr lang="sv-SE" i="1" dirty="0"/>
              <a:t>”Om jag vill lyckas med att föra en människa mot ett bestämt mål</a:t>
            </a:r>
          </a:p>
          <a:p>
            <a:pPr marL="0" indent="0">
              <a:buNone/>
            </a:pPr>
            <a:r>
              <a:rPr lang="sv-SE" i="1" dirty="0"/>
              <a:t> måste jag först finna henne där hon är och börja just där. </a:t>
            </a:r>
          </a:p>
          <a:p>
            <a:pPr marL="0" indent="0">
              <a:buNone/>
            </a:pPr>
            <a:endParaRPr lang="sv-SE" i="1" dirty="0"/>
          </a:p>
          <a:p>
            <a:pPr marL="0" indent="0">
              <a:buNone/>
            </a:pPr>
            <a:r>
              <a:rPr lang="sv-SE" i="1" dirty="0"/>
              <a:t>Den som inte kan det lurar sig </a:t>
            </a:r>
            <a:r>
              <a:rPr lang="sv-SE" sz="2400" i="1" dirty="0"/>
              <a:t>själv</a:t>
            </a:r>
            <a:r>
              <a:rPr lang="sv-SE" i="1" dirty="0"/>
              <a:t> när hon tror att hon kan hjälpa andra. </a:t>
            </a:r>
          </a:p>
          <a:p>
            <a:pPr marL="0" indent="0">
              <a:buNone/>
            </a:pPr>
            <a:r>
              <a:rPr lang="sv-SE" i="1" dirty="0"/>
              <a:t>För att hjälpa någon måste jag visserligen förstå mer än hon gör, men först och främst förstå det hon förstår. </a:t>
            </a:r>
          </a:p>
          <a:p>
            <a:pPr marL="0" indent="0">
              <a:buNone/>
            </a:pPr>
            <a:endParaRPr lang="sv-SE" i="1" dirty="0"/>
          </a:p>
          <a:p>
            <a:pPr marL="0" indent="0">
              <a:buNone/>
            </a:pPr>
            <a:r>
              <a:rPr lang="sv-SE" i="1" dirty="0"/>
              <a:t>Om jag inte kan det hjälper det inte om jag kan och vet mera.</a:t>
            </a:r>
            <a:endParaRPr lang="sv-SE" dirty="0"/>
          </a:p>
        </p:txBody>
      </p:sp>
      <p:sp>
        <p:nvSpPr>
          <p:cNvPr id="4" name="Platshållare för sidfot 3">
            <a:extLst>
              <a:ext uri="{FF2B5EF4-FFF2-40B4-BE49-F238E27FC236}">
                <a16:creationId xmlns:a16="http://schemas.microsoft.com/office/drawing/2014/main" id="{F9E99DBF-4428-4352-8E80-99D8DB98E324}"/>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388138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B30DA-26E0-48B2-96C9-AFE3ED67A781}"/>
              </a:ext>
            </a:extLst>
          </p:cNvPr>
          <p:cNvSpPr>
            <a:spLocks noGrp="1"/>
          </p:cNvSpPr>
          <p:nvPr>
            <p:ph type="title"/>
          </p:nvPr>
        </p:nvSpPr>
        <p:spPr>
          <a:xfrm>
            <a:off x="1879600" y="452718"/>
            <a:ext cx="8171234" cy="995082"/>
          </a:xfrm>
        </p:spPr>
        <p:txBody>
          <a:bodyPr/>
          <a:lstStyle/>
          <a:p>
            <a:r>
              <a:rPr lang="sv-SE" sz="2400" dirty="0"/>
              <a:t>Citatet  är hämtat från </a:t>
            </a:r>
            <a:br>
              <a:rPr lang="sv-SE" sz="2400" dirty="0"/>
            </a:br>
            <a:r>
              <a:rPr lang="sv-SE" sz="2400" dirty="0"/>
              <a:t>"Synpunkter på min </a:t>
            </a:r>
            <a:r>
              <a:rPr lang="sv-SE" sz="2400" dirty="0" err="1"/>
              <a:t>Författerverksamhet</a:t>
            </a:r>
            <a:r>
              <a:rPr lang="sv-SE" sz="2400" dirty="0"/>
              <a:t>"</a:t>
            </a:r>
          </a:p>
        </p:txBody>
      </p:sp>
      <p:sp>
        <p:nvSpPr>
          <p:cNvPr id="4" name="Platshållare för sidfot 3">
            <a:extLst>
              <a:ext uri="{FF2B5EF4-FFF2-40B4-BE49-F238E27FC236}">
                <a16:creationId xmlns:a16="http://schemas.microsoft.com/office/drawing/2014/main" id="{42DA606D-941B-44E7-A719-6BF0963989E4}"/>
              </a:ext>
            </a:extLst>
          </p:cNvPr>
          <p:cNvSpPr>
            <a:spLocks noGrp="1"/>
          </p:cNvSpPr>
          <p:nvPr>
            <p:ph type="ftr" sz="quarter" idx="11"/>
          </p:nvPr>
        </p:nvSpPr>
        <p:spPr/>
        <p:txBody>
          <a:bodyPr/>
          <a:lstStyle/>
          <a:p>
            <a:r>
              <a:rPr lang="sv-SE"/>
              <a:t>Lena.Holzman@sll.se</a:t>
            </a:r>
          </a:p>
        </p:txBody>
      </p:sp>
      <p:sp>
        <p:nvSpPr>
          <p:cNvPr id="6" name="Platshållare för innehåll 5">
            <a:extLst>
              <a:ext uri="{FF2B5EF4-FFF2-40B4-BE49-F238E27FC236}">
                <a16:creationId xmlns:a16="http://schemas.microsoft.com/office/drawing/2014/main" id="{8389DB1A-8AE1-488C-8EC6-E9DECE268103}"/>
              </a:ext>
            </a:extLst>
          </p:cNvPr>
          <p:cNvSpPr>
            <a:spLocks noGrp="1"/>
          </p:cNvSpPr>
          <p:nvPr>
            <p:ph idx="1"/>
          </p:nvPr>
        </p:nvSpPr>
        <p:spPr/>
        <p:txBody>
          <a:bodyPr/>
          <a:lstStyle/>
          <a:p>
            <a:pPr marL="0" indent="0">
              <a:buNone/>
            </a:pPr>
            <a:r>
              <a:rPr lang="sv-SE" i="1" dirty="0"/>
              <a:t>Vill jag ändå visa hur mycket jag kan, så beror det på att jag är fåfäng och högmodig och vill egentligen bli beundrad av den andra istället för att hjälpa henne. </a:t>
            </a:r>
          </a:p>
          <a:p>
            <a:endParaRPr lang="sv-SE" i="1" dirty="0"/>
          </a:p>
          <a:p>
            <a:pPr marL="0" indent="0">
              <a:buNone/>
            </a:pPr>
            <a:r>
              <a:rPr lang="sv-SE" i="1" dirty="0"/>
              <a:t>All äkta hjälpsamhet börjar med ödmjukhet inför den jag vill hjälpa och därmed måste jag förstå att detta med att hjälpa inte är att härska utan att tjäna. </a:t>
            </a:r>
          </a:p>
          <a:p>
            <a:pPr marL="0" indent="0">
              <a:buNone/>
            </a:pPr>
            <a:endParaRPr lang="sv-SE" i="1" dirty="0"/>
          </a:p>
          <a:p>
            <a:pPr marL="0" indent="0">
              <a:buNone/>
            </a:pPr>
            <a:r>
              <a:rPr lang="sv-SE" i="1" dirty="0"/>
              <a:t>Kan jag inte detta kan jag heller inte hjälpa någon."</a:t>
            </a:r>
            <a:endParaRPr lang="sv-SE" dirty="0"/>
          </a:p>
        </p:txBody>
      </p:sp>
    </p:spTree>
    <p:extLst>
      <p:ext uri="{BB962C8B-B14F-4D97-AF65-F5344CB8AC3E}">
        <p14:creationId xmlns:p14="http://schemas.microsoft.com/office/powerpoint/2010/main" val="264659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7347C7-5511-4F3C-9F9D-3321C5F0C2AA}"/>
              </a:ext>
            </a:extLst>
          </p:cNvPr>
          <p:cNvSpPr>
            <a:spLocks noGrp="1"/>
          </p:cNvSpPr>
          <p:nvPr>
            <p:ph type="title"/>
          </p:nvPr>
        </p:nvSpPr>
        <p:spPr/>
        <p:txBody>
          <a:bodyPr/>
          <a:lstStyle/>
          <a:p>
            <a:r>
              <a:rPr lang="sv-SE" dirty="0"/>
              <a:t>                        FYRA  H</a:t>
            </a:r>
          </a:p>
        </p:txBody>
      </p:sp>
      <p:sp>
        <p:nvSpPr>
          <p:cNvPr id="3" name="Platshållare för innehåll 2">
            <a:extLst>
              <a:ext uri="{FF2B5EF4-FFF2-40B4-BE49-F238E27FC236}">
                <a16:creationId xmlns:a16="http://schemas.microsoft.com/office/drawing/2014/main" id="{0D5A80C4-1841-4D3D-A431-42DC1D1E3BA3}"/>
              </a:ext>
            </a:extLst>
          </p:cNvPr>
          <p:cNvSpPr>
            <a:spLocks noGrp="1"/>
          </p:cNvSpPr>
          <p:nvPr>
            <p:ph idx="1"/>
          </p:nvPr>
        </p:nvSpPr>
        <p:spPr>
          <a:xfrm>
            <a:off x="1103312" y="1244600"/>
            <a:ext cx="8946541" cy="5003799"/>
          </a:xfrm>
        </p:spPr>
        <p:txBody>
          <a:bodyPr/>
          <a:lstStyle/>
          <a:p>
            <a:r>
              <a:rPr lang="sv-SE" dirty="0"/>
              <a:t>HÅLL I </a:t>
            </a:r>
          </a:p>
          <a:p>
            <a:endParaRPr lang="sv-SE" dirty="0"/>
          </a:p>
          <a:p>
            <a:endParaRPr lang="sv-SE" dirty="0"/>
          </a:p>
          <a:p>
            <a:r>
              <a:rPr lang="sv-SE" dirty="0"/>
              <a:t>HÅLL OM</a:t>
            </a:r>
          </a:p>
          <a:p>
            <a:endParaRPr lang="sv-SE" dirty="0"/>
          </a:p>
          <a:p>
            <a:endParaRPr lang="sv-SE" dirty="0"/>
          </a:p>
          <a:p>
            <a:r>
              <a:rPr lang="sv-SE" dirty="0"/>
              <a:t>HÄLL I </a:t>
            </a:r>
          </a:p>
          <a:p>
            <a:endParaRPr lang="sv-SE" dirty="0"/>
          </a:p>
          <a:p>
            <a:endParaRPr lang="sv-SE" dirty="0"/>
          </a:p>
          <a:p>
            <a:r>
              <a:rPr lang="sv-SE" dirty="0"/>
              <a:t>HÅLL UT </a:t>
            </a:r>
          </a:p>
        </p:txBody>
      </p:sp>
      <p:sp>
        <p:nvSpPr>
          <p:cNvPr id="4" name="Platshållare för sidfot 3">
            <a:extLst>
              <a:ext uri="{FF2B5EF4-FFF2-40B4-BE49-F238E27FC236}">
                <a16:creationId xmlns:a16="http://schemas.microsoft.com/office/drawing/2014/main" id="{8A7B732F-E2B7-4977-A7E6-4A1556B1BCFC}"/>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009470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226E5A-86C3-421D-926F-92CBAB1CEB55}"/>
              </a:ext>
            </a:extLst>
          </p:cNvPr>
          <p:cNvSpPr>
            <a:spLocks noGrp="1"/>
          </p:cNvSpPr>
          <p:nvPr>
            <p:ph type="title"/>
          </p:nvPr>
        </p:nvSpPr>
        <p:spPr/>
        <p:txBody>
          <a:bodyPr>
            <a:normAutofit fontScale="90000"/>
          </a:bodyPr>
          <a:lstStyle/>
          <a:p>
            <a:r>
              <a:rPr lang="sv-SE" b="1" dirty="0"/>
              <a:t>Behandling</a:t>
            </a:r>
            <a:br>
              <a:rPr lang="sv-SE" b="1" dirty="0"/>
            </a:br>
            <a:r>
              <a:rPr lang="sv-SE" b="1" dirty="0"/>
              <a:t>Socialstyrelsen rekommenderar:</a:t>
            </a:r>
            <a:br>
              <a:rPr lang="sv-SE" b="1" dirty="0"/>
            </a:br>
            <a:endParaRPr lang="sv-SE" dirty="0"/>
          </a:p>
        </p:txBody>
      </p:sp>
      <p:sp>
        <p:nvSpPr>
          <p:cNvPr id="3" name="Platshållare för innehåll 2">
            <a:extLst>
              <a:ext uri="{FF2B5EF4-FFF2-40B4-BE49-F238E27FC236}">
                <a16:creationId xmlns:a16="http://schemas.microsoft.com/office/drawing/2014/main" id="{65CEE945-9E72-4C3B-985E-B03042BF5F37}"/>
              </a:ext>
            </a:extLst>
          </p:cNvPr>
          <p:cNvSpPr>
            <a:spLocks noGrp="1"/>
          </p:cNvSpPr>
          <p:nvPr>
            <p:ph idx="1"/>
          </p:nvPr>
        </p:nvSpPr>
        <p:spPr/>
        <p:txBody>
          <a:bodyPr>
            <a:normAutofit/>
          </a:bodyPr>
          <a:lstStyle/>
          <a:p>
            <a:pPr marL="0" indent="0">
              <a:buNone/>
            </a:pPr>
            <a:r>
              <a:rPr lang="sv-SE" dirty="0"/>
              <a:t>   Vid akut stressreaktion och risk för posttraumatiskt</a:t>
            </a:r>
          </a:p>
          <a:p>
            <a:pPr marL="0" indent="0">
              <a:buNone/>
            </a:pPr>
            <a:r>
              <a:rPr lang="sv-SE" dirty="0"/>
              <a:t>   stressyndrom bör hälso- och sjukvården erbjuda:</a:t>
            </a:r>
          </a:p>
          <a:p>
            <a:r>
              <a:rPr lang="sv-SE" dirty="0"/>
              <a:t> Psykologisk behandling med KBT</a:t>
            </a:r>
          </a:p>
          <a:p>
            <a:endParaRPr lang="sv-SE" dirty="0"/>
          </a:p>
          <a:p>
            <a:r>
              <a:rPr lang="sv-SE" dirty="0"/>
              <a:t>Hälso- och sjukvården </a:t>
            </a:r>
            <a:r>
              <a:rPr lang="sv-SE" sz="2800" dirty="0"/>
              <a:t>bör inte</a:t>
            </a:r>
            <a:r>
              <a:rPr lang="sv-SE" dirty="0"/>
              <a:t>:</a:t>
            </a:r>
          </a:p>
          <a:p>
            <a:pPr marL="0" indent="0">
              <a:buNone/>
            </a:pPr>
            <a:r>
              <a:rPr lang="sv-SE" dirty="0"/>
              <a:t>   Erbjuda engångsinsatser med individuell</a:t>
            </a:r>
          </a:p>
          <a:p>
            <a:pPr marL="0" indent="0">
              <a:buNone/>
            </a:pPr>
            <a:r>
              <a:rPr lang="sv-SE" dirty="0"/>
              <a:t>   psykologisk debriefing efter traumatiska</a:t>
            </a:r>
          </a:p>
          <a:p>
            <a:pPr marL="0" indent="0">
              <a:buNone/>
            </a:pPr>
            <a:r>
              <a:rPr lang="sv-SE" dirty="0"/>
              <a:t>   händelser för att förebygga PTSD (icke-göra)</a:t>
            </a:r>
          </a:p>
        </p:txBody>
      </p:sp>
      <p:sp>
        <p:nvSpPr>
          <p:cNvPr id="4" name="Platshållare för sidfot 3">
            <a:extLst>
              <a:ext uri="{FF2B5EF4-FFF2-40B4-BE49-F238E27FC236}">
                <a16:creationId xmlns:a16="http://schemas.microsoft.com/office/drawing/2014/main" id="{0A18656C-C30F-457F-AA0B-C15043F8D64C}"/>
              </a:ext>
            </a:extLst>
          </p:cNvPr>
          <p:cNvSpPr>
            <a:spLocks noGrp="1"/>
          </p:cNvSpPr>
          <p:nvPr>
            <p:ph type="ftr" sz="quarter" idx="11"/>
          </p:nvPr>
        </p:nvSpPr>
        <p:spPr/>
        <p:txBody>
          <a:bodyPr/>
          <a:lstStyle/>
          <a:p>
            <a:r>
              <a:rPr lang="sv-SE"/>
              <a:t>Lena.Holzman@sll.se</a:t>
            </a:r>
            <a:endParaRPr lang="sv-SE" dirty="0"/>
          </a:p>
        </p:txBody>
      </p:sp>
    </p:spTree>
    <p:extLst>
      <p:ext uri="{BB962C8B-B14F-4D97-AF65-F5344CB8AC3E}">
        <p14:creationId xmlns:p14="http://schemas.microsoft.com/office/powerpoint/2010/main" val="273285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790352-D476-4EE3-99FA-D503FC783CD6}"/>
              </a:ext>
            </a:extLst>
          </p:cNvPr>
          <p:cNvSpPr>
            <a:spLocks noGrp="1"/>
          </p:cNvSpPr>
          <p:nvPr>
            <p:ph type="title"/>
          </p:nvPr>
        </p:nvSpPr>
        <p:spPr/>
        <p:txBody>
          <a:bodyPr/>
          <a:lstStyle/>
          <a:p>
            <a:r>
              <a:rPr lang="sv-SE" dirty="0"/>
              <a:t>                       Tidiga insatser </a:t>
            </a:r>
          </a:p>
        </p:txBody>
      </p:sp>
      <p:sp>
        <p:nvSpPr>
          <p:cNvPr id="3" name="Platshållare för innehåll 2">
            <a:extLst>
              <a:ext uri="{FF2B5EF4-FFF2-40B4-BE49-F238E27FC236}">
                <a16:creationId xmlns:a16="http://schemas.microsoft.com/office/drawing/2014/main" id="{38462015-8560-43CE-91A8-BCEF79634F3E}"/>
              </a:ext>
            </a:extLst>
          </p:cNvPr>
          <p:cNvSpPr>
            <a:spLocks noGrp="1"/>
          </p:cNvSpPr>
          <p:nvPr>
            <p:ph idx="1"/>
          </p:nvPr>
        </p:nvSpPr>
        <p:spPr/>
        <p:txBody>
          <a:bodyPr>
            <a:normAutofit/>
          </a:bodyPr>
          <a:lstStyle/>
          <a:p>
            <a:r>
              <a:rPr lang="sv-SE" dirty="0"/>
              <a:t> Erbjud snabbt praktiskt, social och känslomässigt stöd</a:t>
            </a:r>
          </a:p>
          <a:p>
            <a:r>
              <a:rPr lang="sv-SE" dirty="0"/>
              <a:t> Bistå de drabbade att använda egna resurser</a:t>
            </a:r>
          </a:p>
          <a:p>
            <a:r>
              <a:rPr lang="sv-SE" dirty="0"/>
              <a:t> Använd INTE debriefing på enskilda individer</a:t>
            </a:r>
          </a:p>
          <a:p>
            <a:r>
              <a:rPr lang="sv-SE" dirty="0"/>
              <a:t>  Överväg symptomatisk farmakoterapi</a:t>
            </a:r>
          </a:p>
          <a:p>
            <a:r>
              <a:rPr lang="sv-SE" dirty="0"/>
              <a:t> </a:t>
            </a:r>
            <a:r>
              <a:rPr lang="sv-SE" dirty="0" err="1"/>
              <a:t>Expektans</a:t>
            </a:r>
            <a:r>
              <a:rPr lang="sv-SE" dirty="0"/>
              <a:t>, uppföljning (jfr </a:t>
            </a:r>
            <a:r>
              <a:rPr lang="sv-SE" dirty="0" err="1"/>
              <a:t>watchful</a:t>
            </a:r>
            <a:r>
              <a:rPr lang="sv-SE" dirty="0"/>
              <a:t> </a:t>
            </a:r>
            <a:r>
              <a:rPr lang="sv-SE" dirty="0" err="1"/>
              <a:t>waiting</a:t>
            </a:r>
            <a:r>
              <a:rPr lang="sv-SE" dirty="0"/>
              <a:t>)</a:t>
            </a:r>
          </a:p>
          <a:p>
            <a:r>
              <a:rPr lang="sv-SE" dirty="0"/>
              <a:t> Tidiga terapeutiska interventioner till alla drabbade</a:t>
            </a:r>
          </a:p>
          <a:p>
            <a:pPr marL="0" indent="0">
              <a:buNone/>
            </a:pPr>
            <a:r>
              <a:rPr lang="sv-SE" dirty="0"/>
              <a:t>    oavsett symtomgrad för att förebygga posttraumatisk</a:t>
            </a:r>
          </a:p>
          <a:p>
            <a:pPr marL="0" indent="0">
              <a:buNone/>
            </a:pPr>
            <a:r>
              <a:rPr lang="sv-SE" dirty="0"/>
              <a:t>    stress är INEFFEKTIVT</a:t>
            </a:r>
          </a:p>
          <a:p>
            <a:r>
              <a:rPr lang="sv-SE" dirty="0"/>
              <a:t>  Evidensbaserad behandling om PTSD efter 1 månad</a:t>
            </a:r>
          </a:p>
        </p:txBody>
      </p:sp>
      <p:sp>
        <p:nvSpPr>
          <p:cNvPr id="4" name="Platshållare för sidfot 3">
            <a:extLst>
              <a:ext uri="{FF2B5EF4-FFF2-40B4-BE49-F238E27FC236}">
                <a16:creationId xmlns:a16="http://schemas.microsoft.com/office/drawing/2014/main" id="{5666C7EA-6C6D-42C0-A31F-F57254D1CE59}"/>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4156796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E6543-994A-4EDD-8C93-9E2FC1D80CEF}"/>
              </a:ext>
            </a:extLst>
          </p:cNvPr>
          <p:cNvSpPr>
            <a:spLocks noGrp="1"/>
          </p:cNvSpPr>
          <p:nvPr>
            <p:ph type="title"/>
          </p:nvPr>
        </p:nvSpPr>
        <p:spPr/>
        <p:txBody>
          <a:bodyPr/>
          <a:lstStyle/>
          <a:p>
            <a:r>
              <a:rPr lang="sv-SE" dirty="0"/>
              <a:t>                      Principer för krisstöd </a:t>
            </a:r>
          </a:p>
        </p:txBody>
      </p:sp>
      <p:sp>
        <p:nvSpPr>
          <p:cNvPr id="3" name="Platshållare för innehåll 2">
            <a:extLst>
              <a:ext uri="{FF2B5EF4-FFF2-40B4-BE49-F238E27FC236}">
                <a16:creationId xmlns:a16="http://schemas.microsoft.com/office/drawing/2014/main" id="{5574BEC8-FD46-41FD-AC91-CEAFA2959B32}"/>
              </a:ext>
            </a:extLst>
          </p:cNvPr>
          <p:cNvSpPr>
            <a:spLocks noGrp="1"/>
          </p:cNvSpPr>
          <p:nvPr>
            <p:ph idx="1"/>
          </p:nvPr>
        </p:nvSpPr>
        <p:spPr/>
        <p:txBody>
          <a:bodyPr>
            <a:normAutofit/>
          </a:bodyPr>
          <a:lstStyle/>
          <a:p>
            <a:r>
              <a:rPr lang="sv-SE" dirty="0"/>
              <a:t>Främja lugn</a:t>
            </a:r>
          </a:p>
          <a:p>
            <a:endParaRPr lang="sv-SE" dirty="0"/>
          </a:p>
          <a:p>
            <a:r>
              <a:rPr lang="sv-SE" dirty="0"/>
              <a:t>Främja hopp</a:t>
            </a:r>
          </a:p>
          <a:p>
            <a:endParaRPr lang="sv-SE" dirty="0"/>
          </a:p>
          <a:p>
            <a:r>
              <a:rPr lang="sv-SE" dirty="0"/>
              <a:t>Främja trygghet</a:t>
            </a:r>
          </a:p>
          <a:p>
            <a:endParaRPr lang="sv-SE" dirty="0"/>
          </a:p>
          <a:p>
            <a:r>
              <a:rPr lang="sv-SE" dirty="0"/>
              <a:t>Främja samhörighet</a:t>
            </a:r>
          </a:p>
          <a:p>
            <a:endParaRPr lang="sv-SE" dirty="0"/>
          </a:p>
          <a:p>
            <a:r>
              <a:rPr lang="sv-SE" dirty="0"/>
              <a:t>Främja tillit</a:t>
            </a:r>
          </a:p>
        </p:txBody>
      </p:sp>
      <p:sp>
        <p:nvSpPr>
          <p:cNvPr id="4" name="Platshållare för sidfot 3">
            <a:extLst>
              <a:ext uri="{FF2B5EF4-FFF2-40B4-BE49-F238E27FC236}">
                <a16:creationId xmlns:a16="http://schemas.microsoft.com/office/drawing/2014/main" id="{F2C7BBF1-3D2B-43A8-8EA6-F16AF2D2627D}"/>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08482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132E57-BEE9-4F9F-AC77-504671FFD7A7}"/>
              </a:ext>
            </a:extLst>
          </p:cNvPr>
          <p:cNvSpPr>
            <a:spLocks noGrp="1"/>
          </p:cNvSpPr>
          <p:nvPr>
            <p:ph type="title"/>
          </p:nvPr>
        </p:nvSpPr>
        <p:spPr/>
        <p:txBody>
          <a:bodyPr>
            <a:normAutofit fontScale="90000"/>
          </a:bodyPr>
          <a:lstStyle/>
          <a:p>
            <a:r>
              <a:rPr lang="sv-SE" b="1" dirty="0"/>
              <a:t>              Socialstyrelsen rekommenderar:</a:t>
            </a:r>
            <a:br>
              <a:rPr lang="sv-SE" b="1" dirty="0"/>
            </a:br>
            <a:endParaRPr lang="sv-SE" dirty="0"/>
          </a:p>
        </p:txBody>
      </p:sp>
      <p:sp>
        <p:nvSpPr>
          <p:cNvPr id="3" name="Platshållare för innehåll 2">
            <a:extLst>
              <a:ext uri="{FF2B5EF4-FFF2-40B4-BE49-F238E27FC236}">
                <a16:creationId xmlns:a16="http://schemas.microsoft.com/office/drawing/2014/main" id="{B518C1F8-10E9-437A-A769-694B2694B642}"/>
              </a:ext>
            </a:extLst>
          </p:cNvPr>
          <p:cNvSpPr>
            <a:spLocks noGrp="1"/>
          </p:cNvSpPr>
          <p:nvPr>
            <p:ph idx="1"/>
          </p:nvPr>
        </p:nvSpPr>
        <p:spPr/>
        <p:txBody>
          <a:bodyPr>
            <a:normAutofit/>
          </a:bodyPr>
          <a:lstStyle/>
          <a:p>
            <a:pPr marL="0" indent="0">
              <a:buNone/>
            </a:pPr>
            <a:r>
              <a:rPr lang="sv-SE" dirty="0"/>
              <a:t>Vid posttraumatiskt stressyndrom bör hälso- och</a:t>
            </a:r>
          </a:p>
          <a:p>
            <a:pPr marL="0" indent="0">
              <a:buNone/>
            </a:pPr>
            <a:r>
              <a:rPr lang="sv-SE" dirty="0"/>
              <a:t>sjukvården erbjuda:</a:t>
            </a:r>
          </a:p>
          <a:p>
            <a:endParaRPr lang="sv-SE" dirty="0"/>
          </a:p>
          <a:p>
            <a:r>
              <a:rPr lang="sv-SE" dirty="0"/>
              <a:t>Psykologisk behandling med KBT</a:t>
            </a:r>
          </a:p>
          <a:p>
            <a:r>
              <a:rPr lang="sv-SE" dirty="0"/>
              <a:t>Psykologisk behandling med EMDR</a:t>
            </a:r>
          </a:p>
          <a:p>
            <a:r>
              <a:rPr lang="sv-SE" dirty="0"/>
              <a:t>Läkemedelsbehandling med antidepressiva</a:t>
            </a:r>
          </a:p>
        </p:txBody>
      </p:sp>
      <p:sp>
        <p:nvSpPr>
          <p:cNvPr id="4" name="Platshållare för sidfot 3">
            <a:extLst>
              <a:ext uri="{FF2B5EF4-FFF2-40B4-BE49-F238E27FC236}">
                <a16:creationId xmlns:a16="http://schemas.microsoft.com/office/drawing/2014/main" id="{6DF7A942-0922-4638-867C-71546CA20517}"/>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193369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22D0A3-4560-432A-BB8A-776511B55F7B}"/>
              </a:ext>
            </a:extLst>
          </p:cNvPr>
          <p:cNvSpPr>
            <a:spLocks noGrp="1"/>
          </p:cNvSpPr>
          <p:nvPr>
            <p:ph type="title"/>
          </p:nvPr>
        </p:nvSpPr>
        <p:spPr/>
        <p:txBody>
          <a:bodyPr/>
          <a:lstStyle/>
          <a:p>
            <a:r>
              <a:rPr lang="sv-SE" dirty="0"/>
              <a:t>                             Medicinering </a:t>
            </a:r>
          </a:p>
        </p:txBody>
      </p:sp>
      <p:sp>
        <p:nvSpPr>
          <p:cNvPr id="3" name="Platshållare för innehåll 2">
            <a:extLst>
              <a:ext uri="{FF2B5EF4-FFF2-40B4-BE49-F238E27FC236}">
                <a16:creationId xmlns:a16="http://schemas.microsoft.com/office/drawing/2014/main" id="{AA7C537B-94B2-47C8-892B-8E339FA838A0}"/>
              </a:ext>
            </a:extLst>
          </p:cNvPr>
          <p:cNvSpPr>
            <a:spLocks noGrp="1"/>
          </p:cNvSpPr>
          <p:nvPr>
            <p:ph idx="1"/>
          </p:nvPr>
        </p:nvSpPr>
        <p:spPr/>
        <p:txBody>
          <a:bodyPr/>
          <a:lstStyle/>
          <a:p>
            <a:r>
              <a:rPr lang="sv-SE" dirty="0"/>
              <a:t>SSRI-preparat; </a:t>
            </a:r>
            <a:r>
              <a:rPr lang="sv-SE" dirty="0" err="1"/>
              <a:t>Zoloft</a:t>
            </a:r>
            <a:r>
              <a:rPr lang="sv-SE" dirty="0"/>
              <a:t> (</a:t>
            </a:r>
            <a:r>
              <a:rPr lang="sv-SE" dirty="0" err="1"/>
              <a:t>setralin</a:t>
            </a:r>
            <a:r>
              <a:rPr lang="sv-SE" dirty="0"/>
              <a:t>) och </a:t>
            </a:r>
            <a:r>
              <a:rPr lang="sv-SE" dirty="0" err="1"/>
              <a:t>Seroxat</a:t>
            </a:r>
            <a:endParaRPr lang="sv-SE" dirty="0"/>
          </a:p>
          <a:p>
            <a:pPr marL="0" indent="0">
              <a:buNone/>
            </a:pPr>
            <a:r>
              <a:rPr lang="sv-SE" dirty="0"/>
              <a:t>   (</a:t>
            </a:r>
            <a:r>
              <a:rPr lang="sv-SE" dirty="0" err="1"/>
              <a:t>paroxetin</a:t>
            </a:r>
            <a:r>
              <a:rPr lang="sv-SE" dirty="0"/>
              <a:t>) har utprovats och befunnits effektiva</a:t>
            </a:r>
          </a:p>
          <a:p>
            <a:pPr marL="0" indent="0">
              <a:buNone/>
            </a:pPr>
            <a:r>
              <a:rPr lang="sv-SE" dirty="0"/>
              <a:t>   för </a:t>
            </a:r>
            <a:r>
              <a:rPr lang="sv-SE" dirty="0" err="1"/>
              <a:t>hyperarousal</a:t>
            </a:r>
            <a:r>
              <a:rPr lang="sv-SE" dirty="0"/>
              <a:t>-utlösta symtom.</a:t>
            </a:r>
          </a:p>
          <a:p>
            <a:r>
              <a:rPr lang="sv-SE" dirty="0"/>
              <a:t> Andra antidepressiva läkemedel ex. </a:t>
            </a:r>
            <a:r>
              <a:rPr lang="sv-SE" dirty="0" err="1"/>
              <a:t>tricykliska</a:t>
            </a:r>
            <a:endParaRPr lang="sv-SE" dirty="0"/>
          </a:p>
          <a:p>
            <a:r>
              <a:rPr lang="sv-SE" dirty="0"/>
              <a:t>Stämningsstabiliserande; ex som vid bipolär</a:t>
            </a:r>
          </a:p>
          <a:p>
            <a:r>
              <a:rPr lang="sv-SE" dirty="0"/>
              <a:t>sjukdom.</a:t>
            </a:r>
          </a:p>
          <a:p>
            <a:r>
              <a:rPr lang="sv-SE" dirty="0"/>
              <a:t> Ångestdämpande</a:t>
            </a:r>
          </a:p>
        </p:txBody>
      </p:sp>
      <p:sp>
        <p:nvSpPr>
          <p:cNvPr id="4" name="Platshållare för sidfot 3">
            <a:extLst>
              <a:ext uri="{FF2B5EF4-FFF2-40B4-BE49-F238E27FC236}">
                <a16:creationId xmlns:a16="http://schemas.microsoft.com/office/drawing/2014/main" id="{FC250D1F-E195-4067-9D1B-A6C7FD20DD7D}"/>
              </a:ext>
            </a:extLst>
          </p:cNvPr>
          <p:cNvSpPr>
            <a:spLocks noGrp="1"/>
          </p:cNvSpPr>
          <p:nvPr>
            <p:ph type="ftr" sz="quarter" idx="11"/>
          </p:nvPr>
        </p:nvSpPr>
        <p:spPr/>
        <p:txBody>
          <a:bodyPr/>
          <a:lstStyle/>
          <a:p>
            <a:r>
              <a:rPr lang="sv-SE"/>
              <a:t>Lena.Holzman@sll.se</a:t>
            </a:r>
            <a:endParaRPr lang="sv-SE" dirty="0"/>
          </a:p>
        </p:txBody>
      </p:sp>
    </p:spTree>
    <p:extLst>
      <p:ext uri="{BB962C8B-B14F-4D97-AF65-F5344CB8AC3E}">
        <p14:creationId xmlns:p14="http://schemas.microsoft.com/office/powerpoint/2010/main" val="277924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2E1EDF-01E2-45C6-A3D4-C08E3141F613}"/>
              </a:ext>
            </a:extLst>
          </p:cNvPr>
          <p:cNvSpPr>
            <a:spLocks noGrp="1"/>
          </p:cNvSpPr>
          <p:nvPr>
            <p:ph type="title"/>
          </p:nvPr>
        </p:nvSpPr>
        <p:spPr/>
        <p:txBody>
          <a:bodyPr/>
          <a:lstStyle/>
          <a:p>
            <a:r>
              <a:rPr lang="sv-SE" dirty="0"/>
              <a:t>                                   EMDR</a:t>
            </a:r>
          </a:p>
        </p:txBody>
      </p:sp>
      <p:sp>
        <p:nvSpPr>
          <p:cNvPr id="3" name="Platshållare för innehåll 2">
            <a:extLst>
              <a:ext uri="{FF2B5EF4-FFF2-40B4-BE49-F238E27FC236}">
                <a16:creationId xmlns:a16="http://schemas.microsoft.com/office/drawing/2014/main" id="{727B3DA7-1FEF-46FB-8240-FA0FCE3EF1B5}"/>
              </a:ext>
            </a:extLst>
          </p:cNvPr>
          <p:cNvSpPr>
            <a:spLocks noGrp="1"/>
          </p:cNvSpPr>
          <p:nvPr>
            <p:ph idx="1"/>
          </p:nvPr>
        </p:nvSpPr>
        <p:spPr/>
        <p:txBody>
          <a:bodyPr>
            <a:normAutofit/>
          </a:bodyPr>
          <a:lstStyle/>
          <a:p>
            <a:r>
              <a:rPr lang="sv-SE" dirty="0"/>
              <a:t>Desensibilisering</a:t>
            </a:r>
          </a:p>
          <a:p>
            <a:r>
              <a:rPr lang="sv-SE" dirty="0"/>
              <a:t>Terapeuten för fingret från sida till sida framför patienten</a:t>
            </a:r>
          </a:p>
          <a:p>
            <a:pPr marL="0" indent="0">
              <a:buNone/>
            </a:pPr>
            <a:r>
              <a:rPr lang="sv-SE" dirty="0"/>
              <a:t>   som med blicken följer fingret samtidigt som han/hon</a:t>
            </a:r>
          </a:p>
          <a:p>
            <a:pPr marL="0" indent="0">
              <a:buNone/>
            </a:pPr>
            <a:r>
              <a:rPr lang="sv-SE" dirty="0"/>
              <a:t>   berättar om den traumatiska händelsen.</a:t>
            </a:r>
          </a:p>
          <a:p>
            <a:r>
              <a:rPr lang="sv-SE" dirty="0"/>
              <a:t>Bilateral stimulering, ex. fingertappning</a:t>
            </a:r>
          </a:p>
          <a:p>
            <a:r>
              <a:rPr lang="sv-SE" dirty="0"/>
              <a:t>Syftet är att växelvis stimulera vänster respektive höger</a:t>
            </a:r>
          </a:p>
          <a:p>
            <a:pPr marL="0" indent="0">
              <a:buNone/>
            </a:pPr>
            <a:r>
              <a:rPr lang="sv-SE" dirty="0"/>
              <a:t>   hjärnhalva.</a:t>
            </a:r>
          </a:p>
          <a:p>
            <a:r>
              <a:rPr lang="sv-SE" dirty="0"/>
              <a:t>Tveksamt vad som är verksam komponent i</a:t>
            </a:r>
          </a:p>
          <a:p>
            <a:pPr marL="0" indent="0">
              <a:buNone/>
            </a:pPr>
            <a:r>
              <a:rPr lang="sv-SE" dirty="0"/>
              <a:t>   behandlingen – fingerrörelserna, exponeringen?</a:t>
            </a:r>
          </a:p>
        </p:txBody>
      </p:sp>
      <p:sp>
        <p:nvSpPr>
          <p:cNvPr id="4" name="Platshållare för sidfot 3">
            <a:extLst>
              <a:ext uri="{FF2B5EF4-FFF2-40B4-BE49-F238E27FC236}">
                <a16:creationId xmlns:a16="http://schemas.microsoft.com/office/drawing/2014/main" id="{051132C0-3667-44CA-8586-4B7570BD67CF}"/>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169809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777870-4219-4A2E-8DCC-9A26D08ED48C}"/>
              </a:ext>
            </a:extLst>
          </p:cNvPr>
          <p:cNvSpPr>
            <a:spLocks noGrp="1"/>
          </p:cNvSpPr>
          <p:nvPr>
            <p:ph type="title"/>
          </p:nvPr>
        </p:nvSpPr>
        <p:spPr/>
        <p:txBody>
          <a:bodyPr/>
          <a:lstStyle/>
          <a:p>
            <a:r>
              <a:rPr lang="sv-SE" dirty="0"/>
              <a:t>                                      KBT </a:t>
            </a:r>
          </a:p>
        </p:txBody>
      </p:sp>
      <p:sp>
        <p:nvSpPr>
          <p:cNvPr id="3" name="Platshållare för innehåll 2">
            <a:extLst>
              <a:ext uri="{FF2B5EF4-FFF2-40B4-BE49-F238E27FC236}">
                <a16:creationId xmlns:a16="http://schemas.microsoft.com/office/drawing/2014/main" id="{3F5D0521-EE9E-41CA-9F54-467655F3A90D}"/>
              </a:ext>
            </a:extLst>
          </p:cNvPr>
          <p:cNvSpPr>
            <a:spLocks noGrp="1"/>
          </p:cNvSpPr>
          <p:nvPr>
            <p:ph idx="1"/>
          </p:nvPr>
        </p:nvSpPr>
        <p:spPr/>
        <p:txBody>
          <a:bodyPr/>
          <a:lstStyle/>
          <a:p>
            <a:r>
              <a:rPr lang="sv-SE" dirty="0"/>
              <a:t>Ångesthantering; avslappningsträning,</a:t>
            </a:r>
          </a:p>
          <a:p>
            <a:pPr marL="0" indent="0">
              <a:buNone/>
            </a:pPr>
            <a:r>
              <a:rPr lang="sv-SE" dirty="0"/>
              <a:t>   andningsträning, distraktionsövningar</a:t>
            </a:r>
          </a:p>
          <a:p>
            <a:pPr marL="0" indent="0">
              <a:buNone/>
            </a:pPr>
            <a:endParaRPr lang="sv-SE" dirty="0"/>
          </a:p>
          <a:p>
            <a:r>
              <a:rPr lang="sv-SE" dirty="0"/>
              <a:t> Kognitiv terapi; kognitiv omstrukturering</a:t>
            </a:r>
          </a:p>
          <a:p>
            <a:endParaRPr lang="sv-SE" dirty="0"/>
          </a:p>
          <a:p>
            <a:endParaRPr lang="sv-SE" dirty="0"/>
          </a:p>
          <a:p>
            <a:r>
              <a:rPr lang="sv-SE" dirty="0"/>
              <a:t> Traumafokuserad KBT</a:t>
            </a:r>
          </a:p>
        </p:txBody>
      </p:sp>
      <p:sp>
        <p:nvSpPr>
          <p:cNvPr id="4" name="Platshållare för sidfot 3">
            <a:extLst>
              <a:ext uri="{FF2B5EF4-FFF2-40B4-BE49-F238E27FC236}">
                <a16:creationId xmlns:a16="http://schemas.microsoft.com/office/drawing/2014/main" id="{B4D5FB1D-BF9E-4C9B-A8A6-A2B0B1F344B4}"/>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38021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BC7755-A5A8-4540-8C37-4A1FF2415830}"/>
              </a:ext>
            </a:extLst>
          </p:cNvPr>
          <p:cNvSpPr>
            <a:spLocks noGrp="1"/>
          </p:cNvSpPr>
          <p:nvPr>
            <p:ph type="title"/>
          </p:nvPr>
        </p:nvSpPr>
        <p:spPr/>
        <p:txBody>
          <a:bodyPr/>
          <a:lstStyle/>
          <a:p>
            <a:r>
              <a:rPr lang="sv-SE" dirty="0"/>
              <a:t>                           </a:t>
            </a:r>
            <a:r>
              <a:rPr lang="sv-SE" b="1" dirty="0"/>
              <a:t>Vad är PTSD?</a:t>
            </a:r>
            <a:br>
              <a:rPr lang="sv-SE" b="1" dirty="0"/>
            </a:br>
            <a:endParaRPr lang="sv-SE" dirty="0"/>
          </a:p>
        </p:txBody>
      </p:sp>
      <p:sp>
        <p:nvSpPr>
          <p:cNvPr id="3" name="Platshållare för innehåll 2">
            <a:extLst>
              <a:ext uri="{FF2B5EF4-FFF2-40B4-BE49-F238E27FC236}">
                <a16:creationId xmlns:a16="http://schemas.microsoft.com/office/drawing/2014/main" id="{502CE632-6B8A-4860-8990-53A0D5CA6494}"/>
              </a:ext>
            </a:extLst>
          </p:cNvPr>
          <p:cNvSpPr>
            <a:spLocks noGrp="1"/>
          </p:cNvSpPr>
          <p:nvPr>
            <p:ph idx="1"/>
          </p:nvPr>
        </p:nvSpPr>
        <p:spPr/>
        <p:txBody>
          <a:bodyPr/>
          <a:lstStyle/>
          <a:p>
            <a:r>
              <a:rPr lang="sv-SE" dirty="0"/>
              <a:t>Ett trauma- och stressrelaterat syndrom som</a:t>
            </a:r>
          </a:p>
          <a:p>
            <a:endParaRPr lang="sv-SE" dirty="0"/>
          </a:p>
          <a:p>
            <a:r>
              <a:rPr lang="sv-SE" dirty="0"/>
              <a:t>kan uppstå som ett resultat efter att en individ upplevt en traumatisk händelse eller</a:t>
            </a:r>
          </a:p>
          <a:p>
            <a:endParaRPr lang="sv-SE" dirty="0"/>
          </a:p>
          <a:p>
            <a:r>
              <a:rPr lang="sv-SE" dirty="0"/>
              <a:t>serie händelser som har inneburit död eller livsfara, allvarlig skada eller sexuellt våld.</a:t>
            </a:r>
          </a:p>
        </p:txBody>
      </p:sp>
      <p:sp>
        <p:nvSpPr>
          <p:cNvPr id="4" name="Platshållare för sidfot 3">
            <a:extLst>
              <a:ext uri="{FF2B5EF4-FFF2-40B4-BE49-F238E27FC236}">
                <a16:creationId xmlns:a16="http://schemas.microsoft.com/office/drawing/2014/main" id="{32650A84-F4EC-4E04-91DF-BD42C9466E58}"/>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055172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922361-F55C-44EE-92EE-95CF6504F031}"/>
              </a:ext>
            </a:extLst>
          </p:cNvPr>
          <p:cNvSpPr>
            <a:spLocks noGrp="1"/>
          </p:cNvSpPr>
          <p:nvPr>
            <p:ph type="title"/>
          </p:nvPr>
        </p:nvSpPr>
        <p:spPr/>
        <p:txBody>
          <a:bodyPr>
            <a:normAutofit fontScale="90000"/>
          </a:bodyPr>
          <a:lstStyle/>
          <a:p>
            <a:r>
              <a:rPr lang="sv-SE" b="1" dirty="0"/>
              <a:t>      Kartläggande samtal 1-3 sessioner</a:t>
            </a:r>
            <a:br>
              <a:rPr lang="sv-SE" b="1" dirty="0"/>
            </a:br>
            <a:endParaRPr lang="sv-SE" dirty="0"/>
          </a:p>
        </p:txBody>
      </p:sp>
      <p:sp>
        <p:nvSpPr>
          <p:cNvPr id="3" name="Platshållare för innehåll 2">
            <a:extLst>
              <a:ext uri="{FF2B5EF4-FFF2-40B4-BE49-F238E27FC236}">
                <a16:creationId xmlns:a16="http://schemas.microsoft.com/office/drawing/2014/main" id="{3D709A82-65A3-4CDE-8963-23CA6FBA6DDB}"/>
              </a:ext>
            </a:extLst>
          </p:cNvPr>
          <p:cNvSpPr>
            <a:spLocks noGrp="1"/>
          </p:cNvSpPr>
          <p:nvPr>
            <p:ph idx="1"/>
          </p:nvPr>
        </p:nvSpPr>
        <p:spPr/>
        <p:txBody>
          <a:bodyPr/>
          <a:lstStyle/>
          <a:p>
            <a:r>
              <a:rPr lang="sv-SE" dirty="0"/>
              <a:t> Traumahistoria</a:t>
            </a:r>
          </a:p>
          <a:p>
            <a:r>
              <a:rPr lang="sv-SE" dirty="0"/>
              <a:t> Diagnostisering</a:t>
            </a:r>
          </a:p>
          <a:p>
            <a:r>
              <a:rPr lang="sv-SE" dirty="0"/>
              <a:t> Bedömning av ev. </a:t>
            </a:r>
            <a:r>
              <a:rPr lang="sv-SE" dirty="0" err="1"/>
              <a:t>exklusionskriterier</a:t>
            </a:r>
            <a:endParaRPr lang="sv-SE" dirty="0"/>
          </a:p>
          <a:p>
            <a:r>
              <a:rPr lang="sv-SE" dirty="0"/>
              <a:t> </a:t>
            </a:r>
            <a:r>
              <a:rPr lang="sv-SE" dirty="0" err="1"/>
              <a:t>Psykoedukation</a:t>
            </a:r>
            <a:endParaRPr lang="sv-SE" dirty="0"/>
          </a:p>
          <a:p>
            <a:r>
              <a:rPr lang="sv-SE" dirty="0"/>
              <a:t> </a:t>
            </a:r>
            <a:r>
              <a:rPr lang="sv-SE" dirty="0" err="1"/>
              <a:t>Rational</a:t>
            </a:r>
            <a:r>
              <a:rPr lang="sv-SE" dirty="0"/>
              <a:t> för behandlingsupplägg</a:t>
            </a:r>
          </a:p>
        </p:txBody>
      </p:sp>
      <p:sp>
        <p:nvSpPr>
          <p:cNvPr id="4" name="Platshållare för sidfot 3">
            <a:extLst>
              <a:ext uri="{FF2B5EF4-FFF2-40B4-BE49-F238E27FC236}">
                <a16:creationId xmlns:a16="http://schemas.microsoft.com/office/drawing/2014/main" id="{06D9FEC0-8F81-470A-94FF-85C87F85B7AC}"/>
              </a:ext>
            </a:extLst>
          </p:cNvPr>
          <p:cNvSpPr>
            <a:spLocks noGrp="1"/>
          </p:cNvSpPr>
          <p:nvPr>
            <p:ph type="ftr" sz="quarter" idx="11"/>
          </p:nvPr>
        </p:nvSpPr>
        <p:spPr/>
        <p:txBody>
          <a:bodyPr/>
          <a:lstStyle/>
          <a:p>
            <a:r>
              <a:rPr lang="sv-SE"/>
              <a:t>Lena.Holzman@sll.se</a:t>
            </a:r>
            <a:endParaRPr lang="sv-SE" dirty="0"/>
          </a:p>
        </p:txBody>
      </p:sp>
    </p:spTree>
    <p:extLst>
      <p:ext uri="{BB962C8B-B14F-4D97-AF65-F5344CB8AC3E}">
        <p14:creationId xmlns:p14="http://schemas.microsoft.com/office/powerpoint/2010/main" val="3652965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1B3A60-F672-40F9-80D1-27BEC813729D}"/>
              </a:ext>
            </a:extLst>
          </p:cNvPr>
          <p:cNvSpPr>
            <a:spLocks noGrp="1"/>
          </p:cNvSpPr>
          <p:nvPr>
            <p:ph type="title"/>
          </p:nvPr>
        </p:nvSpPr>
        <p:spPr/>
        <p:txBody>
          <a:bodyPr>
            <a:normAutofit fontScale="90000"/>
          </a:bodyPr>
          <a:lstStyle/>
          <a:p>
            <a:r>
              <a:rPr lang="sv-SE" b="1" dirty="0"/>
              <a:t>                      Exponeringsbehandling</a:t>
            </a:r>
            <a:br>
              <a:rPr lang="sv-SE" b="1" dirty="0"/>
            </a:br>
            <a:endParaRPr lang="sv-SE" dirty="0"/>
          </a:p>
        </p:txBody>
      </p:sp>
      <p:sp>
        <p:nvSpPr>
          <p:cNvPr id="3" name="Platshållare för innehåll 2">
            <a:extLst>
              <a:ext uri="{FF2B5EF4-FFF2-40B4-BE49-F238E27FC236}">
                <a16:creationId xmlns:a16="http://schemas.microsoft.com/office/drawing/2014/main" id="{33B5C413-EB49-4506-938C-61BFEE60D3AC}"/>
              </a:ext>
            </a:extLst>
          </p:cNvPr>
          <p:cNvSpPr>
            <a:spLocks noGrp="1"/>
          </p:cNvSpPr>
          <p:nvPr>
            <p:ph idx="1"/>
          </p:nvPr>
        </p:nvSpPr>
        <p:spPr/>
        <p:txBody>
          <a:bodyPr>
            <a:normAutofit/>
          </a:bodyPr>
          <a:lstStyle/>
          <a:p>
            <a:r>
              <a:rPr lang="sv-SE" dirty="0"/>
              <a:t>Exponera genom att återberätta händelsen</a:t>
            </a:r>
          </a:p>
          <a:p>
            <a:pPr marL="0" indent="0">
              <a:buNone/>
            </a:pPr>
            <a:r>
              <a:rPr lang="sv-SE" dirty="0"/>
              <a:t>   (</a:t>
            </a:r>
            <a:r>
              <a:rPr lang="sv-SE" dirty="0" err="1"/>
              <a:t>imaginativ</a:t>
            </a:r>
            <a:r>
              <a:rPr lang="sv-SE" dirty="0"/>
              <a:t> exponering)i presens.</a:t>
            </a:r>
          </a:p>
          <a:p>
            <a:r>
              <a:rPr lang="sv-SE" dirty="0"/>
              <a:t>Skattningar  görs före, under och</a:t>
            </a:r>
          </a:p>
          <a:p>
            <a:r>
              <a:rPr lang="sv-SE" dirty="0"/>
              <a:t>efter.</a:t>
            </a:r>
          </a:p>
          <a:p>
            <a:r>
              <a:rPr lang="sv-SE" dirty="0"/>
              <a:t>Spela in</a:t>
            </a:r>
          </a:p>
          <a:p>
            <a:r>
              <a:rPr lang="sv-SE" dirty="0"/>
              <a:t>Diskutera exponeringen</a:t>
            </a:r>
          </a:p>
          <a:p>
            <a:r>
              <a:rPr lang="sv-SE" dirty="0"/>
              <a:t>Fånga ”Hot </a:t>
            </a:r>
            <a:r>
              <a:rPr lang="sv-SE" dirty="0" err="1"/>
              <a:t>spots</a:t>
            </a:r>
            <a:r>
              <a:rPr lang="sv-SE" dirty="0"/>
              <a:t>” (Brännpunkter)</a:t>
            </a:r>
          </a:p>
          <a:p>
            <a:r>
              <a:rPr lang="sv-SE" dirty="0"/>
              <a:t>Hemuppgifter</a:t>
            </a:r>
          </a:p>
        </p:txBody>
      </p:sp>
      <p:sp>
        <p:nvSpPr>
          <p:cNvPr id="4" name="Platshållare för sidfot 3">
            <a:extLst>
              <a:ext uri="{FF2B5EF4-FFF2-40B4-BE49-F238E27FC236}">
                <a16:creationId xmlns:a16="http://schemas.microsoft.com/office/drawing/2014/main" id="{B4B3C276-B889-449C-BFB9-5CF3CC77A990}"/>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730127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FA54C2-D493-41A2-AA50-51B8AA63F79C}"/>
              </a:ext>
            </a:extLst>
          </p:cNvPr>
          <p:cNvSpPr>
            <a:spLocks noGrp="1"/>
          </p:cNvSpPr>
          <p:nvPr>
            <p:ph type="title"/>
          </p:nvPr>
        </p:nvSpPr>
        <p:spPr/>
        <p:txBody>
          <a:bodyPr>
            <a:normAutofit fontScale="90000"/>
          </a:bodyPr>
          <a:lstStyle/>
          <a:p>
            <a:br>
              <a:rPr lang="sv-SE" b="1" dirty="0"/>
            </a:br>
            <a:r>
              <a:rPr lang="sv-SE" b="1" dirty="0"/>
              <a:t>                                Förlossningstrauma</a:t>
            </a:r>
            <a:br>
              <a:rPr lang="sv-SE" b="1" dirty="0"/>
            </a:br>
            <a:endParaRPr lang="sv-SE" dirty="0"/>
          </a:p>
        </p:txBody>
      </p:sp>
      <p:sp>
        <p:nvSpPr>
          <p:cNvPr id="3" name="Platshållare för innehåll 2">
            <a:extLst>
              <a:ext uri="{FF2B5EF4-FFF2-40B4-BE49-F238E27FC236}">
                <a16:creationId xmlns:a16="http://schemas.microsoft.com/office/drawing/2014/main" id="{D4283B31-E2AF-4C71-8766-3656E4DEC535}"/>
              </a:ext>
            </a:extLst>
          </p:cNvPr>
          <p:cNvSpPr>
            <a:spLocks noGrp="1"/>
          </p:cNvSpPr>
          <p:nvPr>
            <p:ph idx="1"/>
          </p:nvPr>
        </p:nvSpPr>
        <p:spPr/>
        <p:txBody>
          <a:bodyPr>
            <a:normAutofit lnSpcReduction="10000"/>
          </a:bodyPr>
          <a:lstStyle/>
          <a:p>
            <a:r>
              <a:rPr lang="sv-SE" dirty="0"/>
              <a:t>32-årig kvinna, gift, ett barn 12 mån</a:t>
            </a:r>
          </a:p>
          <a:p>
            <a:r>
              <a:rPr lang="sv-SE" dirty="0"/>
              <a:t>Lång och utdragen förlossning där kvinnan var</a:t>
            </a:r>
          </a:p>
          <a:p>
            <a:pPr marL="0" indent="0">
              <a:buNone/>
            </a:pPr>
            <a:r>
              <a:rPr lang="sv-SE" dirty="0"/>
              <a:t>   mycket rädd och trodde att hon och barnet skulle</a:t>
            </a:r>
          </a:p>
          <a:p>
            <a:pPr marL="0" indent="0">
              <a:buNone/>
            </a:pPr>
            <a:r>
              <a:rPr lang="sv-SE" dirty="0"/>
              <a:t>   dö. Hon upplevde sig inte få stöd av personalen.</a:t>
            </a:r>
          </a:p>
          <a:p>
            <a:r>
              <a:rPr lang="sv-SE" dirty="0"/>
              <a:t>Förlöstes med sugklocka med komplikationer.</a:t>
            </a:r>
          </a:p>
          <a:p>
            <a:r>
              <a:rPr lang="sv-SE" dirty="0" err="1"/>
              <a:t>Gynundersökningsrädd</a:t>
            </a:r>
            <a:endParaRPr lang="sv-SE" dirty="0"/>
          </a:p>
          <a:p>
            <a:r>
              <a:rPr lang="sv-SE" dirty="0"/>
              <a:t>Kan/vill inte ha sex</a:t>
            </a:r>
          </a:p>
          <a:p>
            <a:r>
              <a:rPr lang="sv-SE" dirty="0"/>
              <a:t>Har haft svårt att knyta an till barnet, svårigheter</a:t>
            </a:r>
          </a:p>
          <a:p>
            <a:pPr marL="0" indent="0">
              <a:buNone/>
            </a:pPr>
            <a:r>
              <a:rPr lang="sv-SE" dirty="0"/>
              <a:t>   med amning, vill inte ha flera barn</a:t>
            </a:r>
          </a:p>
          <a:p>
            <a:r>
              <a:rPr lang="sv-SE" dirty="0"/>
              <a:t>Nedstämd</a:t>
            </a:r>
          </a:p>
        </p:txBody>
      </p:sp>
      <p:sp>
        <p:nvSpPr>
          <p:cNvPr id="4" name="Platshållare för sidfot 3">
            <a:extLst>
              <a:ext uri="{FF2B5EF4-FFF2-40B4-BE49-F238E27FC236}">
                <a16:creationId xmlns:a16="http://schemas.microsoft.com/office/drawing/2014/main" id="{FAC1910C-5EF1-4F9C-B1DA-D8049A14438E}"/>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083004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1519AA-6013-4A7C-962D-7FADC4901AA2}"/>
              </a:ext>
            </a:extLst>
          </p:cNvPr>
          <p:cNvSpPr>
            <a:spLocks noGrp="1"/>
          </p:cNvSpPr>
          <p:nvPr>
            <p:ph type="title"/>
          </p:nvPr>
        </p:nvSpPr>
        <p:spPr/>
        <p:txBody>
          <a:bodyPr/>
          <a:lstStyle/>
          <a:p>
            <a:r>
              <a:rPr lang="sv-SE" b="1" dirty="0"/>
              <a:t>                        Behandlingsupplägg</a:t>
            </a:r>
            <a:endParaRPr lang="sv-SE" dirty="0"/>
          </a:p>
        </p:txBody>
      </p:sp>
      <p:sp>
        <p:nvSpPr>
          <p:cNvPr id="3" name="Platshållare för innehåll 2">
            <a:extLst>
              <a:ext uri="{FF2B5EF4-FFF2-40B4-BE49-F238E27FC236}">
                <a16:creationId xmlns:a16="http://schemas.microsoft.com/office/drawing/2014/main" id="{27090F4E-97A4-40DC-8DD2-00B0748982D1}"/>
              </a:ext>
            </a:extLst>
          </p:cNvPr>
          <p:cNvSpPr>
            <a:spLocks noGrp="1"/>
          </p:cNvSpPr>
          <p:nvPr>
            <p:ph idx="1"/>
          </p:nvPr>
        </p:nvSpPr>
        <p:spPr/>
        <p:txBody>
          <a:bodyPr>
            <a:normAutofit/>
          </a:bodyPr>
          <a:lstStyle/>
          <a:p>
            <a:r>
              <a:rPr lang="sv-SE" dirty="0"/>
              <a:t>Berätta </a:t>
            </a:r>
          </a:p>
          <a:p>
            <a:endParaRPr lang="sv-SE" dirty="0"/>
          </a:p>
          <a:p>
            <a:r>
              <a:rPr lang="sv-SE" dirty="0"/>
              <a:t>Skriva ner sin upplevelse  </a:t>
            </a:r>
          </a:p>
          <a:p>
            <a:endParaRPr lang="sv-SE" dirty="0"/>
          </a:p>
          <a:p>
            <a:r>
              <a:rPr lang="sv-SE" dirty="0"/>
              <a:t>Läsa den hemma  </a:t>
            </a:r>
          </a:p>
          <a:p>
            <a:endParaRPr lang="sv-SE" dirty="0"/>
          </a:p>
          <a:p>
            <a:r>
              <a:rPr lang="sv-SE" dirty="0"/>
              <a:t>Skatta VAS  0= inget obehag  till 10 = maximalt obehag</a:t>
            </a:r>
          </a:p>
          <a:p>
            <a:pPr marL="0" indent="0">
              <a:buNone/>
            </a:pPr>
            <a:r>
              <a:rPr lang="sv-SE" dirty="0"/>
              <a:t>   före under och  efter  läsning </a:t>
            </a:r>
          </a:p>
        </p:txBody>
      </p:sp>
      <p:sp>
        <p:nvSpPr>
          <p:cNvPr id="4" name="Platshållare för sidfot 3">
            <a:extLst>
              <a:ext uri="{FF2B5EF4-FFF2-40B4-BE49-F238E27FC236}">
                <a16:creationId xmlns:a16="http://schemas.microsoft.com/office/drawing/2014/main" id="{0C5F466E-AFFF-4523-BCF2-4B8B9C7718CA}"/>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686092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50F726-8140-458C-B306-C29E4B54410C}"/>
              </a:ext>
            </a:extLst>
          </p:cNvPr>
          <p:cNvSpPr>
            <a:spLocks noGrp="1"/>
          </p:cNvSpPr>
          <p:nvPr>
            <p:ph type="title"/>
          </p:nvPr>
        </p:nvSpPr>
        <p:spPr/>
        <p:txBody>
          <a:bodyPr/>
          <a:lstStyle/>
          <a:p>
            <a:r>
              <a:rPr lang="sv-SE" dirty="0"/>
              <a:t>                      </a:t>
            </a:r>
          </a:p>
        </p:txBody>
      </p:sp>
      <p:sp>
        <p:nvSpPr>
          <p:cNvPr id="3" name="Platshållare för innehåll 2">
            <a:extLst>
              <a:ext uri="{FF2B5EF4-FFF2-40B4-BE49-F238E27FC236}">
                <a16:creationId xmlns:a16="http://schemas.microsoft.com/office/drawing/2014/main" id="{C7A4593A-46AF-4420-AFBB-E9E7B2732F45}"/>
              </a:ext>
            </a:extLst>
          </p:cNvPr>
          <p:cNvSpPr>
            <a:spLocks noGrp="1"/>
          </p:cNvSpPr>
          <p:nvPr>
            <p:ph idx="1"/>
          </p:nvPr>
        </p:nvSpPr>
        <p:spPr/>
        <p:txBody>
          <a:bodyPr/>
          <a:lstStyle/>
          <a:p>
            <a:r>
              <a:rPr lang="sv-SE" dirty="0"/>
              <a:t>Läsa  dagligen  och  skatta  VAS i  7  dagar  </a:t>
            </a:r>
          </a:p>
          <a:p>
            <a:endParaRPr lang="sv-SE" dirty="0"/>
          </a:p>
          <a:p>
            <a:r>
              <a:rPr lang="sv-SE" dirty="0"/>
              <a:t>Uppehåll  </a:t>
            </a:r>
          </a:p>
          <a:p>
            <a:endParaRPr lang="sv-SE" dirty="0"/>
          </a:p>
          <a:p>
            <a:r>
              <a:rPr lang="sv-SE" dirty="0"/>
              <a:t>Ny läsning  dagligen med början 1 vecka  innan  återbesök </a:t>
            </a:r>
          </a:p>
        </p:txBody>
      </p:sp>
      <p:sp>
        <p:nvSpPr>
          <p:cNvPr id="4" name="Platshållare för sidfot 3">
            <a:extLst>
              <a:ext uri="{FF2B5EF4-FFF2-40B4-BE49-F238E27FC236}">
                <a16:creationId xmlns:a16="http://schemas.microsoft.com/office/drawing/2014/main" id="{769F3619-67BD-4F11-BFB0-AE98152A6DE6}"/>
              </a:ext>
            </a:extLst>
          </p:cNvPr>
          <p:cNvSpPr>
            <a:spLocks noGrp="1"/>
          </p:cNvSpPr>
          <p:nvPr>
            <p:ph type="ftr" sz="quarter" idx="11"/>
          </p:nvPr>
        </p:nvSpPr>
        <p:spPr/>
        <p:txBody>
          <a:bodyPr/>
          <a:lstStyle/>
          <a:p>
            <a:r>
              <a:rPr lang="sv-SE"/>
              <a:t>Lena.Holzman@sll.se</a:t>
            </a:r>
            <a:endParaRPr lang="sv-SE" dirty="0"/>
          </a:p>
        </p:txBody>
      </p:sp>
    </p:spTree>
    <p:extLst>
      <p:ext uri="{BB962C8B-B14F-4D97-AF65-F5344CB8AC3E}">
        <p14:creationId xmlns:p14="http://schemas.microsoft.com/office/powerpoint/2010/main" val="154381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6ADBB5-F737-40BE-8846-5B54F02D0434}"/>
              </a:ext>
            </a:extLst>
          </p:cNvPr>
          <p:cNvSpPr>
            <a:spLocks noGrp="1"/>
          </p:cNvSpPr>
          <p:nvPr>
            <p:ph type="title"/>
          </p:nvPr>
        </p:nvSpPr>
        <p:spPr/>
        <p:txBody>
          <a:bodyPr/>
          <a:lstStyle/>
          <a:p>
            <a:r>
              <a:rPr lang="sv-SE" dirty="0"/>
              <a:t>PTSD  efter en förlossning</a:t>
            </a:r>
            <a:br>
              <a:rPr lang="sv-SE" dirty="0"/>
            </a:br>
            <a:r>
              <a:rPr lang="sv-SE" dirty="0"/>
              <a:t>snitt / inte snitt nästa gång ?</a:t>
            </a:r>
          </a:p>
        </p:txBody>
      </p:sp>
      <p:sp>
        <p:nvSpPr>
          <p:cNvPr id="3" name="Platshållare för innehåll 2">
            <a:extLst>
              <a:ext uri="{FF2B5EF4-FFF2-40B4-BE49-F238E27FC236}">
                <a16:creationId xmlns:a16="http://schemas.microsoft.com/office/drawing/2014/main" id="{EB60E7C2-B8C0-4A67-B768-5FE5A5063F4C}"/>
              </a:ext>
            </a:extLst>
          </p:cNvPr>
          <p:cNvSpPr>
            <a:spLocks noGrp="1"/>
          </p:cNvSpPr>
          <p:nvPr>
            <p:ph idx="1"/>
          </p:nvPr>
        </p:nvSpPr>
        <p:spPr/>
        <p:txBody>
          <a:bodyPr/>
          <a:lstStyle/>
          <a:p>
            <a:pPr marL="0" indent="0">
              <a:buNone/>
            </a:pPr>
            <a:endParaRPr lang="sv-SE" dirty="0"/>
          </a:p>
          <a:p>
            <a:pPr marL="0" indent="0">
              <a:buNone/>
            </a:pPr>
            <a:r>
              <a:rPr lang="sv-SE" dirty="0"/>
              <a:t>VARA  LYHÖRDA  </a:t>
            </a:r>
          </a:p>
          <a:p>
            <a:pPr marL="0" indent="0">
              <a:buNone/>
            </a:pPr>
            <a:endParaRPr lang="sv-SE" dirty="0"/>
          </a:p>
          <a:p>
            <a:pPr marL="0" indent="0">
              <a:buNone/>
            </a:pPr>
            <a:r>
              <a:rPr lang="sv-SE" dirty="0"/>
              <a:t>LÅTA PATIENTEN  VARA MED I  BESLUTET  </a:t>
            </a:r>
          </a:p>
          <a:p>
            <a:pPr marL="0" indent="0">
              <a:buNone/>
            </a:pPr>
            <a:endParaRPr lang="sv-SE" dirty="0"/>
          </a:p>
          <a:p>
            <a:pPr marL="0" indent="0">
              <a:buNone/>
            </a:pPr>
            <a:r>
              <a:rPr lang="sv-SE" dirty="0"/>
              <a:t>INTE  ÖKA ÅNGESTNIVÅN </a:t>
            </a:r>
          </a:p>
          <a:p>
            <a:pPr marL="0" indent="0">
              <a:buNone/>
            </a:pPr>
            <a:endParaRPr lang="sv-SE" dirty="0"/>
          </a:p>
          <a:p>
            <a:pPr marL="0" indent="0">
              <a:buNone/>
            </a:pPr>
            <a:r>
              <a:rPr lang="sv-SE" dirty="0"/>
              <a:t>ERBJUDA STÖD </a:t>
            </a:r>
          </a:p>
        </p:txBody>
      </p:sp>
      <p:sp>
        <p:nvSpPr>
          <p:cNvPr id="4" name="Platshållare för sidfot 3">
            <a:extLst>
              <a:ext uri="{FF2B5EF4-FFF2-40B4-BE49-F238E27FC236}">
                <a16:creationId xmlns:a16="http://schemas.microsoft.com/office/drawing/2014/main" id="{1DFC2D85-E470-46F3-A5E3-51788D9A4C85}"/>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738391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18A6F3-6F21-4ADC-8096-C9B0F860D303}"/>
              </a:ext>
            </a:extLst>
          </p:cNvPr>
          <p:cNvSpPr>
            <a:spLocks noGrp="1"/>
          </p:cNvSpPr>
          <p:nvPr>
            <p:ph type="title"/>
          </p:nvPr>
        </p:nvSpPr>
        <p:spPr/>
        <p:txBody>
          <a:bodyPr/>
          <a:lstStyle/>
          <a:p>
            <a:r>
              <a:rPr lang="sv-SE" sz="2800" dirty="0"/>
              <a:t>PLANERING  VAGINAL FÖRLOSSNING  PATIENT MED </a:t>
            </a:r>
            <a:r>
              <a:rPr lang="sv-SE" sz="3200" dirty="0"/>
              <a:t>PTSD</a:t>
            </a:r>
          </a:p>
        </p:txBody>
      </p:sp>
      <p:sp>
        <p:nvSpPr>
          <p:cNvPr id="3" name="Platshållare för innehåll 2">
            <a:extLst>
              <a:ext uri="{FF2B5EF4-FFF2-40B4-BE49-F238E27FC236}">
                <a16:creationId xmlns:a16="http://schemas.microsoft.com/office/drawing/2014/main" id="{6F034096-8FD0-4C1C-8EC3-FEA2D482B66F}"/>
              </a:ext>
            </a:extLst>
          </p:cNvPr>
          <p:cNvSpPr>
            <a:spLocks noGrp="1"/>
          </p:cNvSpPr>
          <p:nvPr>
            <p:ph idx="1"/>
          </p:nvPr>
        </p:nvSpPr>
        <p:spPr/>
        <p:txBody>
          <a:bodyPr>
            <a:normAutofit/>
          </a:bodyPr>
          <a:lstStyle/>
          <a:p>
            <a:r>
              <a:rPr lang="sv-SE" sz="2400" dirty="0"/>
              <a:t>BRYT FÖR SECTIO  PÅ  VIDA INDIKATIONER</a:t>
            </a:r>
          </a:p>
          <a:p>
            <a:endParaRPr lang="sv-SE" sz="2400" dirty="0"/>
          </a:p>
          <a:p>
            <a:r>
              <a:rPr lang="sv-SE" sz="2400" dirty="0"/>
              <a:t>FRÅGA PATIENTEN </a:t>
            </a:r>
          </a:p>
          <a:p>
            <a:endParaRPr lang="sv-SE" sz="2400" dirty="0"/>
          </a:p>
          <a:p>
            <a:r>
              <a:rPr lang="sv-SE" sz="2400" dirty="0"/>
              <a:t>ÖVERTALA  INTE  </a:t>
            </a:r>
          </a:p>
          <a:p>
            <a:endParaRPr lang="sv-SE" sz="2400" dirty="0"/>
          </a:p>
          <a:p>
            <a:r>
              <a:rPr lang="sv-SE" sz="2400" dirty="0"/>
              <a:t>VAR KOLLEGIALA OM NÅGON REDAN GJORT EN PLANERING  / ÄNDRA INTE </a:t>
            </a:r>
          </a:p>
        </p:txBody>
      </p:sp>
      <p:sp>
        <p:nvSpPr>
          <p:cNvPr id="4" name="Platshållare för sidfot 3">
            <a:extLst>
              <a:ext uri="{FF2B5EF4-FFF2-40B4-BE49-F238E27FC236}">
                <a16:creationId xmlns:a16="http://schemas.microsoft.com/office/drawing/2014/main" id="{E2D71959-7A07-449B-BD84-B7189111FFEA}"/>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44558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5B02A2-E627-4220-8ED7-B9D741125B34}"/>
              </a:ext>
            </a:extLst>
          </p:cNvPr>
          <p:cNvSpPr>
            <a:spLocks noGrp="1"/>
          </p:cNvSpPr>
          <p:nvPr>
            <p:ph type="title"/>
          </p:nvPr>
        </p:nvSpPr>
        <p:spPr/>
        <p:txBody>
          <a:bodyPr/>
          <a:lstStyle/>
          <a:p>
            <a:r>
              <a:rPr lang="sv-SE" dirty="0"/>
              <a:t>                            Referenser</a:t>
            </a:r>
          </a:p>
        </p:txBody>
      </p:sp>
      <p:sp>
        <p:nvSpPr>
          <p:cNvPr id="3" name="Platshållare för innehåll 2">
            <a:extLst>
              <a:ext uri="{FF2B5EF4-FFF2-40B4-BE49-F238E27FC236}">
                <a16:creationId xmlns:a16="http://schemas.microsoft.com/office/drawing/2014/main" id="{8D584F63-BF79-479A-AF6A-67AA0DB92EED}"/>
              </a:ext>
            </a:extLst>
          </p:cNvPr>
          <p:cNvSpPr>
            <a:spLocks noGrp="1"/>
          </p:cNvSpPr>
          <p:nvPr>
            <p:ph idx="1"/>
          </p:nvPr>
        </p:nvSpPr>
        <p:spPr/>
        <p:txBody>
          <a:bodyPr>
            <a:normAutofit fontScale="85000" lnSpcReduction="20000"/>
          </a:bodyPr>
          <a:lstStyle/>
          <a:p>
            <a:r>
              <a:rPr lang="sv-SE" dirty="0"/>
              <a:t>| </a:t>
            </a:r>
            <a:r>
              <a:rPr lang="sv-SE" dirty="0" err="1"/>
              <a:t>American</a:t>
            </a:r>
            <a:r>
              <a:rPr lang="sv-SE" dirty="0"/>
              <a:t> </a:t>
            </a:r>
            <a:r>
              <a:rPr lang="sv-SE" dirty="0" err="1"/>
              <a:t>Psychiatricl</a:t>
            </a:r>
            <a:r>
              <a:rPr lang="sv-SE" dirty="0"/>
              <a:t> Association (2013).</a:t>
            </a:r>
          </a:p>
          <a:p>
            <a:r>
              <a:rPr lang="en-US" i="1" dirty="0"/>
              <a:t>Diagnostic and statistical manual of mental</a:t>
            </a:r>
          </a:p>
          <a:p>
            <a:r>
              <a:rPr lang="it-IT" i="1" dirty="0"/>
              <a:t>disorders (DSM-5). </a:t>
            </a:r>
            <a:r>
              <a:rPr lang="it-IT" dirty="0"/>
              <a:t>In A. P. Association (Ed.)</a:t>
            </a:r>
          </a:p>
          <a:p>
            <a:r>
              <a:rPr lang="en-US" dirty="0"/>
              <a:t>(5th ed). Washington, DC: American</a:t>
            </a:r>
          </a:p>
          <a:p>
            <a:r>
              <a:rPr lang="sv-SE" dirty="0" err="1"/>
              <a:t>Psychiatric</a:t>
            </a:r>
            <a:r>
              <a:rPr lang="sv-SE" dirty="0"/>
              <a:t> Association.</a:t>
            </a:r>
          </a:p>
          <a:p>
            <a:r>
              <a:rPr lang="en-US" dirty="0"/>
              <a:t>| Barlow, D. H. (2002). </a:t>
            </a:r>
            <a:r>
              <a:rPr lang="en-US" i="1" dirty="0"/>
              <a:t>Anxiety and Its</a:t>
            </a:r>
          </a:p>
          <a:p>
            <a:r>
              <a:rPr lang="en-US" i="1" dirty="0"/>
              <a:t>Disorders: the nature and treatment of</a:t>
            </a:r>
          </a:p>
          <a:p>
            <a:r>
              <a:rPr lang="en-US" i="1" dirty="0"/>
              <a:t>anxiety and panic, 2nd ed. </a:t>
            </a:r>
            <a:r>
              <a:rPr lang="en-US" dirty="0"/>
              <a:t>New York: The</a:t>
            </a:r>
          </a:p>
          <a:p>
            <a:r>
              <a:rPr lang="sv-SE" dirty="0" err="1"/>
              <a:t>Guilford</a:t>
            </a:r>
            <a:r>
              <a:rPr lang="sv-SE" dirty="0"/>
              <a:t> Press.</a:t>
            </a:r>
          </a:p>
          <a:p>
            <a:r>
              <a:rPr lang="fr-FR" dirty="0"/>
              <a:t>| Bisson J, Andrew M, </a:t>
            </a:r>
            <a:r>
              <a:rPr lang="fr-FR" i="1" dirty="0" err="1"/>
              <a:t>Psychological</a:t>
            </a:r>
            <a:endParaRPr lang="fr-FR" i="1" dirty="0"/>
          </a:p>
          <a:p>
            <a:r>
              <a:rPr lang="en-US" i="1" dirty="0"/>
              <a:t>treatment of post-traumatic stress disorder</a:t>
            </a:r>
          </a:p>
          <a:p>
            <a:r>
              <a:rPr lang="sv-SE" i="1" dirty="0"/>
              <a:t>(PTSD)</a:t>
            </a:r>
            <a:endParaRPr lang="sv-SE" dirty="0"/>
          </a:p>
        </p:txBody>
      </p:sp>
      <p:sp>
        <p:nvSpPr>
          <p:cNvPr id="4" name="Platshållare för sidfot 3">
            <a:extLst>
              <a:ext uri="{FF2B5EF4-FFF2-40B4-BE49-F238E27FC236}">
                <a16:creationId xmlns:a16="http://schemas.microsoft.com/office/drawing/2014/main" id="{463CB4D3-83B1-4ACA-87CE-6C774F560A14}"/>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030831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3B0D08-F672-4E15-A5FF-D4FB9F995910}"/>
              </a:ext>
            </a:extLst>
          </p:cNvPr>
          <p:cNvSpPr>
            <a:spLocks noGrp="1"/>
          </p:cNvSpPr>
          <p:nvPr>
            <p:ph type="title"/>
          </p:nvPr>
        </p:nvSpPr>
        <p:spPr/>
        <p:txBody>
          <a:bodyPr/>
          <a:lstStyle/>
          <a:p>
            <a:r>
              <a:rPr lang="sv-SE" dirty="0"/>
              <a:t>                             Referenser </a:t>
            </a:r>
          </a:p>
        </p:txBody>
      </p:sp>
      <p:sp>
        <p:nvSpPr>
          <p:cNvPr id="3" name="Platshållare för innehåll 2">
            <a:extLst>
              <a:ext uri="{FF2B5EF4-FFF2-40B4-BE49-F238E27FC236}">
                <a16:creationId xmlns:a16="http://schemas.microsoft.com/office/drawing/2014/main" id="{CA3C0104-F749-4FCA-BCAD-5E854D131891}"/>
              </a:ext>
            </a:extLst>
          </p:cNvPr>
          <p:cNvSpPr>
            <a:spLocks noGrp="1"/>
          </p:cNvSpPr>
          <p:nvPr>
            <p:ph idx="1"/>
          </p:nvPr>
        </p:nvSpPr>
        <p:spPr/>
        <p:txBody>
          <a:bodyPr>
            <a:normAutofit fontScale="70000" lnSpcReduction="20000"/>
          </a:bodyPr>
          <a:lstStyle/>
          <a:p>
            <a:r>
              <a:rPr lang="sv-SE" dirty="0" err="1"/>
              <a:t>Foa</a:t>
            </a:r>
            <a:r>
              <a:rPr lang="sv-SE" dirty="0"/>
              <a:t>, E. B., Keane, T. M., Friedman, M. J. (2000).</a:t>
            </a:r>
          </a:p>
          <a:p>
            <a:r>
              <a:rPr lang="en-US" i="1" dirty="0"/>
              <a:t>Effective Treatments for PTSD. </a:t>
            </a:r>
            <a:r>
              <a:rPr lang="en-US" dirty="0"/>
              <a:t>New York: The</a:t>
            </a:r>
          </a:p>
          <a:p>
            <a:r>
              <a:rPr lang="sv-SE" dirty="0" err="1"/>
              <a:t>Guilford</a:t>
            </a:r>
            <a:r>
              <a:rPr lang="sv-SE" dirty="0"/>
              <a:t> Press.</a:t>
            </a:r>
          </a:p>
          <a:p>
            <a:r>
              <a:rPr lang="en-US" dirty="0"/>
              <a:t>| </a:t>
            </a:r>
            <a:r>
              <a:rPr lang="en-US" dirty="0" err="1"/>
              <a:t>Foa</a:t>
            </a:r>
            <a:r>
              <a:rPr lang="en-US" dirty="0"/>
              <a:t>, </a:t>
            </a:r>
            <a:r>
              <a:rPr lang="en-US" dirty="0" err="1"/>
              <a:t>Hembree</a:t>
            </a:r>
            <a:r>
              <a:rPr lang="en-US" dirty="0"/>
              <a:t>, </a:t>
            </a:r>
            <a:r>
              <a:rPr lang="en-US" dirty="0" err="1"/>
              <a:t>Rothbaum</a:t>
            </a:r>
            <a:r>
              <a:rPr lang="en-US" dirty="0"/>
              <a:t> (2007). </a:t>
            </a:r>
            <a:r>
              <a:rPr lang="en-US" i="1" dirty="0"/>
              <a:t>Prolonged</a:t>
            </a:r>
          </a:p>
          <a:p>
            <a:r>
              <a:rPr lang="en-US" i="1" dirty="0"/>
              <a:t>Exposure Therapy for PTSD; Emotional Processing</a:t>
            </a:r>
          </a:p>
          <a:p>
            <a:r>
              <a:rPr lang="en-US" i="1" dirty="0"/>
              <a:t>of Traumatic Experiences. </a:t>
            </a:r>
            <a:r>
              <a:rPr lang="en-US" dirty="0"/>
              <a:t>New York: Oxford</a:t>
            </a:r>
          </a:p>
          <a:p>
            <a:r>
              <a:rPr lang="sv-SE" dirty="0"/>
              <a:t>University Press.</a:t>
            </a:r>
          </a:p>
          <a:p>
            <a:r>
              <a:rPr lang="sv-SE" dirty="0"/>
              <a:t>| </a:t>
            </a:r>
            <a:r>
              <a:rPr lang="sv-SE" dirty="0" err="1"/>
              <a:t>Foa</a:t>
            </a:r>
            <a:r>
              <a:rPr lang="sv-SE" dirty="0"/>
              <a:t>, </a:t>
            </a:r>
            <a:r>
              <a:rPr lang="sv-SE" dirty="0" err="1"/>
              <a:t>Hembree</a:t>
            </a:r>
            <a:r>
              <a:rPr lang="sv-SE" dirty="0"/>
              <a:t>, </a:t>
            </a:r>
            <a:r>
              <a:rPr lang="sv-SE" dirty="0" err="1"/>
              <a:t>Rothbaum</a:t>
            </a:r>
            <a:r>
              <a:rPr lang="sv-SE" dirty="0"/>
              <a:t> (2013) svensk utgåva.</a:t>
            </a:r>
          </a:p>
          <a:p>
            <a:r>
              <a:rPr lang="sv-SE" dirty="0"/>
              <a:t>Emotionell bearbetning vid PTSD. Stockholm:</a:t>
            </a:r>
          </a:p>
          <a:p>
            <a:r>
              <a:rPr lang="sv-SE" dirty="0"/>
              <a:t>Natur &amp; Kultur.</a:t>
            </a:r>
          </a:p>
          <a:p>
            <a:r>
              <a:rPr lang="sv-SE" dirty="0"/>
              <a:t>| Frans, O., </a:t>
            </a:r>
            <a:r>
              <a:rPr lang="sv-SE" dirty="0" err="1"/>
              <a:t>Rimmö</a:t>
            </a:r>
            <a:r>
              <a:rPr lang="sv-SE" dirty="0"/>
              <a:t>, P. A., Åberg, L. &amp; Fredriksson,</a:t>
            </a:r>
          </a:p>
          <a:p>
            <a:r>
              <a:rPr lang="en-US" dirty="0"/>
              <a:t>M. (2005) Trauma exposure and Post- traumatic</a:t>
            </a:r>
          </a:p>
          <a:p>
            <a:r>
              <a:rPr lang="en-US" dirty="0"/>
              <a:t>stress disorder in the general the population.</a:t>
            </a:r>
          </a:p>
          <a:p>
            <a:r>
              <a:rPr lang="fr-FR" i="1" dirty="0"/>
              <a:t>Acta </a:t>
            </a:r>
            <a:r>
              <a:rPr lang="fr-FR" i="1" dirty="0" err="1"/>
              <a:t>Psychiatr</a:t>
            </a:r>
            <a:r>
              <a:rPr lang="fr-FR" i="1" dirty="0"/>
              <a:t>. </a:t>
            </a:r>
            <a:r>
              <a:rPr lang="fr-FR" i="1" dirty="0" err="1"/>
              <a:t>Scand</a:t>
            </a:r>
            <a:r>
              <a:rPr lang="fr-FR" i="1" dirty="0"/>
              <a:t>, </a:t>
            </a:r>
            <a:r>
              <a:rPr lang="fr-FR" dirty="0" err="1"/>
              <a:t>Apr</a:t>
            </a:r>
            <a:r>
              <a:rPr lang="fr-FR" dirty="0"/>
              <a:t>; 111(4): 291-9</a:t>
            </a:r>
            <a:endParaRPr lang="sv-SE" dirty="0"/>
          </a:p>
        </p:txBody>
      </p:sp>
      <p:sp>
        <p:nvSpPr>
          <p:cNvPr id="4" name="Platshållare för sidfot 3">
            <a:extLst>
              <a:ext uri="{FF2B5EF4-FFF2-40B4-BE49-F238E27FC236}">
                <a16:creationId xmlns:a16="http://schemas.microsoft.com/office/drawing/2014/main" id="{D3660EF1-E85F-40DF-970D-CC8472502E38}"/>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7850319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C382CB-93AC-465B-ABF0-169DEB2A2AD9}"/>
              </a:ext>
            </a:extLst>
          </p:cNvPr>
          <p:cNvSpPr>
            <a:spLocks noGrp="1"/>
          </p:cNvSpPr>
          <p:nvPr>
            <p:ph type="title"/>
          </p:nvPr>
        </p:nvSpPr>
        <p:spPr/>
        <p:txBody>
          <a:bodyPr/>
          <a:lstStyle/>
          <a:p>
            <a:r>
              <a:rPr lang="sv-SE" dirty="0"/>
              <a:t>TIPS</a:t>
            </a:r>
          </a:p>
        </p:txBody>
      </p:sp>
      <p:sp>
        <p:nvSpPr>
          <p:cNvPr id="3" name="Platshållare för innehåll 2">
            <a:extLst>
              <a:ext uri="{FF2B5EF4-FFF2-40B4-BE49-F238E27FC236}">
                <a16:creationId xmlns:a16="http://schemas.microsoft.com/office/drawing/2014/main" id="{57E2D05C-6096-43B4-AFCE-491F41ADE37D}"/>
              </a:ext>
            </a:extLst>
          </p:cNvPr>
          <p:cNvSpPr>
            <a:spLocks noGrp="1"/>
          </p:cNvSpPr>
          <p:nvPr>
            <p:ph idx="1"/>
          </p:nvPr>
        </p:nvSpPr>
        <p:spPr/>
        <p:txBody>
          <a:bodyPr/>
          <a:lstStyle/>
          <a:p>
            <a:r>
              <a:rPr lang="sv-SE" dirty="0"/>
              <a:t>PSYKIATRIASTÖD</a:t>
            </a:r>
          </a:p>
          <a:p>
            <a:r>
              <a:rPr lang="sv-SE" dirty="0">
                <a:hlinkClick r:id="rId2"/>
              </a:rPr>
              <a:t>http://www1.psykiatristod.se/Psykiatristod/Psykiatriprogram/Angestsyndrom/Posttraumatiskt-stressyndrom--PTSD/</a:t>
            </a:r>
            <a:endParaRPr lang="sv-SE" dirty="0"/>
          </a:p>
          <a:p>
            <a:endParaRPr lang="sv-SE" dirty="0"/>
          </a:p>
        </p:txBody>
      </p:sp>
      <p:sp>
        <p:nvSpPr>
          <p:cNvPr id="4" name="Platshållare för sidfot 3">
            <a:extLst>
              <a:ext uri="{FF2B5EF4-FFF2-40B4-BE49-F238E27FC236}">
                <a16:creationId xmlns:a16="http://schemas.microsoft.com/office/drawing/2014/main" id="{F8703650-F23E-48CE-AEE6-D1CC06CE6D26}"/>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68690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718140-3B4E-4E20-967B-B53C1589F292}"/>
              </a:ext>
            </a:extLst>
          </p:cNvPr>
          <p:cNvSpPr>
            <a:spLocks noGrp="1"/>
          </p:cNvSpPr>
          <p:nvPr>
            <p:ph type="title"/>
          </p:nvPr>
        </p:nvSpPr>
        <p:spPr/>
        <p:txBody>
          <a:bodyPr/>
          <a:lstStyle/>
          <a:p>
            <a:r>
              <a:rPr lang="sv-SE" dirty="0"/>
              <a:t>                            Förekomst </a:t>
            </a:r>
          </a:p>
        </p:txBody>
      </p:sp>
      <p:sp>
        <p:nvSpPr>
          <p:cNvPr id="3" name="Platshållare för innehåll 2">
            <a:extLst>
              <a:ext uri="{FF2B5EF4-FFF2-40B4-BE49-F238E27FC236}">
                <a16:creationId xmlns:a16="http://schemas.microsoft.com/office/drawing/2014/main" id="{1F2D3F64-5237-4E1D-A2F3-9CF77E2CE3D1}"/>
              </a:ext>
            </a:extLst>
          </p:cNvPr>
          <p:cNvSpPr>
            <a:spLocks noGrp="1"/>
          </p:cNvSpPr>
          <p:nvPr>
            <p:ph idx="1"/>
          </p:nvPr>
        </p:nvSpPr>
        <p:spPr/>
        <p:txBody>
          <a:bodyPr/>
          <a:lstStyle/>
          <a:p>
            <a:endParaRPr lang="sv-SE" dirty="0"/>
          </a:p>
          <a:p>
            <a:endParaRPr lang="sv-SE" dirty="0"/>
          </a:p>
          <a:p>
            <a:pPr marL="0" indent="0">
              <a:buNone/>
            </a:pPr>
            <a:r>
              <a:rPr lang="sv-SE" b="1" dirty="0"/>
              <a:t>   Sverige</a:t>
            </a:r>
          </a:p>
          <a:p>
            <a:r>
              <a:rPr lang="sv-SE" dirty="0"/>
              <a:t>Prevalens för PTSD 5.6 % (Frans et al., 2005)</a:t>
            </a:r>
          </a:p>
          <a:p>
            <a:r>
              <a:rPr lang="sv-SE" dirty="0"/>
              <a:t>kvinnor 7.4 %</a:t>
            </a:r>
          </a:p>
          <a:p>
            <a:r>
              <a:rPr lang="sv-SE" dirty="0"/>
              <a:t>män 3.6 %</a:t>
            </a:r>
          </a:p>
        </p:txBody>
      </p:sp>
      <p:sp>
        <p:nvSpPr>
          <p:cNvPr id="4" name="Platshållare för sidfot 3">
            <a:extLst>
              <a:ext uri="{FF2B5EF4-FFF2-40B4-BE49-F238E27FC236}">
                <a16:creationId xmlns:a16="http://schemas.microsoft.com/office/drawing/2014/main" id="{9E1AA479-B353-4213-BC35-F1773EA04D02}"/>
              </a:ext>
            </a:extLst>
          </p:cNvPr>
          <p:cNvSpPr>
            <a:spLocks noGrp="1"/>
          </p:cNvSpPr>
          <p:nvPr>
            <p:ph type="ftr" sz="quarter" idx="11"/>
          </p:nvPr>
        </p:nvSpPr>
        <p:spPr/>
        <p:txBody>
          <a:bodyPr/>
          <a:lstStyle/>
          <a:p>
            <a:r>
              <a:rPr lang="sv-SE"/>
              <a:t>Lena.Holzman@sll.se</a:t>
            </a:r>
            <a:endParaRPr lang="sv-SE" dirty="0"/>
          </a:p>
        </p:txBody>
      </p:sp>
    </p:spTree>
    <p:extLst>
      <p:ext uri="{BB962C8B-B14F-4D97-AF65-F5344CB8AC3E}">
        <p14:creationId xmlns:p14="http://schemas.microsoft.com/office/powerpoint/2010/main" val="350784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077B19-542D-4294-A22B-E400BBDA1ACF}"/>
              </a:ext>
            </a:extLst>
          </p:cNvPr>
          <p:cNvSpPr>
            <a:spLocks noGrp="1"/>
          </p:cNvSpPr>
          <p:nvPr>
            <p:ph type="title"/>
          </p:nvPr>
        </p:nvSpPr>
        <p:spPr/>
        <p:txBody>
          <a:bodyPr/>
          <a:lstStyle/>
          <a:p>
            <a:r>
              <a:rPr lang="sv-SE" dirty="0"/>
              <a:t>              Riskfaktorer  innan traumat </a:t>
            </a:r>
          </a:p>
        </p:txBody>
      </p:sp>
      <p:sp>
        <p:nvSpPr>
          <p:cNvPr id="3" name="Platshållare för innehåll 2">
            <a:extLst>
              <a:ext uri="{FF2B5EF4-FFF2-40B4-BE49-F238E27FC236}">
                <a16:creationId xmlns:a16="http://schemas.microsoft.com/office/drawing/2014/main" id="{FD5E8B98-51F0-4F8E-B171-1A62D21A52E9}"/>
              </a:ext>
            </a:extLst>
          </p:cNvPr>
          <p:cNvSpPr>
            <a:spLocks noGrp="1"/>
          </p:cNvSpPr>
          <p:nvPr>
            <p:ph idx="1"/>
          </p:nvPr>
        </p:nvSpPr>
        <p:spPr/>
        <p:txBody>
          <a:bodyPr/>
          <a:lstStyle/>
          <a:p>
            <a:r>
              <a:rPr lang="sv-SE" dirty="0"/>
              <a:t> Kön</a:t>
            </a:r>
          </a:p>
          <a:p>
            <a:r>
              <a:rPr lang="sv-SE" dirty="0" err="1"/>
              <a:t>Heriditet</a:t>
            </a:r>
            <a:endParaRPr lang="sv-SE" dirty="0"/>
          </a:p>
          <a:p>
            <a:r>
              <a:rPr lang="sv-SE" dirty="0"/>
              <a:t> Tidigare trauma</a:t>
            </a:r>
          </a:p>
          <a:p>
            <a:r>
              <a:rPr lang="sv-SE" dirty="0"/>
              <a:t> Psykisk ohälsa</a:t>
            </a:r>
          </a:p>
          <a:p>
            <a:r>
              <a:rPr lang="sv-SE" dirty="0"/>
              <a:t> Introverta personlighetsdrag</a:t>
            </a:r>
          </a:p>
        </p:txBody>
      </p:sp>
      <p:sp>
        <p:nvSpPr>
          <p:cNvPr id="4" name="Platshållare för sidfot 3">
            <a:extLst>
              <a:ext uri="{FF2B5EF4-FFF2-40B4-BE49-F238E27FC236}">
                <a16:creationId xmlns:a16="http://schemas.microsoft.com/office/drawing/2014/main" id="{9D573E58-9385-4E44-8ECE-1D9D72280EA8}"/>
              </a:ext>
            </a:extLst>
          </p:cNvPr>
          <p:cNvSpPr>
            <a:spLocks noGrp="1"/>
          </p:cNvSpPr>
          <p:nvPr>
            <p:ph type="ftr" sz="quarter" idx="11"/>
          </p:nvPr>
        </p:nvSpPr>
        <p:spPr/>
        <p:txBody>
          <a:bodyPr/>
          <a:lstStyle/>
          <a:p>
            <a:r>
              <a:rPr lang="sv-SE"/>
              <a:t>Lena.Holzman@sll.se</a:t>
            </a:r>
            <a:endParaRPr lang="sv-SE" dirty="0"/>
          </a:p>
        </p:txBody>
      </p:sp>
    </p:spTree>
    <p:extLst>
      <p:ext uri="{BB962C8B-B14F-4D97-AF65-F5344CB8AC3E}">
        <p14:creationId xmlns:p14="http://schemas.microsoft.com/office/powerpoint/2010/main" val="328606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56D871-C57F-4564-9144-AD4190EB596B}"/>
              </a:ext>
            </a:extLst>
          </p:cNvPr>
          <p:cNvSpPr>
            <a:spLocks noGrp="1"/>
          </p:cNvSpPr>
          <p:nvPr>
            <p:ph type="title"/>
          </p:nvPr>
        </p:nvSpPr>
        <p:spPr/>
        <p:txBody>
          <a:bodyPr/>
          <a:lstStyle/>
          <a:p>
            <a:r>
              <a:rPr lang="sv-SE" dirty="0"/>
              <a:t>                  Riskfaktorer under traumat </a:t>
            </a:r>
          </a:p>
        </p:txBody>
      </p:sp>
      <p:sp>
        <p:nvSpPr>
          <p:cNvPr id="3" name="Platshållare för innehåll 2">
            <a:extLst>
              <a:ext uri="{FF2B5EF4-FFF2-40B4-BE49-F238E27FC236}">
                <a16:creationId xmlns:a16="http://schemas.microsoft.com/office/drawing/2014/main" id="{FEB33722-3701-4EA2-8660-AC0252347852}"/>
              </a:ext>
            </a:extLst>
          </p:cNvPr>
          <p:cNvSpPr>
            <a:spLocks noGrp="1"/>
          </p:cNvSpPr>
          <p:nvPr>
            <p:ph idx="1"/>
          </p:nvPr>
        </p:nvSpPr>
        <p:spPr/>
        <p:txBody>
          <a:bodyPr/>
          <a:lstStyle/>
          <a:p>
            <a:r>
              <a:rPr lang="sv-SE" dirty="0"/>
              <a:t>Subjektiv upplevelse av fara eller dödshot</a:t>
            </a:r>
          </a:p>
          <a:p>
            <a:r>
              <a:rPr lang="sv-SE" dirty="0"/>
              <a:t>Hög nivå av känslor/dissociation</a:t>
            </a:r>
          </a:p>
          <a:p>
            <a:r>
              <a:rPr lang="sv-SE" dirty="0"/>
              <a:t>Typ av händelse</a:t>
            </a:r>
          </a:p>
          <a:p>
            <a:r>
              <a:rPr lang="sv-SE" dirty="0"/>
              <a:t>Grad av kontroll</a:t>
            </a:r>
          </a:p>
          <a:p>
            <a:r>
              <a:rPr lang="sv-SE" dirty="0"/>
              <a:t>Längd</a:t>
            </a:r>
          </a:p>
          <a:p>
            <a:r>
              <a:rPr lang="sv-SE" dirty="0"/>
              <a:t>Förlust</a:t>
            </a:r>
          </a:p>
        </p:txBody>
      </p:sp>
      <p:sp>
        <p:nvSpPr>
          <p:cNvPr id="4" name="Platshållare för sidfot 3">
            <a:extLst>
              <a:ext uri="{FF2B5EF4-FFF2-40B4-BE49-F238E27FC236}">
                <a16:creationId xmlns:a16="http://schemas.microsoft.com/office/drawing/2014/main" id="{EC290AE9-C473-46F4-BA27-DAE3D4B91D49}"/>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395888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72DAC0-810F-4439-A0E7-CF785C9C907A}"/>
              </a:ext>
            </a:extLst>
          </p:cNvPr>
          <p:cNvSpPr>
            <a:spLocks noGrp="1"/>
          </p:cNvSpPr>
          <p:nvPr>
            <p:ph type="title"/>
          </p:nvPr>
        </p:nvSpPr>
        <p:spPr/>
        <p:txBody>
          <a:bodyPr/>
          <a:lstStyle/>
          <a:p>
            <a:r>
              <a:rPr lang="sv-SE" dirty="0"/>
              <a:t>                       Riskfaktorer efter trauma</a:t>
            </a:r>
          </a:p>
        </p:txBody>
      </p:sp>
      <p:sp>
        <p:nvSpPr>
          <p:cNvPr id="3" name="Platshållare för innehåll 2">
            <a:extLst>
              <a:ext uri="{FF2B5EF4-FFF2-40B4-BE49-F238E27FC236}">
                <a16:creationId xmlns:a16="http://schemas.microsoft.com/office/drawing/2014/main" id="{363D66FB-88B1-4F1C-85E8-978FD458BB6E}"/>
              </a:ext>
            </a:extLst>
          </p:cNvPr>
          <p:cNvSpPr>
            <a:spLocks noGrp="1"/>
          </p:cNvSpPr>
          <p:nvPr>
            <p:ph idx="1"/>
          </p:nvPr>
        </p:nvSpPr>
        <p:spPr/>
        <p:txBody>
          <a:bodyPr/>
          <a:lstStyle/>
          <a:p>
            <a:endParaRPr lang="sv-SE" dirty="0"/>
          </a:p>
          <a:p>
            <a:r>
              <a:rPr lang="sv-SE" dirty="0"/>
              <a:t>Låg socioekonomisk status</a:t>
            </a:r>
          </a:p>
          <a:p>
            <a:r>
              <a:rPr lang="sv-SE" dirty="0"/>
              <a:t>Upplevt socialt stöd</a:t>
            </a:r>
          </a:p>
          <a:p>
            <a:r>
              <a:rPr lang="sv-SE" dirty="0"/>
              <a:t>Katastroftolkningar</a:t>
            </a:r>
          </a:p>
        </p:txBody>
      </p:sp>
      <p:sp>
        <p:nvSpPr>
          <p:cNvPr id="4" name="Platshållare för sidfot 3">
            <a:extLst>
              <a:ext uri="{FF2B5EF4-FFF2-40B4-BE49-F238E27FC236}">
                <a16:creationId xmlns:a16="http://schemas.microsoft.com/office/drawing/2014/main" id="{B9B90BA4-F7E5-4D09-8856-92AAAE5B554A}"/>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6189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4DCB4D-BF2D-4A3F-9250-32449403BD82}"/>
              </a:ext>
            </a:extLst>
          </p:cNvPr>
          <p:cNvSpPr>
            <a:spLocks noGrp="1"/>
          </p:cNvSpPr>
          <p:nvPr>
            <p:ph type="title"/>
          </p:nvPr>
        </p:nvSpPr>
        <p:spPr/>
        <p:txBody>
          <a:bodyPr/>
          <a:lstStyle/>
          <a:p>
            <a:r>
              <a:rPr lang="sv-SE" dirty="0"/>
              <a:t>                       Konsekvenser</a:t>
            </a:r>
          </a:p>
        </p:txBody>
      </p:sp>
      <p:sp>
        <p:nvSpPr>
          <p:cNvPr id="3" name="Platshållare för innehåll 2">
            <a:extLst>
              <a:ext uri="{FF2B5EF4-FFF2-40B4-BE49-F238E27FC236}">
                <a16:creationId xmlns:a16="http://schemas.microsoft.com/office/drawing/2014/main" id="{6AB82B85-EA6C-4E1F-84EE-AD494FAEBF55}"/>
              </a:ext>
            </a:extLst>
          </p:cNvPr>
          <p:cNvSpPr>
            <a:spLocks noGrp="1"/>
          </p:cNvSpPr>
          <p:nvPr>
            <p:ph idx="1"/>
          </p:nvPr>
        </p:nvSpPr>
        <p:spPr/>
        <p:txBody>
          <a:bodyPr>
            <a:normAutofit/>
          </a:bodyPr>
          <a:lstStyle/>
          <a:p>
            <a:pPr marL="0" indent="0">
              <a:buNone/>
            </a:pPr>
            <a:endParaRPr lang="sv-SE" dirty="0"/>
          </a:p>
          <a:p>
            <a:r>
              <a:rPr lang="sv-SE" dirty="0"/>
              <a:t> Psykiskt lidande; samsjuklighet med flerandra psykiatriska åkommor ex. andra ångeststörningar, nedstämdhet/depression och missbruk.</a:t>
            </a:r>
          </a:p>
          <a:p>
            <a:endParaRPr lang="sv-SE" dirty="0"/>
          </a:p>
          <a:p>
            <a:r>
              <a:rPr lang="sv-SE" dirty="0"/>
              <a:t>Hälsoproblem; </a:t>
            </a:r>
            <a:r>
              <a:rPr lang="sv-SE" dirty="0" err="1"/>
              <a:t>somatisering</a:t>
            </a:r>
            <a:r>
              <a:rPr lang="sv-SE" dirty="0"/>
              <a:t>, sjukskrivning</a:t>
            </a:r>
          </a:p>
          <a:p>
            <a:endParaRPr lang="sv-SE" dirty="0"/>
          </a:p>
          <a:p>
            <a:r>
              <a:rPr lang="sv-SE" dirty="0"/>
              <a:t>Ekonomiska svårigheter</a:t>
            </a:r>
          </a:p>
          <a:p>
            <a:endParaRPr lang="sv-SE" dirty="0"/>
          </a:p>
          <a:p>
            <a:r>
              <a:rPr lang="sv-SE" dirty="0"/>
              <a:t> Allmänt låg livskvalité; engagerar sig inte</a:t>
            </a:r>
          </a:p>
        </p:txBody>
      </p:sp>
      <p:sp>
        <p:nvSpPr>
          <p:cNvPr id="4" name="Platshållare för sidfot 3">
            <a:extLst>
              <a:ext uri="{FF2B5EF4-FFF2-40B4-BE49-F238E27FC236}">
                <a16:creationId xmlns:a16="http://schemas.microsoft.com/office/drawing/2014/main" id="{9C503413-4498-44D9-9AB4-87CFBAEB8D79}"/>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129307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C465F0-8C9E-4115-AD83-882B38B19B95}"/>
              </a:ext>
            </a:extLst>
          </p:cNvPr>
          <p:cNvSpPr>
            <a:spLocks noGrp="1"/>
          </p:cNvSpPr>
          <p:nvPr>
            <p:ph type="title"/>
          </p:nvPr>
        </p:nvSpPr>
        <p:spPr/>
        <p:txBody>
          <a:bodyPr/>
          <a:lstStyle/>
          <a:p>
            <a:r>
              <a:rPr lang="sv-SE" dirty="0"/>
              <a:t>                                 Diagnos</a:t>
            </a:r>
          </a:p>
        </p:txBody>
      </p:sp>
      <p:sp>
        <p:nvSpPr>
          <p:cNvPr id="3" name="Platshållare för innehåll 2">
            <a:extLst>
              <a:ext uri="{FF2B5EF4-FFF2-40B4-BE49-F238E27FC236}">
                <a16:creationId xmlns:a16="http://schemas.microsoft.com/office/drawing/2014/main" id="{8F4C85C4-C87D-41ED-949D-1AD11272CF36}"/>
              </a:ext>
            </a:extLst>
          </p:cNvPr>
          <p:cNvSpPr>
            <a:spLocks noGrp="1"/>
          </p:cNvSpPr>
          <p:nvPr>
            <p:ph idx="1"/>
          </p:nvPr>
        </p:nvSpPr>
        <p:spPr/>
        <p:txBody>
          <a:bodyPr/>
          <a:lstStyle/>
          <a:p>
            <a:endParaRPr lang="sv-SE" dirty="0"/>
          </a:p>
          <a:p>
            <a:r>
              <a:rPr lang="sv-SE" dirty="0"/>
              <a:t>DSM 5 309.81 Posttraumatiskt Stressyndrom </a:t>
            </a:r>
          </a:p>
          <a:p>
            <a:r>
              <a:rPr lang="sv-SE" dirty="0"/>
              <a:t>ICD 10</a:t>
            </a:r>
          </a:p>
          <a:p>
            <a:r>
              <a:rPr lang="sv-SE" dirty="0"/>
              <a:t>Klinisk intervju; ex. SCID, CAPS</a:t>
            </a:r>
          </a:p>
          <a:p>
            <a:r>
              <a:rPr lang="sv-SE" dirty="0"/>
              <a:t> Självskattningsformulär; ex. IES-R, PSS-SR, PDS,</a:t>
            </a:r>
          </a:p>
          <a:p>
            <a:pPr marL="0" indent="0">
              <a:buNone/>
            </a:pPr>
            <a:r>
              <a:rPr lang="sv-SE" dirty="0"/>
              <a:t>    TES, PCL-5</a:t>
            </a:r>
          </a:p>
        </p:txBody>
      </p:sp>
      <p:sp>
        <p:nvSpPr>
          <p:cNvPr id="4" name="Platshållare för sidfot 3">
            <a:extLst>
              <a:ext uri="{FF2B5EF4-FFF2-40B4-BE49-F238E27FC236}">
                <a16:creationId xmlns:a16="http://schemas.microsoft.com/office/drawing/2014/main" id="{6A693DF4-A42F-4480-82ED-C9533788B2E0}"/>
              </a:ext>
            </a:extLst>
          </p:cNvPr>
          <p:cNvSpPr>
            <a:spLocks noGrp="1"/>
          </p:cNvSpPr>
          <p:nvPr>
            <p:ph type="ftr" sz="quarter" idx="11"/>
          </p:nvPr>
        </p:nvSpPr>
        <p:spPr/>
        <p:txBody>
          <a:bodyPr/>
          <a:lstStyle/>
          <a:p>
            <a:r>
              <a:rPr lang="sv-SE"/>
              <a:t>Lena.Holzman@sll.se</a:t>
            </a:r>
          </a:p>
        </p:txBody>
      </p:sp>
    </p:spTree>
    <p:extLst>
      <p:ext uri="{BB962C8B-B14F-4D97-AF65-F5344CB8AC3E}">
        <p14:creationId xmlns:p14="http://schemas.microsoft.com/office/powerpoint/2010/main" val="2307824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127</TotalTime>
  <Words>1625</Words>
  <Application>Microsoft Macintosh PowerPoint</Application>
  <PresentationFormat>Bredbild</PresentationFormat>
  <Paragraphs>346</Paragraphs>
  <Slides>39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39</vt:i4>
      </vt:variant>
    </vt:vector>
  </HeadingPairs>
  <TitlesOfParts>
    <vt:vector size="44" baseType="lpstr">
      <vt:lpstr>Arial</vt:lpstr>
      <vt:lpstr>Calibri</vt:lpstr>
      <vt:lpstr>Century Gothic</vt:lpstr>
      <vt:lpstr>Wingdings 3</vt:lpstr>
      <vt:lpstr>Jon</vt:lpstr>
      <vt:lpstr>PTSD </vt:lpstr>
      <vt:lpstr>                              PTSD Historik </vt:lpstr>
      <vt:lpstr>                           Vad är PTSD? </vt:lpstr>
      <vt:lpstr>                            Förekomst </vt:lpstr>
      <vt:lpstr>              Riskfaktorer  innan traumat </vt:lpstr>
      <vt:lpstr>                  Riskfaktorer under traumat </vt:lpstr>
      <vt:lpstr>                       Riskfaktorer efter trauma</vt:lpstr>
      <vt:lpstr>                       Konsekvenser</vt:lpstr>
      <vt:lpstr>                                 Diagnos</vt:lpstr>
      <vt:lpstr>                         SYMTOM</vt:lpstr>
      <vt:lpstr>            AKUT STRESSREAKTION </vt:lpstr>
      <vt:lpstr>          HANDLÄGGNING PÅ KK</vt:lpstr>
      <vt:lpstr>                UNDER FÖRLOSSNING</vt:lpstr>
      <vt:lpstr>                 KOMMUNIKATION </vt:lpstr>
      <vt:lpstr>                          CITAT </vt:lpstr>
      <vt:lpstr>                         PÅ  BB</vt:lpstr>
      <vt:lpstr>                SKA VI PRATA PÅ BB</vt:lpstr>
      <vt:lpstr>    NÄR  SKA VI  PRATA OCH  HUR </vt:lpstr>
      <vt:lpstr>PowerPoint-presentation</vt:lpstr>
      <vt:lpstr>                 Søren Kierkegaard</vt:lpstr>
      <vt:lpstr>Citatet  är hämtat från  "Synpunkter på min Författerverksamhet"</vt:lpstr>
      <vt:lpstr>                        FYRA  H</vt:lpstr>
      <vt:lpstr>Behandling Socialstyrelsen rekommenderar: </vt:lpstr>
      <vt:lpstr>                       Tidiga insatser </vt:lpstr>
      <vt:lpstr>                      Principer för krisstöd </vt:lpstr>
      <vt:lpstr>              Socialstyrelsen rekommenderar: </vt:lpstr>
      <vt:lpstr>                             Medicinering </vt:lpstr>
      <vt:lpstr>                                   EMDR</vt:lpstr>
      <vt:lpstr>                                      KBT </vt:lpstr>
      <vt:lpstr>      Kartläggande samtal 1-3 sessioner </vt:lpstr>
      <vt:lpstr>                      Exponeringsbehandling </vt:lpstr>
      <vt:lpstr>                                 Förlossningstrauma </vt:lpstr>
      <vt:lpstr>                        Behandlingsupplägg</vt:lpstr>
      <vt:lpstr>                      </vt:lpstr>
      <vt:lpstr>PTSD  efter en förlossning snitt / inte snitt nästa gång ?</vt:lpstr>
      <vt:lpstr>PLANERING  VAGINAL FÖRLOSSNING  PATIENT MED PTSD</vt:lpstr>
      <vt:lpstr>                            Referenser</vt:lpstr>
      <vt:lpstr>                             Referenser </vt:lpstr>
      <vt:lpstr>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PTSD</dc:title>
  <dc:creator>Lena Holzman</dc:creator>
  <cp:lastModifiedBy>Microsoft Office-användare</cp:lastModifiedBy>
  <cp:revision>16</cp:revision>
  <dcterms:created xsi:type="dcterms:W3CDTF">2019-01-08T15:59:39Z</dcterms:created>
  <dcterms:modified xsi:type="dcterms:W3CDTF">2019-05-13T04:37:01Z</dcterms:modified>
</cp:coreProperties>
</file>