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49"/>
  </p:notesMasterIdLst>
  <p:handoutMasterIdLst>
    <p:handoutMasterId r:id="rId50"/>
  </p:handoutMasterIdLst>
  <p:sldIdLst>
    <p:sldId id="445" r:id="rId2"/>
    <p:sldId id="902" r:id="rId3"/>
    <p:sldId id="854" r:id="rId4"/>
    <p:sldId id="875" r:id="rId5"/>
    <p:sldId id="1069" r:id="rId6"/>
    <p:sldId id="1070" r:id="rId7"/>
    <p:sldId id="1071" r:id="rId8"/>
    <p:sldId id="1072" r:id="rId9"/>
    <p:sldId id="847" r:id="rId10"/>
    <p:sldId id="1074" r:id="rId11"/>
    <p:sldId id="1077" r:id="rId12"/>
    <p:sldId id="903" r:id="rId13"/>
    <p:sldId id="1075" r:id="rId14"/>
    <p:sldId id="856" r:id="rId15"/>
    <p:sldId id="1079" r:id="rId16"/>
    <p:sldId id="939" r:id="rId17"/>
    <p:sldId id="905" r:id="rId18"/>
    <p:sldId id="1093" r:id="rId19"/>
    <p:sldId id="1083" r:id="rId20"/>
    <p:sldId id="1084" r:id="rId21"/>
    <p:sldId id="1085" r:id="rId22"/>
    <p:sldId id="762" r:id="rId23"/>
    <p:sldId id="1080" r:id="rId24"/>
    <p:sldId id="1081" r:id="rId25"/>
    <p:sldId id="1073" r:id="rId26"/>
    <p:sldId id="1067" r:id="rId27"/>
    <p:sldId id="1088" r:id="rId28"/>
    <p:sldId id="1089" r:id="rId29"/>
    <p:sldId id="1090" r:id="rId30"/>
    <p:sldId id="1092" r:id="rId31"/>
    <p:sldId id="1086" r:id="rId32"/>
    <p:sldId id="1024" r:id="rId33"/>
    <p:sldId id="1099" r:id="rId34"/>
    <p:sldId id="1100" r:id="rId35"/>
    <p:sldId id="1094" r:id="rId36"/>
    <p:sldId id="1095" r:id="rId37"/>
    <p:sldId id="1096" r:id="rId38"/>
    <p:sldId id="1097" r:id="rId39"/>
    <p:sldId id="1098" r:id="rId40"/>
    <p:sldId id="1064" r:id="rId41"/>
    <p:sldId id="877" r:id="rId42"/>
    <p:sldId id="1063" r:id="rId43"/>
    <p:sldId id="1066" r:id="rId44"/>
    <p:sldId id="935" r:id="rId45"/>
    <p:sldId id="886" r:id="rId46"/>
    <p:sldId id="1087" r:id="rId47"/>
    <p:sldId id="914" r:id="rId48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0">
          <p15:clr>
            <a:srgbClr val="A4A3A4"/>
          </p15:clr>
        </p15:guide>
        <p15:guide id="2" pos="23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CC3300"/>
    <a:srgbClr val="9A0000"/>
    <a:srgbClr val="99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82219" autoAdjust="0"/>
  </p:normalViewPr>
  <p:slideViewPr>
    <p:cSldViewPr>
      <p:cViewPr varScale="1">
        <p:scale>
          <a:sx n="92" d="100"/>
          <a:sy n="92" d="100"/>
        </p:scale>
        <p:origin x="2008" y="184"/>
      </p:cViewPr>
      <p:guideLst>
        <p:guide orient="horz" pos="2070"/>
        <p:guide pos="2335"/>
      </p:guideLst>
    </p:cSldViewPr>
  </p:slideViewPr>
  <p:outlineViewPr>
    <p:cViewPr>
      <p:scale>
        <a:sx n="33" d="100"/>
        <a:sy n="33" d="100"/>
      </p:scale>
      <p:origin x="24" y="437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8536"/>
    </p:cViewPr>
  </p:sorterViewPr>
  <p:notesViewPr>
    <p:cSldViewPr>
      <p:cViewPr varScale="1">
        <p:scale>
          <a:sx n="96" d="100"/>
          <a:sy n="96" d="100"/>
        </p:scale>
        <p:origin x="248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ariesmac\Dropbox\Presentationer\Perinatal\Statistik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ariesmac\Dropbox\Presentationer\Perinatal\Statisti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err="1"/>
              <a:t>Graviditets</a:t>
            </a:r>
            <a:r>
              <a:rPr lang="en-US" sz="2800" dirty="0"/>
              <a:t>- </a:t>
            </a:r>
            <a:r>
              <a:rPr lang="en-US" sz="2800" dirty="0" err="1"/>
              <a:t>och</a:t>
            </a:r>
            <a:r>
              <a:rPr lang="en-US" sz="2800" baseline="0" dirty="0"/>
              <a:t> </a:t>
            </a:r>
            <a:r>
              <a:rPr lang="en-US" sz="2800" baseline="0" dirty="0" err="1"/>
              <a:t>förlossningskomplikationer</a:t>
            </a:r>
            <a:r>
              <a:rPr lang="en-US" sz="2800" baseline="0" dirty="0"/>
              <a:t> (%)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8242235345581798E-2"/>
          <c:y val="0.10958340624088656"/>
          <c:w val="0.91217694663167104"/>
          <c:h val="0.4427089530475357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A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BC-404C-AF60-95D992B7EC85}"/>
              </c:ext>
            </c:extLst>
          </c:dPt>
          <c:dPt>
            <c:idx val="1"/>
            <c:invertIfNegative val="0"/>
            <c:bubble3D val="0"/>
            <c:spPr>
              <a:solidFill>
                <a:srgbClr val="9A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6BC-404C-AF60-95D992B7EC85}"/>
              </c:ext>
            </c:extLst>
          </c:dPt>
          <c:dPt>
            <c:idx val="2"/>
            <c:invertIfNegative val="0"/>
            <c:bubble3D val="0"/>
            <c:spPr>
              <a:pattFill prst="pct7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3C9-0C49-9D14-BCCC2531A362}"/>
              </c:ext>
            </c:extLst>
          </c:dPt>
          <c:dPt>
            <c:idx val="6"/>
            <c:invertIfNegative val="0"/>
            <c:bubble3D val="0"/>
            <c:spPr>
              <a:pattFill prst="pct6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C9-0C49-9D14-BCCC2531A362}"/>
              </c:ext>
            </c:extLst>
          </c:dPt>
          <c:cat>
            <c:strRef>
              <c:f>Sheet1!$A$2:$A$9</c:f>
              <c:strCache>
                <c:ptCount val="8"/>
                <c:pt idx="0">
                  <c:v>Ångestsyndrom</c:v>
                </c:pt>
                <c:pt idx="1">
                  <c:v>Egentlig depression</c:v>
                </c:pt>
                <c:pt idx="2">
                  <c:v>Tidig födsel (&lt;37 v)</c:v>
                </c:pt>
                <c:pt idx="3">
                  <c:v>Hypertoni</c:v>
                </c:pt>
                <c:pt idx="4">
                  <c:v>Preeklampsi</c:v>
                </c:pt>
                <c:pt idx="5">
                  <c:v>Postpartal blödning</c:v>
                </c:pt>
                <c:pt idx="6">
                  <c:v>SGA</c:v>
                </c:pt>
                <c:pt idx="7">
                  <c:v>Graviditetsdiabetes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8.6</c:v>
                </c:pt>
                <c:pt idx="1">
                  <c:v>7</c:v>
                </c:pt>
                <c:pt idx="2">
                  <c:v>5.8</c:v>
                </c:pt>
                <c:pt idx="3">
                  <c:v>5.2</c:v>
                </c:pt>
                <c:pt idx="4">
                  <c:v>2.8</c:v>
                </c:pt>
                <c:pt idx="5">
                  <c:v>2.6</c:v>
                </c:pt>
                <c:pt idx="6">
                  <c:v>2.5</c:v>
                </c:pt>
                <c:pt idx="7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BC-404C-AF60-95D992B7EC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768544"/>
        <c:axId val="39356432"/>
      </c:barChart>
      <c:catAx>
        <c:axId val="3876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356432"/>
        <c:crosses val="autoZero"/>
        <c:auto val="1"/>
        <c:lblAlgn val="ctr"/>
        <c:lblOffset val="100"/>
        <c:noMultiLvlLbl val="0"/>
      </c:catAx>
      <c:valAx>
        <c:axId val="3935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876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baseline="0" dirty="0" err="1">
                <a:effectLst/>
              </a:rPr>
              <a:t>Graviditets</a:t>
            </a:r>
            <a:r>
              <a:rPr lang="en-US" sz="2800" b="0" i="0" baseline="0" dirty="0">
                <a:effectLst/>
              </a:rPr>
              <a:t> &amp; </a:t>
            </a:r>
            <a:r>
              <a:rPr lang="en-US" sz="2800" b="0" i="0" baseline="0" dirty="0" err="1">
                <a:effectLst/>
              </a:rPr>
              <a:t>förlossningskomplikationer</a:t>
            </a:r>
            <a:r>
              <a:rPr lang="en-US" sz="2800" b="0" i="0" baseline="0" dirty="0">
                <a:effectLst/>
              </a:rPr>
              <a:t> vid </a:t>
            </a:r>
            <a:r>
              <a:rPr lang="en-US" sz="2800" b="0" i="0" baseline="0" dirty="0" err="1">
                <a:effectLst/>
              </a:rPr>
              <a:t>komorbid</a:t>
            </a:r>
            <a:r>
              <a:rPr lang="en-US" sz="2800" b="0" i="0" baseline="0" dirty="0">
                <a:effectLst/>
              </a:rPr>
              <a:t> depression (%)</a:t>
            </a:r>
            <a:endParaRPr lang="sv-SE" sz="2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Sheet1!$N$2</c:f>
              <c:strCache>
                <c:ptCount val="1"/>
                <c:pt idx="0">
                  <c:v>Depression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Sheet1!$L$3:$L$6</c:f>
              <c:strCache>
                <c:ptCount val="4"/>
                <c:pt idx="0">
                  <c:v>Rökning</c:v>
                </c:pt>
                <c:pt idx="1">
                  <c:v>Alkohol/Droger</c:v>
                </c:pt>
                <c:pt idx="2">
                  <c:v>Maternella komplikationer</c:v>
                </c:pt>
                <c:pt idx="3">
                  <c:v>Förlossningskomplikationer</c:v>
                </c:pt>
              </c:strCache>
            </c:strRef>
          </c:cat>
          <c:val>
            <c:numRef>
              <c:f>Sheet1!$N$3:$N$6</c:f>
              <c:numCache>
                <c:formatCode>General</c:formatCode>
                <c:ptCount val="4"/>
                <c:pt idx="0">
                  <c:v>28</c:v>
                </c:pt>
                <c:pt idx="1">
                  <c:v>12</c:v>
                </c:pt>
                <c:pt idx="2">
                  <c:v>21.4</c:v>
                </c:pt>
                <c:pt idx="3">
                  <c:v>50.1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A-AF45-BDB3-8B0BDC8ACEF5}"/>
            </c:ext>
          </c:extLst>
        </c:ser>
        <c:ser>
          <c:idx val="2"/>
          <c:order val="1"/>
          <c:tx>
            <c:strRef>
              <c:f>Sheet1!$O$2</c:f>
              <c:strCache>
                <c:ptCount val="1"/>
                <c:pt idx="0">
                  <c:v>Ej depression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Sheet1!$L$3:$L$6</c:f>
              <c:strCache>
                <c:ptCount val="4"/>
                <c:pt idx="0">
                  <c:v>Rökning</c:v>
                </c:pt>
                <c:pt idx="1">
                  <c:v>Alkohol/Droger</c:v>
                </c:pt>
                <c:pt idx="2">
                  <c:v>Maternella komplikationer</c:v>
                </c:pt>
                <c:pt idx="3">
                  <c:v>Förlossningskomplikationer</c:v>
                </c:pt>
              </c:strCache>
            </c:strRef>
          </c:cat>
          <c:val>
            <c:numRef>
              <c:f>Sheet1!$O$3:$O$6</c:f>
              <c:numCache>
                <c:formatCode>General</c:formatCode>
                <c:ptCount val="4"/>
                <c:pt idx="0">
                  <c:v>9.1999999999999993</c:v>
                </c:pt>
                <c:pt idx="1">
                  <c:v>1.5</c:v>
                </c:pt>
                <c:pt idx="2">
                  <c:v>16.7</c:v>
                </c:pt>
                <c:pt idx="3">
                  <c:v>44.3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0A-AF45-BDB3-8B0BDC8AC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9615648"/>
        <c:axId val="119617328"/>
      </c:barChart>
      <c:catAx>
        <c:axId val="119615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9617328"/>
        <c:crosses val="autoZero"/>
        <c:auto val="1"/>
        <c:lblAlgn val="ctr"/>
        <c:lblOffset val="100"/>
        <c:noMultiLvlLbl val="0"/>
      </c:catAx>
      <c:valAx>
        <c:axId val="119617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961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D80359-D172-2240-B258-FB404C6F3B6B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</dgm:pt>
    <dgm:pt modelId="{C5436579-D889-6645-8CCE-352C45D08852}">
      <dgm:prSet phldrT="[Text]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sv-SE" dirty="0"/>
            <a:t>Ångestsjukdomar</a:t>
          </a:r>
        </a:p>
      </dgm:t>
    </dgm:pt>
    <dgm:pt modelId="{6369B6D7-7C6F-AE41-8EE4-38DEAA29AFAF}" type="parTrans" cxnId="{8D8B6AD5-298A-3D45-BC0F-BE98E8938ED8}">
      <dgm:prSet/>
      <dgm:spPr/>
      <dgm:t>
        <a:bodyPr/>
        <a:lstStyle/>
        <a:p>
          <a:endParaRPr lang="sv-SE"/>
        </a:p>
      </dgm:t>
    </dgm:pt>
    <dgm:pt modelId="{254C4E4B-0D10-5C49-8276-5021686685A2}" type="sibTrans" cxnId="{8D8B6AD5-298A-3D45-BC0F-BE98E8938ED8}">
      <dgm:prSet/>
      <dgm:spPr/>
      <dgm:t>
        <a:bodyPr/>
        <a:lstStyle/>
        <a:p>
          <a:endParaRPr lang="sv-SE"/>
        </a:p>
      </dgm:t>
    </dgm:pt>
    <dgm:pt modelId="{FE91AEEB-FAC4-F749-B56C-E916E21F5FF7}">
      <dgm:prSet phldrT="[Text]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sv-SE" dirty="0"/>
            <a:t>”psykisk ohälsa”</a:t>
          </a:r>
        </a:p>
      </dgm:t>
    </dgm:pt>
    <dgm:pt modelId="{A6B407AE-A973-2442-B9B3-04DA08A024C4}" type="parTrans" cxnId="{EEF82F73-E17B-3542-ACE9-E47FC50E5C21}">
      <dgm:prSet/>
      <dgm:spPr/>
      <dgm:t>
        <a:bodyPr/>
        <a:lstStyle/>
        <a:p>
          <a:endParaRPr lang="sv-SE"/>
        </a:p>
      </dgm:t>
    </dgm:pt>
    <dgm:pt modelId="{78A926C2-BA04-1F4F-86EC-BB5DE296DF17}" type="sibTrans" cxnId="{EEF82F73-E17B-3542-ACE9-E47FC50E5C21}">
      <dgm:prSet/>
      <dgm:spPr/>
      <dgm:t>
        <a:bodyPr/>
        <a:lstStyle/>
        <a:p>
          <a:endParaRPr lang="sv-SE"/>
        </a:p>
      </dgm:t>
    </dgm:pt>
    <dgm:pt modelId="{F5022FC7-156F-D846-9527-BDADB4F047CF}">
      <dgm:prSet phldrT="[Text]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sv-SE" dirty="0"/>
            <a:t>”normal oro”</a:t>
          </a:r>
        </a:p>
      </dgm:t>
    </dgm:pt>
    <dgm:pt modelId="{1BEACF55-DFAB-2D4E-BAAD-DE32F4C33CCE}" type="parTrans" cxnId="{0C777C68-7585-6A43-ABE4-AC75F20AACEF}">
      <dgm:prSet/>
      <dgm:spPr/>
      <dgm:t>
        <a:bodyPr/>
        <a:lstStyle/>
        <a:p>
          <a:endParaRPr lang="sv-SE"/>
        </a:p>
      </dgm:t>
    </dgm:pt>
    <dgm:pt modelId="{A4B1BB6E-A94B-A14D-87AC-77FB7FF8B06A}" type="sibTrans" cxnId="{0C777C68-7585-6A43-ABE4-AC75F20AACEF}">
      <dgm:prSet/>
      <dgm:spPr/>
      <dgm:t>
        <a:bodyPr/>
        <a:lstStyle/>
        <a:p>
          <a:endParaRPr lang="sv-SE"/>
        </a:p>
      </dgm:t>
    </dgm:pt>
    <dgm:pt modelId="{1A93AE67-E373-D948-94CA-9221004CA903}">
      <dgm:prSet phldrT="[Text]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sv-SE" dirty="0"/>
            <a:t>Graviditet/</a:t>
          </a:r>
          <a:r>
            <a:rPr lang="sv-SE" dirty="0" err="1"/>
            <a:t>postpartum</a:t>
          </a:r>
          <a:r>
            <a:rPr lang="sv-SE" dirty="0"/>
            <a:t> besvär: sömn, </a:t>
          </a:r>
          <a:r>
            <a:rPr lang="sv-SE" dirty="0" err="1"/>
            <a:t>matintag</a:t>
          </a:r>
          <a:endParaRPr lang="sv-SE" dirty="0"/>
        </a:p>
      </dgm:t>
    </dgm:pt>
    <dgm:pt modelId="{1B0CB752-037B-7546-9718-D0CD3BD1AFA7}" type="parTrans" cxnId="{8D5CB7B2-46C7-2544-A1D6-7C2277CD17A6}">
      <dgm:prSet/>
      <dgm:spPr/>
      <dgm:t>
        <a:bodyPr/>
        <a:lstStyle/>
        <a:p>
          <a:endParaRPr lang="sv-SE"/>
        </a:p>
      </dgm:t>
    </dgm:pt>
    <dgm:pt modelId="{A23A922A-5D59-E049-87FE-47A5D35DA7B7}" type="sibTrans" cxnId="{8D5CB7B2-46C7-2544-A1D6-7C2277CD17A6}">
      <dgm:prSet/>
      <dgm:spPr/>
      <dgm:t>
        <a:bodyPr/>
        <a:lstStyle/>
        <a:p>
          <a:endParaRPr lang="sv-SE"/>
        </a:p>
      </dgm:t>
    </dgm:pt>
    <dgm:pt modelId="{08B8E0F0-C8C6-414C-B23E-4D6B27B99F28}">
      <dgm:prSet phldrT="[Text]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sv-SE" dirty="0"/>
            <a:t>Psykos</a:t>
          </a:r>
        </a:p>
      </dgm:t>
    </dgm:pt>
    <dgm:pt modelId="{1DEC9312-028D-5A41-AB30-AACF984E26BA}" type="parTrans" cxnId="{18CF6654-60AB-BF4C-A38D-C527E6BC63C6}">
      <dgm:prSet/>
      <dgm:spPr/>
      <dgm:t>
        <a:bodyPr/>
        <a:lstStyle/>
        <a:p>
          <a:endParaRPr lang="sv-SE"/>
        </a:p>
      </dgm:t>
    </dgm:pt>
    <dgm:pt modelId="{395EC3C7-B498-A641-8BE9-04AEEBA8A22C}" type="sibTrans" cxnId="{18CF6654-60AB-BF4C-A38D-C527E6BC63C6}">
      <dgm:prSet/>
      <dgm:spPr/>
      <dgm:t>
        <a:bodyPr/>
        <a:lstStyle/>
        <a:p>
          <a:endParaRPr lang="sv-SE"/>
        </a:p>
      </dgm:t>
    </dgm:pt>
    <dgm:pt modelId="{88CB09D1-3301-FA49-A294-2946F842074B}">
      <dgm:prSet phldrT="[Text]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sv-SE" dirty="0"/>
            <a:t>Bipolär sjukdom</a:t>
          </a:r>
        </a:p>
      </dgm:t>
    </dgm:pt>
    <dgm:pt modelId="{DB6927BC-ABB2-6440-BACE-581454D0298B}" type="parTrans" cxnId="{7E893E81-685D-A04B-89BB-3B9B3E85DC30}">
      <dgm:prSet/>
      <dgm:spPr/>
      <dgm:t>
        <a:bodyPr/>
        <a:lstStyle/>
        <a:p>
          <a:endParaRPr lang="sv-SE"/>
        </a:p>
      </dgm:t>
    </dgm:pt>
    <dgm:pt modelId="{12BC85E5-D892-1843-ADCB-39FE58028651}" type="sibTrans" cxnId="{7E893E81-685D-A04B-89BB-3B9B3E85DC30}">
      <dgm:prSet/>
      <dgm:spPr/>
      <dgm:t>
        <a:bodyPr/>
        <a:lstStyle/>
        <a:p>
          <a:endParaRPr lang="sv-SE"/>
        </a:p>
      </dgm:t>
    </dgm:pt>
    <dgm:pt modelId="{DA08AE63-E3C0-5141-80A1-B651122A4633}">
      <dgm:prSet phldrT="[Text]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sv-SE" dirty="0"/>
            <a:t>Egentlig depression</a:t>
          </a:r>
        </a:p>
      </dgm:t>
    </dgm:pt>
    <dgm:pt modelId="{0ACA5D1C-CE65-F44E-A874-F6204013BE90}" type="parTrans" cxnId="{C7883F46-CBA0-4E4E-9009-0D8A47865613}">
      <dgm:prSet/>
      <dgm:spPr/>
      <dgm:t>
        <a:bodyPr/>
        <a:lstStyle/>
        <a:p>
          <a:endParaRPr lang="sv-SE"/>
        </a:p>
      </dgm:t>
    </dgm:pt>
    <dgm:pt modelId="{BE6E87FC-DFE9-3143-86BC-C83B252AD34B}" type="sibTrans" cxnId="{C7883F46-CBA0-4E4E-9009-0D8A47865613}">
      <dgm:prSet/>
      <dgm:spPr/>
      <dgm:t>
        <a:bodyPr/>
        <a:lstStyle/>
        <a:p>
          <a:endParaRPr lang="sv-SE"/>
        </a:p>
      </dgm:t>
    </dgm:pt>
    <dgm:pt modelId="{26FA691E-DE69-B14F-AE2D-310A0449660F}" type="pres">
      <dgm:prSet presAssocID="{44D80359-D172-2240-B258-FB404C6F3B6B}" presName="Name0" presStyleCnt="0">
        <dgm:presLayoutVars>
          <dgm:dir/>
          <dgm:animLvl val="lvl"/>
          <dgm:resizeHandles val="exact"/>
        </dgm:presLayoutVars>
      </dgm:prSet>
      <dgm:spPr/>
    </dgm:pt>
    <dgm:pt modelId="{EAC79526-B064-B74C-AFF4-044143808A94}" type="pres">
      <dgm:prSet presAssocID="{08B8E0F0-C8C6-414C-B23E-4D6B27B99F28}" presName="Name8" presStyleCnt="0"/>
      <dgm:spPr/>
    </dgm:pt>
    <dgm:pt modelId="{FEB3D172-1F2E-1E42-B03B-48D420A1E662}" type="pres">
      <dgm:prSet presAssocID="{08B8E0F0-C8C6-414C-B23E-4D6B27B99F28}" presName="level" presStyleLbl="node1" presStyleIdx="0" presStyleCnt="7">
        <dgm:presLayoutVars>
          <dgm:chMax val="1"/>
          <dgm:bulletEnabled val="1"/>
        </dgm:presLayoutVars>
      </dgm:prSet>
      <dgm:spPr/>
    </dgm:pt>
    <dgm:pt modelId="{2BEA24C4-7EC8-794E-B881-6D68281AB78B}" type="pres">
      <dgm:prSet presAssocID="{08B8E0F0-C8C6-414C-B23E-4D6B27B99F2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6D0ED1-6057-CD4F-9CAE-F23D03330DA0}" type="pres">
      <dgm:prSet presAssocID="{88CB09D1-3301-FA49-A294-2946F842074B}" presName="Name8" presStyleCnt="0"/>
      <dgm:spPr/>
    </dgm:pt>
    <dgm:pt modelId="{9795F5E7-4350-C34D-9764-480AFE7900D3}" type="pres">
      <dgm:prSet presAssocID="{88CB09D1-3301-FA49-A294-2946F842074B}" presName="level" presStyleLbl="node1" presStyleIdx="1" presStyleCnt="7">
        <dgm:presLayoutVars>
          <dgm:chMax val="1"/>
          <dgm:bulletEnabled val="1"/>
        </dgm:presLayoutVars>
      </dgm:prSet>
      <dgm:spPr/>
    </dgm:pt>
    <dgm:pt modelId="{5BCF11CA-3A81-834A-99C2-08665FE2E73E}" type="pres">
      <dgm:prSet presAssocID="{88CB09D1-3301-FA49-A294-2946F842074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72BC40D-297A-9248-A10A-7CE0378FBC11}" type="pres">
      <dgm:prSet presAssocID="{DA08AE63-E3C0-5141-80A1-B651122A4633}" presName="Name8" presStyleCnt="0"/>
      <dgm:spPr/>
    </dgm:pt>
    <dgm:pt modelId="{BC6FBF82-3397-7544-8AF0-5721020E782B}" type="pres">
      <dgm:prSet presAssocID="{DA08AE63-E3C0-5141-80A1-B651122A4633}" presName="level" presStyleLbl="node1" presStyleIdx="2" presStyleCnt="7">
        <dgm:presLayoutVars>
          <dgm:chMax val="1"/>
          <dgm:bulletEnabled val="1"/>
        </dgm:presLayoutVars>
      </dgm:prSet>
      <dgm:spPr/>
    </dgm:pt>
    <dgm:pt modelId="{BC538F78-1587-E644-AABB-D16083A06EDB}" type="pres">
      <dgm:prSet presAssocID="{DA08AE63-E3C0-5141-80A1-B651122A463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8824F1A-708C-B04D-AB46-0D95AC1894E4}" type="pres">
      <dgm:prSet presAssocID="{C5436579-D889-6645-8CCE-352C45D08852}" presName="Name8" presStyleCnt="0"/>
      <dgm:spPr/>
    </dgm:pt>
    <dgm:pt modelId="{A2731921-BD0A-5E41-B405-A546F1A2C34F}" type="pres">
      <dgm:prSet presAssocID="{C5436579-D889-6645-8CCE-352C45D08852}" presName="level" presStyleLbl="node1" presStyleIdx="3" presStyleCnt="7">
        <dgm:presLayoutVars>
          <dgm:chMax val="1"/>
          <dgm:bulletEnabled val="1"/>
        </dgm:presLayoutVars>
      </dgm:prSet>
      <dgm:spPr/>
    </dgm:pt>
    <dgm:pt modelId="{945E2CF2-757F-B940-A6B3-63838EA89741}" type="pres">
      <dgm:prSet presAssocID="{C5436579-D889-6645-8CCE-352C45D0885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5E65798-0B7C-1D40-94F5-5D6FBFEF6241}" type="pres">
      <dgm:prSet presAssocID="{FE91AEEB-FAC4-F749-B56C-E916E21F5FF7}" presName="Name8" presStyleCnt="0"/>
      <dgm:spPr/>
    </dgm:pt>
    <dgm:pt modelId="{3EF5231D-F7E4-FD4D-BC6F-7AEAFA7C0BAC}" type="pres">
      <dgm:prSet presAssocID="{FE91AEEB-FAC4-F749-B56C-E916E21F5FF7}" presName="level" presStyleLbl="node1" presStyleIdx="4" presStyleCnt="7">
        <dgm:presLayoutVars>
          <dgm:chMax val="1"/>
          <dgm:bulletEnabled val="1"/>
        </dgm:presLayoutVars>
      </dgm:prSet>
      <dgm:spPr/>
    </dgm:pt>
    <dgm:pt modelId="{0ABCAEE3-1AE5-5244-91FE-5D7EDFD9CB81}" type="pres">
      <dgm:prSet presAssocID="{FE91AEEB-FAC4-F749-B56C-E916E21F5FF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FC962BA-9D3C-B147-8B01-EDB99F68A4FE}" type="pres">
      <dgm:prSet presAssocID="{1A93AE67-E373-D948-94CA-9221004CA903}" presName="Name8" presStyleCnt="0"/>
      <dgm:spPr/>
    </dgm:pt>
    <dgm:pt modelId="{918C9D58-EE52-B34E-9B77-87B0CB869093}" type="pres">
      <dgm:prSet presAssocID="{1A93AE67-E373-D948-94CA-9221004CA903}" presName="level" presStyleLbl="node1" presStyleIdx="5" presStyleCnt="7">
        <dgm:presLayoutVars>
          <dgm:chMax val="1"/>
          <dgm:bulletEnabled val="1"/>
        </dgm:presLayoutVars>
      </dgm:prSet>
      <dgm:spPr/>
    </dgm:pt>
    <dgm:pt modelId="{16DC83D3-3994-144A-BAC7-27C78A334CE8}" type="pres">
      <dgm:prSet presAssocID="{1A93AE67-E373-D948-94CA-9221004CA9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A8595B3-CF70-D547-AA37-0F3ABF12BBC4}" type="pres">
      <dgm:prSet presAssocID="{F5022FC7-156F-D846-9527-BDADB4F047CF}" presName="Name8" presStyleCnt="0"/>
      <dgm:spPr/>
    </dgm:pt>
    <dgm:pt modelId="{0BB4F890-DA25-284E-AD9C-4BF9EA000F1F}" type="pres">
      <dgm:prSet presAssocID="{F5022FC7-156F-D846-9527-BDADB4F047CF}" presName="level" presStyleLbl="node1" presStyleIdx="6" presStyleCnt="7">
        <dgm:presLayoutVars>
          <dgm:chMax val="1"/>
          <dgm:bulletEnabled val="1"/>
        </dgm:presLayoutVars>
      </dgm:prSet>
      <dgm:spPr/>
    </dgm:pt>
    <dgm:pt modelId="{DA90B99E-B1DF-1B44-B646-42DD47070A04}" type="pres">
      <dgm:prSet presAssocID="{F5022FC7-156F-D846-9527-BDADB4F047C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C2DB211-B799-E64C-9C9D-B763E6E06552}" type="presOf" srcId="{F5022FC7-156F-D846-9527-BDADB4F047CF}" destId="{0BB4F890-DA25-284E-AD9C-4BF9EA000F1F}" srcOrd="0" destOrd="0" presId="urn:microsoft.com/office/officeart/2005/8/layout/pyramid1"/>
    <dgm:cxn modelId="{6A738028-0411-E14D-AB3C-39F765F581DC}" type="presOf" srcId="{F5022FC7-156F-D846-9527-BDADB4F047CF}" destId="{DA90B99E-B1DF-1B44-B646-42DD47070A04}" srcOrd="1" destOrd="0" presId="urn:microsoft.com/office/officeart/2005/8/layout/pyramid1"/>
    <dgm:cxn modelId="{362F0D40-3A49-484B-85B4-8E7194E8C12B}" type="presOf" srcId="{44D80359-D172-2240-B258-FB404C6F3B6B}" destId="{26FA691E-DE69-B14F-AE2D-310A0449660F}" srcOrd="0" destOrd="0" presId="urn:microsoft.com/office/officeart/2005/8/layout/pyramid1"/>
    <dgm:cxn modelId="{C7883F46-CBA0-4E4E-9009-0D8A47865613}" srcId="{44D80359-D172-2240-B258-FB404C6F3B6B}" destId="{DA08AE63-E3C0-5141-80A1-B651122A4633}" srcOrd="2" destOrd="0" parTransId="{0ACA5D1C-CE65-F44E-A874-F6204013BE90}" sibTransId="{BE6E87FC-DFE9-3143-86BC-C83B252AD34B}"/>
    <dgm:cxn modelId="{18CF6654-60AB-BF4C-A38D-C527E6BC63C6}" srcId="{44D80359-D172-2240-B258-FB404C6F3B6B}" destId="{08B8E0F0-C8C6-414C-B23E-4D6B27B99F28}" srcOrd="0" destOrd="0" parTransId="{1DEC9312-028D-5A41-AB30-AACF984E26BA}" sibTransId="{395EC3C7-B498-A641-8BE9-04AEEBA8A22C}"/>
    <dgm:cxn modelId="{F7605157-9157-AF40-B2BB-696B24F78108}" type="presOf" srcId="{FE91AEEB-FAC4-F749-B56C-E916E21F5FF7}" destId="{3EF5231D-F7E4-FD4D-BC6F-7AEAFA7C0BAC}" srcOrd="0" destOrd="0" presId="urn:microsoft.com/office/officeart/2005/8/layout/pyramid1"/>
    <dgm:cxn modelId="{0C777C68-7585-6A43-ABE4-AC75F20AACEF}" srcId="{44D80359-D172-2240-B258-FB404C6F3B6B}" destId="{F5022FC7-156F-D846-9527-BDADB4F047CF}" srcOrd="6" destOrd="0" parTransId="{1BEACF55-DFAB-2D4E-BAAD-DE32F4C33CCE}" sibTransId="{A4B1BB6E-A94B-A14D-87AC-77FB7FF8B06A}"/>
    <dgm:cxn modelId="{C0032F6D-11BC-0E47-8994-B37B73D00FB9}" type="presOf" srcId="{C5436579-D889-6645-8CCE-352C45D08852}" destId="{945E2CF2-757F-B940-A6B3-63838EA89741}" srcOrd="1" destOrd="0" presId="urn:microsoft.com/office/officeart/2005/8/layout/pyramid1"/>
    <dgm:cxn modelId="{11B9A472-9236-1D4E-96CF-166588E41380}" type="presOf" srcId="{DA08AE63-E3C0-5141-80A1-B651122A4633}" destId="{BC6FBF82-3397-7544-8AF0-5721020E782B}" srcOrd="0" destOrd="0" presId="urn:microsoft.com/office/officeart/2005/8/layout/pyramid1"/>
    <dgm:cxn modelId="{EEF82F73-E17B-3542-ACE9-E47FC50E5C21}" srcId="{44D80359-D172-2240-B258-FB404C6F3B6B}" destId="{FE91AEEB-FAC4-F749-B56C-E916E21F5FF7}" srcOrd="4" destOrd="0" parTransId="{A6B407AE-A973-2442-B9B3-04DA08A024C4}" sibTransId="{78A926C2-BA04-1F4F-86EC-BB5DE296DF17}"/>
    <dgm:cxn modelId="{8E00AD80-8D2B-8B4E-80E1-97DC9068FEAB}" type="presOf" srcId="{1A93AE67-E373-D948-94CA-9221004CA903}" destId="{918C9D58-EE52-B34E-9B77-87B0CB869093}" srcOrd="0" destOrd="0" presId="urn:microsoft.com/office/officeart/2005/8/layout/pyramid1"/>
    <dgm:cxn modelId="{7E893E81-685D-A04B-89BB-3B9B3E85DC30}" srcId="{44D80359-D172-2240-B258-FB404C6F3B6B}" destId="{88CB09D1-3301-FA49-A294-2946F842074B}" srcOrd="1" destOrd="0" parTransId="{DB6927BC-ABB2-6440-BACE-581454D0298B}" sibTransId="{12BC85E5-D892-1843-ADCB-39FE58028651}"/>
    <dgm:cxn modelId="{CE6EE28B-DBA6-DD4F-B6E7-C67CB2E3B461}" type="presOf" srcId="{88CB09D1-3301-FA49-A294-2946F842074B}" destId="{5BCF11CA-3A81-834A-99C2-08665FE2E73E}" srcOrd="1" destOrd="0" presId="urn:microsoft.com/office/officeart/2005/8/layout/pyramid1"/>
    <dgm:cxn modelId="{64571F94-0AC5-AB45-AA8B-5B11E24EF7FD}" type="presOf" srcId="{DA08AE63-E3C0-5141-80A1-B651122A4633}" destId="{BC538F78-1587-E644-AABB-D16083A06EDB}" srcOrd="1" destOrd="0" presId="urn:microsoft.com/office/officeart/2005/8/layout/pyramid1"/>
    <dgm:cxn modelId="{3823E5AC-68CE-B14E-8C36-1A1BBD3316DD}" type="presOf" srcId="{FE91AEEB-FAC4-F749-B56C-E916E21F5FF7}" destId="{0ABCAEE3-1AE5-5244-91FE-5D7EDFD9CB81}" srcOrd="1" destOrd="0" presId="urn:microsoft.com/office/officeart/2005/8/layout/pyramid1"/>
    <dgm:cxn modelId="{8D5CB7B2-46C7-2544-A1D6-7C2277CD17A6}" srcId="{44D80359-D172-2240-B258-FB404C6F3B6B}" destId="{1A93AE67-E373-D948-94CA-9221004CA903}" srcOrd="5" destOrd="0" parTransId="{1B0CB752-037B-7546-9718-D0CD3BD1AFA7}" sibTransId="{A23A922A-5D59-E049-87FE-47A5D35DA7B7}"/>
    <dgm:cxn modelId="{8D8B6AD5-298A-3D45-BC0F-BE98E8938ED8}" srcId="{44D80359-D172-2240-B258-FB404C6F3B6B}" destId="{C5436579-D889-6645-8CCE-352C45D08852}" srcOrd="3" destOrd="0" parTransId="{6369B6D7-7C6F-AE41-8EE4-38DEAA29AFAF}" sibTransId="{254C4E4B-0D10-5C49-8276-5021686685A2}"/>
    <dgm:cxn modelId="{1AD9DAD5-27D8-A24A-8952-864816E2A18C}" type="presOf" srcId="{C5436579-D889-6645-8CCE-352C45D08852}" destId="{A2731921-BD0A-5E41-B405-A546F1A2C34F}" srcOrd="0" destOrd="0" presId="urn:microsoft.com/office/officeart/2005/8/layout/pyramid1"/>
    <dgm:cxn modelId="{D2EA9CD9-7241-BF4A-A12C-10F0A6E184B1}" type="presOf" srcId="{08B8E0F0-C8C6-414C-B23E-4D6B27B99F28}" destId="{2BEA24C4-7EC8-794E-B881-6D68281AB78B}" srcOrd="1" destOrd="0" presId="urn:microsoft.com/office/officeart/2005/8/layout/pyramid1"/>
    <dgm:cxn modelId="{0B944DEC-5839-124D-98C5-B74EE6F0479F}" type="presOf" srcId="{1A93AE67-E373-D948-94CA-9221004CA903}" destId="{16DC83D3-3994-144A-BAC7-27C78A334CE8}" srcOrd="1" destOrd="0" presId="urn:microsoft.com/office/officeart/2005/8/layout/pyramid1"/>
    <dgm:cxn modelId="{F6C656F1-C4FE-844F-8B49-005CB55FCD9A}" type="presOf" srcId="{08B8E0F0-C8C6-414C-B23E-4D6B27B99F28}" destId="{FEB3D172-1F2E-1E42-B03B-48D420A1E662}" srcOrd="0" destOrd="0" presId="urn:microsoft.com/office/officeart/2005/8/layout/pyramid1"/>
    <dgm:cxn modelId="{16BA12FA-EAC6-7140-A691-DEFF0777710D}" type="presOf" srcId="{88CB09D1-3301-FA49-A294-2946F842074B}" destId="{9795F5E7-4350-C34D-9764-480AFE7900D3}" srcOrd="0" destOrd="0" presId="urn:microsoft.com/office/officeart/2005/8/layout/pyramid1"/>
    <dgm:cxn modelId="{9A2F0F5F-3ACB-5744-9572-B0E3D6821467}" type="presParOf" srcId="{26FA691E-DE69-B14F-AE2D-310A0449660F}" destId="{EAC79526-B064-B74C-AFF4-044143808A94}" srcOrd="0" destOrd="0" presId="urn:microsoft.com/office/officeart/2005/8/layout/pyramid1"/>
    <dgm:cxn modelId="{F1F5E917-1F3D-6847-88B5-E60ABD9C4EB9}" type="presParOf" srcId="{EAC79526-B064-B74C-AFF4-044143808A94}" destId="{FEB3D172-1F2E-1E42-B03B-48D420A1E662}" srcOrd="0" destOrd="0" presId="urn:microsoft.com/office/officeart/2005/8/layout/pyramid1"/>
    <dgm:cxn modelId="{4917D9F9-A3FA-C14F-A088-39526D9B90F0}" type="presParOf" srcId="{EAC79526-B064-B74C-AFF4-044143808A94}" destId="{2BEA24C4-7EC8-794E-B881-6D68281AB78B}" srcOrd="1" destOrd="0" presId="urn:microsoft.com/office/officeart/2005/8/layout/pyramid1"/>
    <dgm:cxn modelId="{0795670B-E94C-1748-B991-114D6116471C}" type="presParOf" srcId="{26FA691E-DE69-B14F-AE2D-310A0449660F}" destId="{B56D0ED1-6057-CD4F-9CAE-F23D03330DA0}" srcOrd="1" destOrd="0" presId="urn:microsoft.com/office/officeart/2005/8/layout/pyramid1"/>
    <dgm:cxn modelId="{FFDEDAAA-120F-3646-AEE4-F05886AE9C77}" type="presParOf" srcId="{B56D0ED1-6057-CD4F-9CAE-F23D03330DA0}" destId="{9795F5E7-4350-C34D-9764-480AFE7900D3}" srcOrd="0" destOrd="0" presId="urn:microsoft.com/office/officeart/2005/8/layout/pyramid1"/>
    <dgm:cxn modelId="{634BDC59-F4F9-EB4A-B08F-84E48D2E6D54}" type="presParOf" srcId="{B56D0ED1-6057-CD4F-9CAE-F23D03330DA0}" destId="{5BCF11CA-3A81-834A-99C2-08665FE2E73E}" srcOrd="1" destOrd="0" presId="urn:microsoft.com/office/officeart/2005/8/layout/pyramid1"/>
    <dgm:cxn modelId="{8E3E6298-AC8B-4D49-83AC-83A879999544}" type="presParOf" srcId="{26FA691E-DE69-B14F-AE2D-310A0449660F}" destId="{472BC40D-297A-9248-A10A-7CE0378FBC11}" srcOrd="2" destOrd="0" presId="urn:microsoft.com/office/officeart/2005/8/layout/pyramid1"/>
    <dgm:cxn modelId="{CC8EDBB4-2BDA-3041-8E05-4B4BF540C581}" type="presParOf" srcId="{472BC40D-297A-9248-A10A-7CE0378FBC11}" destId="{BC6FBF82-3397-7544-8AF0-5721020E782B}" srcOrd="0" destOrd="0" presId="urn:microsoft.com/office/officeart/2005/8/layout/pyramid1"/>
    <dgm:cxn modelId="{CD467DE4-6DC0-8D41-9DAE-77CD57FD1009}" type="presParOf" srcId="{472BC40D-297A-9248-A10A-7CE0378FBC11}" destId="{BC538F78-1587-E644-AABB-D16083A06EDB}" srcOrd="1" destOrd="0" presId="urn:microsoft.com/office/officeart/2005/8/layout/pyramid1"/>
    <dgm:cxn modelId="{8D1D2A6F-2F71-7141-9856-42A336C159B1}" type="presParOf" srcId="{26FA691E-DE69-B14F-AE2D-310A0449660F}" destId="{B8824F1A-708C-B04D-AB46-0D95AC1894E4}" srcOrd="3" destOrd="0" presId="urn:microsoft.com/office/officeart/2005/8/layout/pyramid1"/>
    <dgm:cxn modelId="{55DAEFA2-C1BD-DD43-AD3B-A0C638D0F8E7}" type="presParOf" srcId="{B8824F1A-708C-B04D-AB46-0D95AC1894E4}" destId="{A2731921-BD0A-5E41-B405-A546F1A2C34F}" srcOrd="0" destOrd="0" presId="urn:microsoft.com/office/officeart/2005/8/layout/pyramid1"/>
    <dgm:cxn modelId="{8459AFB3-DDB9-9A44-AA75-06EEE40FD910}" type="presParOf" srcId="{B8824F1A-708C-B04D-AB46-0D95AC1894E4}" destId="{945E2CF2-757F-B940-A6B3-63838EA89741}" srcOrd="1" destOrd="0" presId="urn:microsoft.com/office/officeart/2005/8/layout/pyramid1"/>
    <dgm:cxn modelId="{12E836B1-D38A-9F46-8801-3772E1395266}" type="presParOf" srcId="{26FA691E-DE69-B14F-AE2D-310A0449660F}" destId="{95E65798-0B7C-1D40-94F5-5D6FBFEF6241}" srcOrd="4" destOrd="0" presId="urn:microsoft.com/office/officeart/2005/8/layout/pyramid1"/>
    <dgm:cxn modelId="{33917088-E254-C445-A5B6-B9310637692D}" type="presParOf" srcId="{95E65798-0B7C-1D40-94F5-5D6FBFEF6241}" destId="{3EF5231D-F7E4-FD4D-BC6F-7AEAFA7C0BAC}" srcOrd="0" destOrd="0" presId="urn:microsoft.com/office/officeart/2005/8/layout/pyramid1"/>
    <dgm:cxn modelId="{809405EC-A763-A94B-B5B0-864E447564BF}" type="presParOf" srcId="{95E65798-0B7C-1D40-94F5-5D6FBFEF6241}" destId="{0ABCAEE3-1AE5-5244-91FE-5D7EDFD9CB81}" srcOrd="1" destOrd="0" presId="urn:microsoft.com/office/officeart/2005/8/layout/pyramid1"/>
    <dgm:cxn modelId="{A146496D-7581-F54A-AD7F-716E4F9551E7}" type="presParOf" srcId="{26FA691E-DE69-B14F-AE2D-310A0449660F}" destId="{8FC962BA-9D3C-B147-8B01-EDB99F68A4FE}" srcOrd="5" destOrd="0" presId="urn:microsoft.com/office/officeart/2005/8/layout/pyramid1"/>
    <dgm:cxn modelId="{65C057D9-1E61-BC4F-AFBC-C7AB10AE2C7B}" type="presParOf" srcId="{8FC962BA-9D3C-B147-8B01-EDB99F68A4FE}" destId="{918C9D58-EE52-B34E-9B77-87B0CB869093}" srcOrd="0" destOrd="0" presId="urn:microsoft.com/office/officeart/2005/8/layout/pyramid1"/>
    <dgm:cxn modelId="{3F91CE6B-4481-8B4B-8453-41481F229B13}" type="presParOf" srcId="{8FC962BA-9D3C-B147-8B01-EDB99F68A4FE}" destId="{16DC83D3-3994-144A-BAC7-27C78A334CE8}" srcOrd="1" destOrd="0" presId="urn:microsoft.com/office/officeart/2005/8/layout/pyramid1"/>
    <dgm:cxn modelId="{DA31806A-52F7-E944-972B-2409BA44F6E7}" type="presParOf" srcId="{26FA691E-DE69-B14F-AE2D-310A0449660F}" destId="{EA8595B3-CF70-D547-AA37-0F3ABF12BBC4}" srcOrd="6" destOrd="0" presId="urn:microsoft.com/office/officeart/2005/8/layout/pyramid1"/>
    <dgm:cxn modelId="{15B8A48C-289C-5E4F-957E-ED1698708887}" type="presParOf" srcId="{EA8595B3-CF70-D547-AA37-0F3ABF12BBC4}" destId="{0BB4F890-DA25-284E-AD9C-4BF9EA000F1F}" srcOrd="0" destOrd="0" presId="urn:microsoft.com/office/officeart/2005/8/layout/pyramid1"/>
    <dgm:cxn modelId="{B765BFF4-43CC-3445-99D9-56438E96B6CC}" type="presParOf" srcId="{EA8595B3-CF70-D547-AA37-0F3ABF12BBC4}" destId="{DA90B99E-B1DF-1B44-B646-42DD47070A04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6BBE5-6CC6-3444-8A46-9C359E89858A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0A657E0E-3FC5-CA47-8F17-3F2EB0D51C9D}">
      <dgm:prSet phldrT="[Text]" custT="1"/>
      <dgm:spPr>
        <a:solidFill>
          <a:srgbClr val="002060"/>
        </a:solidFill>
      </dgm:spPr>
      <dgm:t>
        <a:bodyPr/>
        <a:lstStyle/>
        <a:p>
          <a:r>
            <a:rPr lang="sv-SE" sz="1800" dirty="0"/>
            <a:t>MHV</a:t>
          </a:r>
        </a:p>
      </dgm:t>
    </dgm:pt>
    <dgm:pt modelId="{577AB17D-AE22-204E-8349-80820CF35E57}" type="parTrans" cxnId="{708DE85E-0F14-344E-B808-B843B30760DC}">
      <dgm:prSet/>
      <dgm:spPr/>
      <dgm:t>
        <a:bodyPr/>
        <a:lstStyle/>
        <a:p>
          <a:endParaRPr lang="sv-SE"/>
        </a:p>
      </dgm:t>
    </dgm:pt>
    <dgm:pt modelId="{4B47D7FE-EDB5-2B4B-83D1-9753151E0066}" type="sibTrans" cxnId="{708DE85E-0F14-344E-B808-B843B30760DC}">
      <dgm:prSet/>
      <dgm:spPr/>
      <dgm:t>
        <a:bodyPr/>
        <a:lstStyle/>
        <a:p>
          <a:endParaRPr lang="sv-SE"/>
        </a:p>
      </dgm:t>
    </dgm:pt>
    <dgm:pt modelId="{8BFBAEEB-B48B-2446-86A0-2D8B69FF757A}">
      <dgm:prSet phldrT="[Text]" custT="1"/>
      <dgm:spPr>
        <a:solidFill>
          <a:srgbClr val="002060"/>
        </a:solidFill>
      </dgm:spPr>
      <dgm:t>
        <a:bodyPr/>
        <a:lstStyle/>
        <a:p>
          <a:r>
            <a:rPr lang="sv-SE" sz="1800" dirty="0"/>
            <a:t>BHV</a:t>
          </a:r>
        </a:p>
      </dgm:t>
    </dgm:pt>
    <dgm:pt modelId="{3C9FE619-C8DE-7E4C-BF9D-D3B5F47B192D}" type="parTrans" cxnId="{692BF538-74DB-9641-83B0-DD53925E15E2}">
      <dgm:prSet/>
      <dgm:spPr/>
      <dgm:t>
        <a:bodyPr/>
        <a:lstStyle/>
        <a:p>
          <a:endParaRPr lang="sv-SE"/>
        </a:p>
      </dgm:t>
    </dgm:pt>
    <dgm:pt modelId="{84857C18-4464-2243-84B5-87B704FDDD81}" type="sibTrans" cxnId="{692BF538-74DB-9641-83B0-DD53925E15E2}">
      <dgm:prSet/>
      <dgm:spPr/>
      <dgm:t>
        <a:bodyPr/>
        <a:lstStyle/>
        <a:p>
          <a:endParaRPr lang="sv-SE"/>
        </a:p>
      </dgm:t>
    </dgm:pt>
    <dgm:pt modelId="{20820208-D00E-AC44-84CF-CDA81B4FC397}">
      <dgm:prSet phldrT="[Text]" custT="1"/>
      <dgm:spPr>
        <a:solidFill>
          <a:srgbClr val="002060"/>
        </a:solidFill>
      </dgm:spPr>
      <dgm:t>
        <a:bodyPr/>
        <a:lstStyle/>
        <a:p>
          <a:r>
            <a:rPr lang="sv-SE" sz="1800" dirty="0"/>
            <a:t>BUP</a:t>
          </a:r>
        </a:p>
      </dgm:t>
    </dgm:pt>
    <dgm:pt modelId="{40566FAD-86D0-964C-A5DD-1751B61B3E69}" type="parTrans" cxnId="{CAABFE40-B2B9-AE43-BDA0-CC29A29FE7C1}">
      <dgm:prSet/>
      <dgm:spPr/>
      <dgm:t>
        <a:bodyPr/>
        <a:lstStyle/>
        <a:p>
          <a:endParaRPr lang="sv-SE"/>
        </a:p>
      </dgm:t>
    </dgm:pt>
    <dgm:pt modelId="{B89F03A0-C667-DC40-A27F-22B845535F17}" type="sibTrans" cxnId="{CAABFE40-B2B9-AE43-BDA0-CC29A29FE7C1}">
      <dgm:prSet/>
      <dgm:spPr/>
      <dgm:t>
        <a:bodyPr/>
        <a:lstStyle/>
        <a:p>
          <a:endParaRPr lang="sv-SE"/>
        </a:p>
      </dgm:t>
    </dgm:pt>
    <dgm:pt modelId="{3FA032D3-5AE8-524A-84A2-B07D43AA2AA0}">
      <dgm:prSet phldrT="[Text]" custT="1"/>
      <dgm:spPr>
        <a:solidFill>
          <a:srgbClr val="002060"/>
        </a:solidFill>
      </dgm:spPr>
      <dgm:t>
        <a:bodyPr/>
        <a:lstStyle/>
        <a:p>
          <a:r>
            <a:rPr lang="sv-SE" sz="1800" dirty="0"/>
            <a:t>Obstetrik</a:t>
          </a:r>
        </a:p>
      </dgm:t>
    </dgm:pt>
    <dgm:pt modelId="{479250B1-0A08-E640-AFD8-5A9922A36BBB}" type="parTrans" cxnId="{24FD0CD1-213E-6B41-8C59-35973494D674}">
      <dgm:prSet/>
      <dgm:spPr/>
      <dgm:t>
        <a:bodyPr/>
        <a:lstStyle/>
        <a:p>
          <a:endParaRPr lang="sv-SE"/>
        </a:p>
      </dgm:t>
    </dgm:pt>
    <dgm:pt modelId="{8CCEC367-8E46-9849-B4B1-6588093ABDFE}" type="sibTrans" cxnId="{24FD0CD1-213E-6B41-8C59-35973494D674}">
      <dgm:prSet/>
      <dgm:spPr/>
      <dgm:t>
        <a:bodyPr/>
        <a:lstStyle/>
        <a:p>
          <a:endParaRPr lang="sv-SE"/>
        </a:p>
      </dgm:t>
    </dgm:pt>
    <dgm:pt modelId="{D17D79F4-A68A-FF4D-A2F0-818B5FBBB2F1}">
      <dgm:prSet custT="1"/>
      <dgm:spPr>
        <a:pattFill prst="pct30">
          <a:fgClr>
            <a:srgbClr val="FF0000"/>
          </a:fgClr>
          <a:bgClr>
            <a:schemeClr val="bg1"/>
          </a:bgClr>
        </a:pattFill>
      </dgm:spPr>
      <dgm:t>
        <a:bodyPr/>
        <a:lstStyle/>
        <a:p>
          <a:r>
            <a:rPr lang="sv-SE" sz="1800" dirty="0" err="1">
              <a:solidFill>
                <a:schemeClr val="tx1"/>
              </a:solidFill>
            </a:rPr>
            <a:t>Soc</a:t>
          </a:r>
          <a:endParaRPr lang="sv-SE" sz="1800" dirty="0">
            <a:solidFill>
              <a:schemeClr val="tx1"/>
            </a:solidFill>
          </a:endParaRPr>
        </a:p>
      </dgm:t>
    </dgm:pt>
    <dgm:pt modelId="{C43ED75D-F377-0341-A68B-546197C002EB}" type="parTrans" cxnId="{B578984C-1818-114F-A106-C049B5206C3B}">
      <dgm:prSet/>
      <dgm:spPr/>
      <dgm:t>
        <a:bodyPr/>
        <a:lstStyle/>
        <a:p>
          <a:endParaRPr lang="sv-SE"/>
        </a:p>
      </dgm:t>
    </dgm:pt>
    <dgm:pt modelId="{107E84B6-A17C-4349-AC38-5D4EBF318CFF}" type="sibTrans" cxnId="{B578984C-1818-114F-A106-C049B5206C3B}">
      <dgm:prSet/>
      <dgm:spPr/>
      <dgm:t>
        <a:bodyPr/>
        <a:lstStyle/>
        <a:p>
          <a:endParaRPr lang="sv-SE"/>
        </a:p>
      </dgm:t>
    </dgm:pt>
    <dgm:pt modelId="{C29C939C-2A0D-4046-A0ED-1A04209B402E}">
      <dgm:prSet custT="1"/>
      <dgm:spPr>
        <a:solidFill>
          <a:srgbClr val="002060"/>
        </a:solidFill>
      </dgm:spPr>
      <dgm:t>
        <a:bodyPr/>
        <a:lstStyle/>
        <a:p>
          <a:r>
            <a:rPr lang="sv-SE" sz="1800" dirty="0"/>
            <a:t>Psykiatri</a:t>
          </a:r>
        </a:p>
      </dgm:t>
    </dgm:pt>
    <dgm:pt modelId="{56BF782B-23B1-3B4D-B1DF-50255CE76C30}" type="parTrans" cxnId="{90BFDD86-48F5-CE42-9D68-7B6A1FB51196}">
      <dgm:prSet/>
      <dgm:spPr/>
      <dgm:t>
        <a:bodyPr/>
        <a:lstStyle/>
        <a:p>
          <a:endParaRPr lang="sv-SE"/>
        </a:p>
      </dgm:t>
    </dgm:pt>
    <dgm:pt modelId="{567D173A-345A-2043-9CFA-FA3419DDCF45}" type="sibTrans" cxnId="{90BFDD86-48F5-CE42-9D68-7B6A1FB51196}">
      <dgm:prSet/>
      <dgm:spPr/>
      <dgm:t>
        <a:bodyPr/>
        <a:lstStyle/>
        <a:p>
          <a:endParaRPr lang="sv-SE"/>
        </a:p>
      </dgm:t>
    </dgm:pt>
    <dgm:pt modelId="{32246FB1-449E-D346-8A44-96E20728762E}" type="pres">
      <dgm:prSet presAssocID="{1C76BBE5-6CC6-3444-8A46-9C359E89858A}" presName="cycle" presStyleCnt="0">
        <dgm:presLayoutVars>
          <dgm:dir/>
          <dgm:resizeHandles val="exact"/>
        </dgm:presLayoutVars>
      </dgm:prSet>
      <dgm:spPr/>
    </dgm:pt>
    <dgm:pt modelId="{A49A6B9F-742E-B349-8EC1-62C284A882D0}" type="pres">
      <dgm:prSet presAssocID="{0A657E0E-3FC5-CA47-8F17-3F2EB0D51C9D}" presName="node" presStyleLbl="node1" presStyleIdx="0" presStyleCnt="6">
        <dgm:presLayoutVars>
          <dgm:bulletEnabled val="1"/>
        </dgm:presLayoutVars>
      </dgm:prSet>
      <dgm:spPr/>
    </dgm:pt>
    <dgm:pt modelId="{BDECE7AC-C8D2-9D43-BB95-FA91505BD59C}" type="pres">
      <dgm:prSet presAssocID="{4B47D7FE-EDB5-2B4B-83D1-9753151E0066}" presName="sibTrans" presStyleLbl="sibTrans2D1" presStyleIdx="0" presStyleCnt="6" custFlipVert="1" custFlipHor="1" custScaleX="11932" custScaleY="29231"/>
      <dgm:spPr/>
    </dgm:pt>
    <dgm:pt modelId="{5EB2D2DB-AC86-4F49-8E32-F6F0AEBC99BC}" type="pres">
      <dgm:prSet presAssocID="{4B47D7FE-EDB5-2B4B-83D1-9753151E0066}" presName="connectorText" presStyleLbl="sibTrans2D1" presStyleIdx="0" presStyleCnt="6"/>
      <dgm:spPr/>
    </dgm:pt>
    <dgm:pt modelId="{78953DA6-3D67-1541-89B9-61222A2F6189}" type="pres">
      <dgm:prSet presAssocID="{8BFBAEEB-B48B-2446-86A0-2D8B69FF757A}" presName="node" presStyleLbl="node1" presStyleIdx="1" presStyleCnt="6">
        <dgm:presLayoutVars>
          <dgm:bulletEnabled val="1"/>
        </dgm:presLayoutVars>
      </dgm:prSet>
      <dgm:spPr/>
    </dgm:pt>
    <dgm:pt modelId="{1BA0333E-E15D-A446-B69E-1FF29B1CB85A}" type="pres">
      <dgm:prSet presAssocID="{84857C18-4464-2243-84B5-87B704FDDD81}" presName="sibTrans" presStyleLbl="sibTrans2D1" presStyleIdx="1" presStyleCnt="6" custFlipVert="1" custFlipHor="1" custScaleX="11932" custScaleY="29231"/>
      <dgm:spPr/>
    </dgm:pt>
    <dgm:pt modelId="{FC5671B9-1D07-F645-BA29-F88DDC544D4B}" type="pres">
      <dgm:prSet presAssocID="{84857C18-4464-2243-84B5-87B704FDDD81}" presName="connectorText" presStyleLbl="sibTrans2D1" presStyleIdx="1" presStyleCnt="6"/>
      <dgm:spPr/>
    </dgm:pt>
    <dgm:pt modelId="{8AE06548-553E-0D42-8209-A7F4C2B79F23}" type="pres">
      <dgm:prSet presAssocID="{20820208-D00E-AC44-84CF-CDA81B4FC397}" presName="node" presStyleLbl="node1" presStyleIdx="2" presStyleCnt="6">
        <dgm:presLayoutVars>
          <dgm:bulletEnabled val="1"/>
        </dgm:presLayoutVars>
      </dgm:prSet>
      <dgm:spPr/>
    </dgm:pt>
    <dgm:pt modelId="{8469237F-B07B-874A-ABC7-D5F5417C16FD}" type="pres">
      <dgm:prSet presAssocID="{B89F03A0-C667-DC40-A27F-22B845535F17}" presName="sibTrans" presStyleLbl="sibTrans2D1" presStyleIdx="2" presStyleCnt="6" custFlipVert="1" custFlipHor="1" custScaleX="11932" custScaleY="29231"/>
      <dgm:spPr/>
    </dgm:pt>
    <dgm:pt modelId="{FD818927-4B13-DF4F-ADC0-C28D31F4124B}" type="pres">
      <dgm:prSet presAssocID="{B89F03A0-C667-DC40-A27F-22B845535F17}" presName="connectorText" presStyleLbl="sibTrans2D1" presStyleIdx="2" presStyleCnt="6"/>
      <dgm:spPr/>
    </dgm:pt>
    <dgm:pt modelId="{482DDA41-A51F-2243-9AA1-12BCD2832D04}" type="pres">
      <dgm:prSet presAssocID="{3FA032D3-5AE8-524A-84A2-B07D43AA2AA0}" presName="node" presStyleLbl="node1" presStyleIdx="3" presStyleCnt="6">
        <dgm:presLayoutVars>
          <dgm:bulletEnabled val="1"/>
        </dgm:presLayoutVars>
      </dgm:prSet>
      <dgm:spPr/>
    </dgm:pt>
    <dgm:pt modelId="{166DD5E8-BC52-8541-AB21-4086C4B3E39B}" type="pres">
      <dgm:prSet presAssocID="{8CCEC367-8E46-9849-B4B1-6588093ABDFE}" presName="sibTrans" presStyleLbl="sibTrans2D1" presStyleIdx="3" presStyleCnt="6" custFlipVert="1" custFlipHor="1" custScaleX="11932" custScaleY="29231"/>
      <dgm:spPr/>
    </dgm:pt>
    <dgm:pt modelId="{B4788694-E236-0D40-898C-33EF80DAC727}" type="pres">
      <dgm:prSet presAssocID="{8CCEC367-8E46-9849-B4B1-6588093ABDFE}" presName="connectorText" presStyleLbl="sibTrans2D1" presStyleIdx="3" presStyleCnt="6"/>
      <dgm:spPr/>
    </dgm:pt>
    <dgm:pt modelId="{E5D28D8F-CACF-184A-B232-85551B16463A}" type="pres">
      <dgm:prSet presAssocID="{D17D79F4-A68A-FF4D-A2F0-818B5FBBB2F1}" presName="node" presStyleLbl="node1" presStyleIdx="4" presStyleCnt="6">
        <dgm:presLayoutVars>
          <dgm:bulletEnabled val="1"/>
        </dgm:presLayoutVars>
      </dgm:prSet>
      <dgm:spPr/>
    </dgm:pt>
    <dgm:pt modelId="{7F8262EF-A33B-A64B-86A0-C118BDB9E676}" type="pres">
      <dgm:prSet presAssocID="{107E84B6-A17C-4349-AC38-5D4EBF318CFF}" presName="sibTrans" presStyleLbl="sibTrans2D1" presStyleIdx="4" presStyleCnt="6" custFlipVert="1" custFlipHor="1" custScaleX="11932" custScaleY="29231"/>
      <dgm:spPr/>
    </dgm:pt>
    <dgm:pt modelId="{1B5B4C3E-A360-C347-BB71-24712F2A258C}" type="pres">
      <dgm:prSet presAssocID="{107E84B6-A17C-4349-AC38-5D4EBF318CFF}" presName="connectorText" presStyleLbl="sibTrans2D1" presStyleIdx="4" presStyleCnt="6"/>
      <dgm:spPr/>
    </dgm:pt>
    <dgm:pt modelId="{CB5ED940-E99A-EB40-A25B-D1D55705E4B0}" type="pres">
      <dgm:prSet presAssocID="{C29C939C-2A0D-4046-A0ED-1A04209B402E}" presName="node" presStyleLbl="node1" presStyleIdx="5" presStyleCnt="6">
        <dgm:presLayoutVars>
          <dgm:bulletEnabled val="1"/>
        </dgm:presLayoutVars>
      </dgm:prSet>
      <dgm:spPr/>
    </dgm:pt>
    <dgm:pt modelId="{A1826FEE-8A33-3F4F-AE0A-D25A1F6FCAAD}" type="pres">
      <dgm:prSet presAssocID="{567D173A-345A-2043-9CFA-FA3419DDCF45}" presName="sibTrans" presStyleLbl="sibTrans2D1" presStyleIdx="5" presStyleCnt="6" custFlipVert="1" custFlipHor="1" custScaleX="11932" custScaleY="29231"/>
      <dgm:spPr/>
    </dgm:pt>
    <dgm:pt modelId="{7B05A3A3-B71D-BF41-8050-6D5F5874645F}" type="pres">
      <dgm:prSet presAssocID="{567D173A-345A-2043-9CFA-FA3419DDCF45}" presName="connectorText" presStyleLbl="sibTrans2D1" presStyleIdx="5" presStyleCnt="6"/>
      <dgm:spPr/>
    </dgm:pt>
  </dgm:ptLst>
  <dgm:cxnLst>
    <dgm:cxn modelId="{B5476C03-1505-6549-8FF7-35EEDE829F12}" type="presOf" srcId="{8CCEC367-8E46-9849-B4B1-6588093ABDFE}" destId="{B4788694-E236-0D40-898C-33EF80DAC727}" srcOrd="1" destOrd="0" presId="urn:microsoft.com/office/officeart/2005/8/layout/cycle2"/>
    <dgm:cxn modelId="{7F7CA306-CDF4-5249-A300-AE4F01FB2DF2}" type="presOf" srcId="{107E84B6-A17C-4349-AC38-5D4EBF318CFF}" destId="{7F8262EF-A33B-A64B-86A0-C118BDB9E676}" srcOrd="0" destOrd="0" presId="urn:microsoft.com/office/officeart/2005/8/layout/cycle2"/>
    <dgm:cxn modelId="{4DF52222-F0BA-AF42-AC00-54918B5ECEE0}" type="presOf" srcId="{1C76BBE5-6CC6-3444-8A46-9C359E89858A}" destId="{32246FB1-449E-D346-8A44-96E20728762E}" srcOrd="0" destOrd="0" presId="urn:microsoft.com/office/officeart/2005/8/layout/cycle2"/>
    <dgm:cxn modelId="{3B14D132-0294-9643-A74E-941793C91B5A}" type="presOf" srcId="{84857C18-4464-2243-84B5-87B704FDDD81}" destId="{1BA0333E-E15D-A446-B69E-1FF29B1CB85A}" srcOrd="0" destOrd="0" presId="urn:microsoft.com/office/officeart/2005/8/layout/cycle2"/>
    <dgm:cxn modelId="{692BF538-74DB-9641-83B0-DD53925E15E2}" srcId="{1C76BBE5-6CC6-3444-8A46-9C359E89858A}" destId="{8BFBAEEB-B48B-2446-86A0-2D8B69FF757A}" srcOrd="1" destOrd="0" parTransId="{3C9FE619-C8DE-7E4C-BF9D-D3B5F47B192D}" sibTransId="{84857C18-4464-2243-84B5-87B704FDDD81}"/>
    <dgm:cxn modelId="{CAABFE40-B2B9-AE43-BDA0-CC29A29FE7C1}" srcId="{1C76BBE5-6CC6-3444-8A46-9C359E89858A}" destId="{20820208-D00E-AC44-84CF-CDA81B4FC397}" srcOrd="2" destOrd="0" parTransId="{40566FAD-86D0-964C-A5DD-1751B61B3E69}" sibTransId="{B89F03A0-C667-DC40-A27F-22B845535F17}"/>
    <dgm:cxn modelId="{B578984C-1818-114F-A106-C049B5206C3B}" srcId="{1C76BBE5-6CC6-3444-8A46-9C359E89858A}" destId="{D17D79F4-A68A-FF4D-A2F0-818B5FBBB2F1}" srcOrd="4" destOrd="0" parTransId="{C43ED75D-F377-0341-A68B-546197C002EB}" sibTransId="{107E84B6-A17C-4349-AC38-5D4EBF318CFF}"/>
    <dgm:cxn modelId="{7878CF4F-8C1B-9645-97F4-A761ED551707}" type="presOf" srcId="{567D173A-345A-2043-9CFA-FA3419DDCF45}" destId="{A1826FEE-8A33-3F4F-AE0A-D25A1F6FCAAD}" srcOrd="0" destOrd="0" presId="urn:microsoft.com/office/officeart/2005/8/layout/cycle2"/>
    <dgm:cxn modelId="{F425735C-288C-4F4E-9391-CD6E226B4888}" type="presOf" srcId="{4B47D7FE-EDB5-2B4B-83D1-9753151E0066}" destId="{BDECE7AC-C8D2-9D43-BB95-FA91505BD59C}" srcOrd="0" destOrd="0" presId="urn:microsoft.com/office/officeart/2005/8/layout/cycle2"/>
    <dgm:cxn modelId="{708DE85E-0F14-344E-B808-B843B30760DC}" srcId="{1C76BBE5-6CC6-3444-8A46-9C359E89858A}" destId="{0A657E0E-3FC5-CA47-8F17-3F2EB0D51C9D}" srcOrd="0" destOrd="0" parTransId="{577AB17D-AE22-204E-8349-80820CF35E57}" sibTransId="{4B47D7FE-EDB5-2B4B-83D1-9753151E0066}"/>
    <dgm:cxn modelId="{37D0646C-299E-FF44-B1E4-B1A65ECCF9BE}" type="presOf" srcId="{107E84B6-A17C-4349-AC38-5D4EBF318CFF}" destId="{1B5B4C3E-A360-C347-BB71-24712F2A258C}" srcOrd="1" destOrd="0" presId="urn:microsoft.com/office/officeart/2005/8/layout/cycle2"/>
    <dgm:cxn modelId="{594FB06E-CF28-3B47-94DC-9F83BE792308}" type="presOf" srcId="{567D173A-345A-2043-9CFA-FA3419DDCF45}" destId="{7B05A3A3-B71D-BF41-8050-6D5F5874645F}" srcOrd="1" destOrd="0" presId="urn:microsoft.com/office/officeart/2005/8/layout/cycle2"/>
    <dgm:cxn modelId="{7B6C5377-5AC6-AB4E-8D90-4FD88E4FFD66}" type="presOf" srcId="{B89F03A0-C667-DC40-A27F-22B845535F17}" destId="{FD818927-4B13-DF4F-ADC0-C28D31F4124B}" srcOrd="1" destOrd="0" presId="urn:microsoft.com/office/officeart/2005/8/layout/cycle2"/>
    <dgm:cxn modelId="{90BFDD86-48F5-CE42-9D68-7B6A1FB51196}" srcId="{1C76BBE5-6CC6-3444-8A46-9C359E89858A}" destId="{C29C939C-2A0D-4046-A0ED-1A04209B402E}" srcOrd="5" destOrd="0" parTransId="{56BF782B-23B1-3B4D-B1DF-50255CE76C30}" sibTransId="{567D173A-345A-2043-9CFA-FA3419DDCF45}"/>
    <dgm:cxn modelId="{FD32438F-9918-9D47-BDC9-DD4B9F52D071}" type="presOf" srcId="{4B47D7FE-EDB5-2B4B-83D1-9753151E0066}" destId="{5EB2D2DB-AC86-4F49-8E32-F6F0AEBC99BC}" srcOrd="1" destOrd="0" presId="urn:microsoft.com/office/officeart/2005/8/layout/cycle2"/>
    <dgm:cxn modelId="{332B0C92-F645-6743-A2E0-B1B14C659A21}" type="presOf" srcId="{B89F03A0-C667-DC40-A27F-22B845535F17}" destId="{8469237F-B07B-874A-ABC7-D5F5417C16FD}" srcOrd="0" destOrd="0" presId="urn:microsoft.com/office/officeart/2005/8/layout/cycle2"/>
    <dgm:cxn modelId="{CB708993-0D51-F841-8807-4333DC2BCBBC}" type="presOf" srcId="{C29C939C-2A0D-4046-A0ED-1A04209B402E}" destId="{CB5ED940-E99A-EB40-A25B-D1D55705E4B0}" srcOrd="0" destOrd="0" presId="urn:microsoft.com/office/officeart/2005/8/layout/cycle2"/>
    <dgm:cxn modelId="{6D91419F-0084-B84E-970D-E087C4997A51}" type="presOf" srcId="{8BFBAEEB-B48B-2446-86A0-2D8B69FF757A}" destId="{78953DA6-3D67-1541-89B9-61222A2F6189}" srcOrd="0" destOrd="0" presId="urn:microsoft.com/office/officeart/2005/8/layout/cycle2"/>
    <dgm:cxn modelId="{FDFD53A4-A774-D24B-9171-721C6839E0DA}" type="presOf" srcId="{3FA032D3-5AE8-524A-84A2-B07D43AA2AA0}" destId="{482DDA41-A51F-2243-9AA1-12BCD2832D04}" srcOrd="0" destOrd="0" presId="urn:microsoft.com/office/officeart/2005/8/layout/cycle2"/>
    <dgm:cxn modelId="{C31369B6-6CFE-8442-B2E1-4A9074A53A70}" type="presOf" srcId="{8CCEC367-8E46-9849-B4B1-6588093ABDFE}" destId="{166DD5E8-BC52-8541-AB21-4086C4B3E39B}" srcOrd="0" destOrd="0" presId="urn:microsoft.com/office/officeart/2005/8/layout/cycle2"/>
    <dgm:cxn modelId="{D54598B7-0F75-0F45-A7AB-353758429D33}" type="presOf" srcId="{0A657E0E-3FC5-CA47-8F17-3F2EB0D51C9D}" destId="{A49A6B9F-742E-B349-8EC1-62C284A882D0}" srcOrd="0" destOrd="0" presId="urn:microsoft.com/office/officeart/2005/8/layout/cycle2"/>
    <dgm:cxn modelId="{8DEF76C5-5CE3-BC44-A7C2-F9F953BBE8E0}" type="presOf" srcId="{20820208-D00E-AC44-84CF-CDA81B4FC397}" destId="{8AE06548-553E-0D42-8209-A7F4C2B79F23}" srcOrd="0" destOrd="0" presId="urn:microsoft.com/office/officeart/2005/8/layout/cycle2"/>
    <dgm:cxn modelId="{49B87EC5-8F51-F84D-BE78-13ED5D0838AD}" type="presOf" srcId="{84857C18-4464-2243-84B5-87B704FDDD81}" destId="{FC5671B9-1D07-F645-BA29-F88DDC544D4B}" srcOrd="1" destOrd="0" presId="urn:microsoft.com/office/officeart/2005/8/layout/cycle2"/>
    <dgm:cxn modelId="{DA7C5FC8-E561-B14A-A6CD-3B684E29DAC7}" type="presOf" srcId="{D17D79F4-A68A-FF4D-A2F0-818B5FBBB2F1}" destId="{E5D28D8F-CACF-184A-B232-85551B16463A}" srcOrd="0" destOrd="0" presId="urn:microsoft.com/office/officeart/2005/8/layout/cycle2"/>
    <dgm:cxn modelId="{24FD0CD1-213E-6B41-8C59-35973494D674}" srcId="{1C76BBE5-6CC6-3444-8A46-9C359E89858A}" destId="{3FA032D3-5AE8-524A-84A2-B07D43AA2AA0}" srcOrd="3" destOrd="0" parTransId="{479250B1-0A08-E640-AFD8-5A9922A36BBB}" sibTransId="{8CCEC367-8E46-9849-B4B1-6588093ABDFE}"/>
    <dgm:cxn modelId="{5BD4D444-172C-A344-BB5D-BC1CD4656DAA}" type="presParOf" srcId="{32246FB1-449E-D346-8A44-96E20728762E}" destId="{A49A6B9F-742E-B349-8EC1-62C284A882D0}" srcOrd="0" destOrd="0" presId="urn:microsoft.com/office/officeart/2005/8/layout/cycle2"/>
    <dgm:cxn modelId="{2A460DF8-FB36-7849-8798-61E68E129C79}" type="presParOf" srcId="{32246FB1-449E-D346-8A44-96E20728762E}" destId="{BDECE7AC-C8D2-9D43-BB95-FA91505BD59C}" srcOrd="1" destOrd="0" presId="urn:microsoft.com/office/officeart/2005/8/layout/cycle2"/>
    <dgm:cxn modelId="{B9AF2A24-3422-1741-91D0-5E61E171A6DC}" type="presParOf" srcId="{BDECE7AC-C8D2-9D43-BB95-FA91505BD59C}" destId="{5EB2D2DB-AC86-4F49-8E32-F6F0AEBC99BC}" srcOrd="0" destOrd="0" presId="urn:microsoft.com/office/officeart/2005/8/layout/cycle2"/>
    <dgm:cxn modelId="{31FC0796-2C72-ED49-9FA4-C706DF7BC575}" type="presParOf" srcId="{32246FB1-449E-D346-8A44-96E20728762E}" destId="{78953DA6-3D67-1541-89B9-61222A2F6189}" srcOrd="2" destOrd="0" presId="urn:microsoft.com/office/officeart/2005/8/layout/cycle2"/>
    <dgm:cxn modelId="{FF56591B-1254-9A43-8707-D5E8F9914AB0}" type="presParOf" srcId="{32246FB1-449E-D346-8A44-96E20728762E}" destId="{1BA0333E-E15D-A446-B69E-1FF29B1CB85A}" srcOrd="3" destOrd="0" presId="urn:microsoft.com/office/officeart/2005/8/layout/cycle2"/>
    <dgm:cxn modelId="{A28F761B-366B-9F43-B334-7C5A72F9C438}" type="presParOf" srcId="{1BA0333E-E15D-A446-B69E-1FF29B1CB85A}" destId="{FC5671B9-1D07-F645-BA29-F88DDC544D4B}" srcOrd="0" destOrd="0" presId="urn:microsoft.com/office/officeart/2005/8/layout/cycle2"/>
    <dgm:cxn modelId="{E2446B53-052C-A04F-9722-5A7CA1188EDB}" type="presParOf" srcId="{32246FB1-449E-D346-8A44-96E20728762E}" destId="{8AE06548-553E-0D42-8209-A7F4C2B79F23}" srcOrd="4" destOrd="0" presId="urn:microsoft.com/office/officeart/2005/8/layout/cycle2"/>
    <dgm:cxn modelId="{1D83364B-DA23-DC44-BB00-A72F73028B01}" type="presParOf" srcId="{32246FB1-449E-D346-8A44-96E20728762E}" destId="{8469237F-B07B-874A-ABC7-D5F5417C16FD}" srcOrd="5" destOrd="0" presId="urn:microsoft.com/office/officeart/2005/8/layout/cycle2"/>
    <dgm:cxn modelId="{2F7D3178-093D-4B4A-AF4E-DB50A7CBA6BE}" type="presParOf" srcId="{8469237F-B07B-874A-ABC7-D5F5417C16FD}" destId="{FD818927-4B13-DF4F-ADC0-C28D31F4124B}" srcOrd="0" destOrd="0" presId="urn:microsoft.com/office/officeart/2005/8/layout/cycle2"/>
    <dgm:cxn modelId="{5F6566D6-F276-0A4F-85D2-F28F221B481F}" type="presParOf" srcId="{32246FB1-449E-D346-8A44-96E20728762E}" destId="{482DDA41-A51F-2243-9AA1-12BCD2832D04}" srcOrd="6" destOrd="0" presId="urn:microsoft.com/office/officeart/2005/8/layout/cycle2"/>
    <dgm:cxn modelId="{FDD75F5D-2742-D54F-8C35-C5C5BE1BD3EC}" type="presParOf" srcId="{32246FB1-449E-D346-8A44-96E20728762E}" destId="{166DD5E8-BC52-8541-AB21-4086C4B3E39B}" srcOrd="7" destOrd="0" presId="urn:microsoft.com/office/officeart/2005/8/layout/cycle2"/>
    <dgm:cxn modelId="{66C9275A-2AFB-C249-A5D0-0E733116A2F1}" type="presParOf" srcId="{166DD5E8-BC52-8541-AB21-4086C4B3E39B}" destId="{B4788694-E236-0D40-898C-33EF80DAC727}" srcOrd="0" destOrd="0" presId="urn:microsoft.com/office/officeart/2005/8/layout/cycle2"/>
    <dgm:cxn modelId="{4A087873-2785-9A4A-B28B-18CD168E1B0E}" type="presParOf" srcId="{32246FB1-449E-D346-8A44-96E20728762E}" destId="{E5D28D8F-CACF-184A-B232-85551B16463A}" srcOrd="8" destOrd="0" presId="urn:microsoft.com/office/officeart/2005/8/layout/cycle2"/>
    <dgm:cxn modelId="{9FF08B3A-D2CB-5F47-B85F-BE4C8B725BEF}" type="presParOf" srcId="{32246FB1-449E-D346-8A44-96E20728762E}" destId="{7F8262EF-A33B-A64B-86A0-C118BDB9E676}" srcOrd="9" destOrd="0" presId="urn:microsoft.com/office/officeart/2005/8/layout/cycle2"/>
    <dgm:cxn modelId="{AE3F17FF-1743-AD46-90CB-ECB6B4235F82}" type="presParOf" srcId="{7F8262EF-A33B-A64B-86A0-C118BDB9E676}" destId="{1B5B4C3E-A360-C347-BB71-24712F2A258C}" srcOrd="0" destOrd="0" presId="urn:microsoft.com/office/officeart/2005/8/layout/cycle2"/>
    <dgm:cxn modelId="{45721C39-4D78-DD4B-8F59-91E1F83F46CB}" type="presParOf" srcId="{32246FB1-449E-D346-8A44-96E20728762E}" destId="{CB5ED940-E99A-EB40-A25B-D1D55705E4B0}" srcOrd="10" destOrd="0" presId="urn:microsoft.com/office/officeart/2005/8/layout/cycle2"/>
    <dgm:cxn modelId="{1B9FADD1-CFDE-734F-B1C8-AB35B374C2DB}" type="presParOf" srcId="{32246FB1-449E-D346-8A44-96E20728762E}" destId="{A1826FEE-8A33-3F4F-AE0A-D25A1F6FCAAD}" srcOrd="11" destOrd="0" presId="urn:microsoft.com/office/officeart/2005/8/layout/cycle2"/>
    <dgm:cxn modelId="{4EF2148C-CD8A-E04D-9DD7-F9F7553EDFCF}" type="presParOf" srcId="{A1826FEE-8A33-3F4F-AE0A-D25A1F6FCAAD}" destId="{7B05A3A3-B71D-BF41-8050-6D5F5874645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3D172-1F2E-1E42-B03B-48D420A1E662}">
      <dsp:nvSpPr>
        <dsp:cNvPr id="0" name=""/>
        <dsp:cNvSpPr/>
      </dsp:nvSpPr>
      <dsp:spPr>
        <a:xfrm>
          <a:off x="3614057" y="0"/>
          <a:ext cx="1204685" cy="859971"/>
        </a:xfrm>
        <a:prstGeom prst="trapezoid">
          <a:avLst>
            <a:gd name="adj" fmla="val 70042"/>
          </a:avLst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/>
            <a:t>Psykos</a:t>
          </a:r>
        </a:p>
      </dsp:txBody>
      <dsp:txXfrm>
        <a:off x="3614057" y="0"/>
        <a:ext cx="1204685" cy="859971"/>
      </dsp:txXfrm>
    </dsp:sp>
    <dsp:sp modelId="{9795F5E7-4350-C34D-9764-480AFE7900D3}">
      <dsp:nvSpPr>
        <dsp:cNvPr id="0" name=""/>
        <dsp:cNvSpPr/>
      </dsp:nvSpPr>
      <dsp:spPr>
        <a:xfrm>
          <a:off x="3011714" y="859971"/>
          <a:ext cx="2409371" cy="859971"/>
        </a:xfrm>
        <a:prstGeom prst="trapezoid">
          <a:avLst>
            <a:gd name="adj" fmla="val 70042"/>
          </a:avLst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/>
            <a:t>Bipolär sjukdom</a:t>
          </a:r>
        </a:p>
      </dsp:txBody>
      <dsp:txXfrm>
        <a:off x="3433354" y="859971"/>
        <a:ext cx="1566091" cy="859971"/>
      </dsp:txXfrm>
    </dsp:sp>
    <dsp:sp modelId="{BC6FBF82-3397-7544-8AF0-5721020E782B}">
      <dsp:nvSpPr>
        <dsp:cNvPr id="0" name=""/>
        <dsp:cNvSpPr/>
      </dsp:nvSpPr>
      <dsp:spPr>
        <a:xfrm>
          <a:off x="2409371" y="1719942"/>
          <a:ext cx="3614057" cy="859971"/>
        </a:xfrm>
        <a:prstGeom prst="trapezoid">
          <a:avLst>
            <a:gd name="adj" fmla="val 70042"/>
          </a:avLst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/>
            <a:t>Egentlig depression</a:t>
          </a:r>
        </a:p>
      </dsp:txBody>
      <dsp:txXfrm>
        <a:off x="3041831" y="1719942"/>
        <a:ext cx="2349137" cy="859971"/>
      </dsp:txXfrm>
    </dsp:sp>
    <dsp:sp modelId="{A2731921-BD0A-5E41-B405-A546F1A2C34F}">
      <dsp:nvSpPr>
        <dsp:cNvPr id="0" name=""/>
        <dsp:cNvSpPr/>
      </dsp:nvSpPr>
      <dsp:spPr>
        <a:xfrm>
          <a:off x="1807028" y="2579914"/>
          <a:ext cx="4818742" cy="859971"/>
        </a:xfrm>
        <a:prstGeom prst="trapezoid">
          <a:avLst>
            <a:gd name="adj" fmla="val 70042"/>
          </a:avLst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/>
            <a:t>Ångestsjukdomar</a:t>
          </a:r>
        </a:p>
      </dsp:txBody>
      <dsp:txXfrm>
        <a:off x="2650308" y="2579914"/>
        <a:ext cx="3132182" cy="859971"/>
      </dsp:txXfrm>
    </dsp:sp>
    <dsp:sp modelId="{3EF5231D-F7E4-FD4D-BC6F-7AEAFA7C0BAC}">
      <dsp:nvSpPr>
        <dsp:cNvPr id="0" name=""/>
        <dsp:cNvSpPr/>
      </dsp:nvSpPr>
      <dsp:spPr>
        <a:xfrm>
          <a:off x="1204685" y="3439885"/>
          <a:ext cx="6023428" cy="859971"/>
        </a:xfrm>
        <a:prstGeom prst="trapezoid">
          <a:avLst>
            <a:gd name="adj" fmla="val 70042"/>
          </a:avLst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/>
            <a:t>”psykisk ohälsa”</a:t>
          </a:r>
        </a:p>
      </dsp:txBody>
      <dsp:txXfrm>
        <a:off x="2258785" y="3439885"/>
        <a:ext cx="3915228" cy="859971"/>
      </dsp:txXfrm>
    </dsp:sp>
    <dsp:sp modelId="{918C9D58-EE52-B34E-9B77-87B0CB869093}">
      <dsp:nvSpPr>
        <dsp:cNvPr id="0" name=""/>
        <dsp:cNvSpPr/>
      </dsp:nvSpPr>
      <dsp:spPr>
        <a:xfrm>
          <a:off x="602342" y="4299857"/>
          <a:ext cx="7228114" cy="859971"/>
        </a:xfrm>
        <a:prstGeom prst="trapezoid">
          <a:avLst>
            <a:gd name="adj" fmla="val 70042"/>
          </a:avLst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/>
            <a:t>Graviditet/</a:t>
          </a:r>
          <a:r>
            <a:rPr lang="sv-SE" sz="2800" kern="1200" dirty="0" err="1"/>
            <a:t>postpartum</a:t>
          </a:r>
          <a:r>
            <a:rPr lang="sv-SE" sz="2800" kern="1200" dirty="0"/>
            <a:t> besvär: sömn, </a:t>
          </a:r>
          <a:r>
            <a:rPr lang="sv-SE" sz="2800" kern="1200" dirty="0" err="1"/>
            <a:t>matintag</a:t>
          </a:r>
          <a:endParaRPr lang="sv-SE" sz="2800" kern="1200" dirty="0"/>
        </a:p>
      </dsp:txBody>
      <dsp:txXfrm>
        <a:off x="1867262" y="4299857"/>
        <a:ext cx="4698274" cy="859971"/>
      </dsp:txXfrm>
    </dsp:sp>
    <dsp:sp modelId="{0BB4F890-DA25-284E-AD9C-4BF9EA000F1F}">
      <dsp:nvSpPr>
        <dsp:cNvPr id="0" name=""/>
        <dsp:cNvSpPr/>
      </dsp:nvSpPr>
      <dsp:spPr>
        <a:xfrm>
          <a:off x="0" y="5159828"/>
          <a:ext cx="8432800" cy="859971"/>
        </a:xfrm>
        <a:prstGeom prst="trapezoid">
          <a:avLst>
            <a:gd name="adj" fmla="val 70042"/>
          </a:avLst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/>
            <a:t>”normal oro”</a:t>
          </a:r>
        </a:p>
      </dsp:txBody>
      <dsp:txXfrm>
        <a:off x="1475739" y="5159828"/>
        <a:ext cx="5481320" cy="859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A6B9F-742E-B349-8EC1-62C284A882D0}">
      <dsp:nvSpPr>
        <dsp:cNvPr id="0" name=""/>
        <dsp:cNvSpPr/>
      </dsp:nvSpPr>
      <dsp:spPr>
        <a:xfrm>
          <a:off x="3543568" y="1287"/>
          <a:ext cx="1276134" cy="1276134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MHV</a:t>
          </a:r>
        </a:p>
      </dsp:txBody>
      <dsp:txXfrm>
        <a:off x="3730453" y="188172"/>
        <a:ext cx="902364" cy="902364"/>
      </dsp:txXfrm>
    </dsp:sp>
    <dsp:sp modelId="{BDECE7AC-C8D2-9D43-BB95-FA91505BD59C}">
      <dsp:nvSpPr>
        <dsp:cNvPr id="0" name=""/>
        <dsp:cNvSpPr/>
      </dsp:nvSpPr>
      <dsp:spPr>
        <a:xfrm rot="1800000" flipH="1" flipV="1">
          <a:off x="4983104" y="1050832"/>
          <a:ext cx="40523" cy="1258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 rot="10800000">
        <a:off x="4994447" y="1079050"/>
        <a:ext cx="28366" cy="75538"/>
      </dsp:txXfrm>
    </dsp:sp>
    <dsp:sp modelId="{78953DA6-3D67-1541-89B9-61222A2F6189}">
      <dsp:nvSpPr>
        <dsp:cNvPr id="0" name=""/>
        <dsp:cNvSpPr/>
      </dsp:nvSpPr>
      <dsp:spPr>
        <a:xfrm>
          <a:off x="5203678" y="959752"/>
          <a:ext cx="1276134" cy="1276134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BHV</a:t>
          </a:r>
        </a:p>
      </dsp:txBody>
      <dsp:txXfrm>
        <a:off x="5390563" y="1146637"/>
        <a:ext cx="902364" cy="902364"/>
      </dsp:txXfrm>
    </dsp:sp>
    <dsp:sp modelId="{1BA0333E-E15D-A446-B69E-1FF29B1CB85A}">
      <dsp:nvSpPr>
        <dsp:cNvPr id="0" name=""/>
        <dsp:cNvSpPr/>
      </dsp:nvSpPr>
      <dsp:spPr>
        <a:xfrm rot="5400000" flipH="1" flipV="1">
          <a:off x="5821484" y="2483723"/>
          <a:ext cx="40523" cy="1258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 rot="10800000">
        <a:off x="5827563" y="2514981"/>
        <a:ext cx="28366" cy="75538"/>
      </dsp:txXfrm>
    </dsp:sp>
    <dsp:sp modelId="{8AE06548-553E-0D42-8209-A7F4C2B79F23}">
      <dsp:nvSpPr>
        <dsp:cNvPr id="0" name=""/>
        <dsp:cNvSpPr/>
      </dsp:nvSpPr>
      <dsp:spPr>
        <a:xfrm>
          <a:off x="5203678" y="2876681"/>
          <a:ext cx="1276134" cy="1276134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BUP</a:t>
          </a:r>
        </a:p>
      </dsp:txBody>
      <dsp:txXfrm>
        <a:off x="5390563" y="3063566"/>
        <a:ext cx="902364" cy="902364"/>
      </dsp:txXfrm>
    </dsp:sp>
    <dsp:sp modelId="{8469237F-B07B-874A-ABC7-D5F5417C16FD}">
      <dsp:nvSpPr>
        <dsp:cNvPr id="0" name=""/>
        <dsp:cNvSpPr/>
      </dsp:nvSpPr>
      <dsp:spPr>
        <a:xfrm rot="9000000" flipH="1" flipV="1">
          <a:off x="4999753" y="3926227"/>
          <a:ext cx="40523" cy="1258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 rot="10800000">
        <a:off x="5000567" y="3954445"/>
        <a:ext cx="28366" cy="75538"/>
      </dsp:txXfrm>
    </dsp:sp>
    <dsp:sp modelId="{482DDA41-A51F-2243-9AA1-12BCD2832D04}">
      <dsp:nvSpPr>
        <dsp:cNvPr id="0" name=""/>
        <dsp:cNvSpPr/>
      </dsp:nvSpPr>
      <dsp:spPr>
        <a:xfrm>
          <a:off x="3543568" y="3835146"/>
          <a:ext cx="1276134" cy="1276134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Obstetrik</a:t>
          </a:r>
        </a:p>
      </dsp:txBody>
      <dsp:txXfrm>
        <a:off x="3730453" y="4022031"/>
        <a:ext cx="902364" cy="902364"/>
      </dsp:txXfrm>
    </dsp:sp>
    <dsp:sp modelId="{166DD5E8-BC52-8541-AB21-4086C4B3E39B}">
      <dsp:nvSpPr>
        <dsp:cNvPr id="0" name=""/>
        <dsp:cNvSpPr/>
      </dsp:nvSpPr>
      <dsp:spPr>
        <a:xfrm rot="12600000" flipH="1" flipV="1">
          <a:off x="3339643" y="3935838"/>
          <a:ext cx="40523" cy="1258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 rot="10800000">
        <a:off x="3340457" y="3957978"/>
        <a:ext cx="28366" cy="75538"/>
      </dsp:txXfrm>
    </dsp:sp>
    <dsp:sp modelId="{E5D28D8F-CACF-184A-B232-85551B16463A}">
      <dsp:nvSpPr>
        <dsp:cNvPr id="0" name=""/>
        <dsp:cNvSpPr/>
      </dsp:nvSpPr>
      <dsp:spPr>
        <a:xfrm>
          <a:off x="1883459" y="2876681"/>
          <a:ext cx="1276134" cy="1276134"/>
        </a:xfrm>
        <a:prstGeom prst="ellipse">
          <a:avLst/>
        </a:prstGeom>
        <a:pattFill prst="pct30">
          <a:fgClr>
            <a:srgbClr val="FF0000"/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 err="1">
              <a:solidFill>
                <a:schemeClr val="tx1"/>
              </a:solidFill>
            </a:rPr>
            <a:t>Soc</a:t>
          </a:r>
          <a:endParaRPr lang="sv-SE" sz="1800" kern="1200" dirty="0">
            <a:solidFill>
              <a:schemeClr val="tx1"/>
            </a:solidFill>
          </a:endParaRPr>
        </a:p>
      </dsp:txBody>
      <dsp:txXfrm>
        <a:off x="2070344" y="3063566"/>
        <a:ext cx="902364" cy="902364"/>
      </dsp:txXfrm>
    </dsp:sp>
    <dsp:sp modelId="{7F8262EF-A33B-A64B-86A0-C118BDB9E676}">
      <dsp:nvSpPr>
        <dsp:cNvPr id="0" name=""/>
        <dsp:cNvSpPr/>
      </dsp:nvSpPr>
      <dsp:spPr>
        <a:xfrm rot="16200000" flipH="1" flipV="1">
          <a:off x="2501264" y="2502947"/>
          <a:ext cx="40523" cy="1258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 rot="-10800000">
        <a:off x="2507343" y="2522048"/>
        <a:ext cx="28366" cy="75538"/>
      </dsp:txXfrm>
    </dsp:sp>
    <dsp:sp modelId="{CB5ED940-E99A-EB40-A25B-D1D55705E4B0}">
      <dsp:nvSpPr>
        <dsp:cNvPr id="0" name=""/>
        <dsp:cNvSpPr/>
      </dsp:nvSpPr>
      <dsp:spPr>
        <a:xfrm>
          <a:off x="1883459" y="959752"/>
          <a:ext cx="1276134" cy="1276134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Psykiatri</a:t>
          </a:r>
        </a:p>
      </dsp:txBody>
      <dsp:txXfrm>
        <a:off x="2070344" y="1146637"/>
        <a:ext cx="902364" cy="902364"/>
      </dsp:txXfrm>
    </dsp:sp>
    <dsp:sp modelId="{A1826FEE-8A33-3F4F-AE0A-D25A1F6FCAAD}">
      <dsp:nvSpPr>
        <dsp:cNvPr id="0" name=""/>
        <dsp:cNvSpPr/>
      </dsp:nvSpPr>
      <dsp:spPr>
        <a:xfrm rot="19800000" flipH="1" flipV="1">
          <a:off x="3322995" y="1060444"/>
          <a:ext cx="40523" cy="1258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 rot="-10800000">
        <a:off x="3334338" y="1082584"/>
        <a:ext cx="28366" cy="75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0.02751</cdr:x>
      <cdr:y>0.90949</cdr:y>
    </cdr:from>
    <cdr:to>
      <cdr:x>0.7913</cdr:x>
      <cdr:y>0.99606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DAC9DAD-649E-2448-A0F6-175283BC9B62}"/>
            </a:ext>
          </a:extLst>
        </cdr:cNvPr>
        <cdr:cNvSpPr txBox="1"/>
      </cdr:nvSpPr>
      <cdr:spPr>
        <a:xfrm xmlns:a="http://schemas.openxmlformats.org/drawingml/2006/main">
          <a:off x="251551" y="6237282"/>
          <a:ext cx="6984055" cy="593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171450" indent="-171450">
            <a:buFont typeface="Arial" panose="020B0604020202020204" pitchFamily="34" charset="0"/>
            <a:buChar char="•"/>
          </a:pPr>
          <a:r>
            <a:rPr lang="sv-SE" sz="1100" dirty="0"/>
            <a:t>SKL,</a:t>
          </a:r>
          <a:r>
            <a:rPr lang="sv-SE" dirty="0"/>
            <a:t> </a:t>
          </a:r>
          <a:r>
            <a:rPr lang="sv-SE" dirty="0" err="1"/>
            <a:t>Cavazos-Rehg</a:t>
          </a:r>
          <a:r>
            <a:rPr lang="sv-SE" dirty="0"/>
            <a:t> 2015, Howard 2014, Gavin 2005,  Goodman 2016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164F4BD-DE46-504B-9784-318DB15C2105}" type="datetime1">
              <a:rPr lang="sv-SE" smtClean="0"/>
              <a:t>2019-05-13</a:t>
            </a:fld>
            <a:endParaRPr lang="sv-SE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sv-SE"/>
              <a:t>Marie Bendix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C3DE4A9-307D-4783-B5B4-7DA6CFB649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57190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3DC012B-4B55-1943-B2F9-D960364568A3}" type="datetime1">
              <a:rPr lang="sv-SE" smtClean="0"/>
              <a:t>2019-05-13</a:t>
            </a:fld>
            <a:endParaRPr lang="sv-SE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sv-SE"/>
              <a:t>Marie Bendix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8542576-CF6D-4B5C-8A93-4910324FD30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51566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Swedish </a:t>
            </a:r>
            <a:r>
              <a:rPr lang="sv-SE" dirty="0" err="1"/>
              <a:t>pharmaceutical</a:t>
            </a:r>
            <a:r>
              <a:rPr lang="sv-SE" dirty="0"/>
              <a:t> </a:t>
            </a:r>
            <a:r>
              <a:rPr lang="sv-SE" dirty="0" err="1"/>
              <a:t>agency</a:t>
            </a:r>
            <a:endParaRPr lang="sv-SE" dirty="0"/>
          </a:p>
          <a:p>
            <a:r>
              <a:rPr lang="sv-SE" dirty="0" err="1"/>
              <a:t>Guidelines</a:t>
            </a:r>
            <a:r>
              <a:rPr lang="sv-SE" dirty="0"/>
              <a:t> Stockholm County Council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Marie Bendix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542576-CF6D-4B5C-8A93-4910324FD308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4316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v-SE" dirty="0"/>
              <a:t>Aktuell psykisk mående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Tidigare psykisk mående/diagnos</a:t>
            </a:r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Marie Bendix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542576-CF6D-4B5C-8A93-4910324FD308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66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200" dirty="0">
                <a:latin typeface="Arial" charset="0"/>
                <a:ea typeface="MS PGothic" charset="0"/>
              </a:rPr>
              <a:t>Aptitstörning, illamående, smärta, trötthet, sömn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Marie Bendix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542576-CF6D-4B5C-8A93-4910324FD308}" type="slidenum">
              <a:rPr lang="sv-SE"/>
              <a:pPr>
                <a:defRPr/>
              </a:pPr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0898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Course PPD Of the total sample, 110 (66.7%) completed the 2 years follow-up. The mean time to full remission was 49.4 weeks (95%CI: 44.0 - 59.8). The probability of recovering was 30.2% (95% CI: 22.1%-37.4%) at 6 months of follow-up, 66.3% (95% CI: 57.4% - 73.4%) at 12 months of follow-up, and 90.3% (95% CI: 79.8% - 95.4%) at 24 months of follow-up. Mothers with financial difficulties, onset of depressive episode previous to birth, and those with prior treated depressive episodes took longer in achieving full remission.</a:t>
            </a:r>
            <a:r>
              <a:rPr lang="sv-SE" dirty="0">
                <a:effectLst/>
              </a:rPr>
              <a:t> 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Marie Bendix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542576-CF6D-4B5C-8A93-4910324FD308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2531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Hälso-och sjukvård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Marie Bendix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542576-CF6D-4B5C-8A93-4910324FD308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6566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Vilja ge upp? Slippa</a:t>
            </a:r>
            <a:r>
              <a:rPr lang="sv-SE" baseline="0" dirty="0"/>
              <a:t> ifrån?</a:t>
            </a:r>
          </a:p>
          <a:p>
            <a:r>
              <a:rPr lang="sv-SE" baseline="0" dirty="0"/>
              <a:t>Skada sig själv? Ta sitt liv?</a:t>
            </a:r>
          </a:p>
          <a:p>
            <a:r>
              <a:rPr lang="sv-SE" baseline="0" dirty="0"/>
              <a:t>Tidigare försök?? Metod? Ledde det till vård? </a:t>
            </a:r>
          </a:p>
          <a:p>
            <a:r>
              <a:rPr lang="sv-SE" baseline="0" dirty="0"/>
              <a:t>Graderas i ingen risk, viss risk, hög risk eller mycket hög risk</a:t>
            </a:r>
          </a:p>
          <a:p>
            <a:r>
              <a:rPr lang="sv-SE" baseline="0" dirty="0"/>
              <a:t>Hög risk och uppåt skall skötas inom psykiatrin. Ofta inneliggande med stöd av LPT. 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B509D72-A05D-4448-B978-6BA61B562D63}" type="datetime1">
              <a:rPr lang="sv-SE" smtClean="0"/>
              <a:t>2019-05-13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Marie Bendix</a:t>
            </a:r>
          </a:p>
        </p:txBody>
      </p:sp>
    </p:spTree>
    <p:extLst>
      <p:ext uri="{BB962C8B-B14F-4D97-AF65-F5344CB8AC3E}">
        <p14:creationId xmlns:p14="http://schemas.microsoft.com/office/powerpoint/2010/main" val="128507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Hur hantera?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Marie Bendix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542576-CF6D-4B5C-8A93-4910324FD308}" type="slidenum">
              <a:rPr lang="sv-SE" smtClean="0"/>
              <a:pPr>
                <a:defRPr/>
              </a:pPr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9056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v-SE" dirty="0"/>
              <a:t>Aktuell psykisk mående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Tidigare psykisk mående/diagnos</a:t>
            </a:r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Marie Bendix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542576-CF6D-4B5C-8A93-4910324FD308}" type="slidenum">
              <a:rPr lang="sv-SE" smtClean="0"/>
              <a:pPr>
                <a:defRPr/>
              </a:pPr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660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PTSD &amp; hotellhem, </a:t>
            </a:r>
            <a:r>
              <a:rPr lang="sv-SE" dirty="0" err="1"/>
              <a:t>symfysiolys</a:t>
            </a:r>
            <a:r>
              <a:rPr lang="sv-SE" dirty="0"/>
              <a:t> &amp; opiater, …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509D72-A05D-4448-B978-6BA61B562D6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2019-05-13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Marie Bendix</a:t>
            </a:r>
          </a:p>
        </p:txBody>
      </p:sp>
    </p:spTree>
    <p:extLst>
      <p:ext uri="{BB962C8B-B14F-4D97-AF65-F5344CB8AC3E}">
        <p14:creationId xmlns:p14="http://schemas.microsoft.com/office/powerpoint/2010/main" val="502053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Uppmärksam barnmorska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0B13D1-CD91-6A4F-B455-C16E0A1F546E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2019-05-13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Marie Bendix</a:t>
            </a:r>
          </a:p>
        </p:txBody>
      </p:sp>
    </p:spTree>
    <p:extLst>
      <p:ext uri="{BB962C8B-B14F-4D97-AF65-F5344CB8AC3E}">
        <p14:creationId xmlns:p14="http://schemas.microsoft.com/office/powerpoint/2010/main" val="1979589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25-50 kvinnor/å</a:t>
            </a:r>
            <a:r>
              <a:rPr lang="sv-SE" baseline="0" dirty="0"/>
              <a:t>r i Sthlm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Marie Bendix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42576-CF6D-4B5C-8A93-4910324FD3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970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25% </a:t>
            </a:r>
            <a:r>
              <a:rPr lang="sv-SE" dirty="0" err="1"/>
              <a:t>nyinsjukandne</a:t>
            </a:r>
            <a:r>
              <a:rPr lang="sv-SE" dirty="0"/>
              <a:t> och återfall </a:t>
            </a:r>
            <a:r>
              <a:rPr lang="sv-SE" dirty="0" err="1"/>
              <a:t>ffa</a:t>
            </a:r>
            <a:r>
              <a:rPr lang="sv-SE" baseline="0" dirty="0"/>
              <a:t> ångest och depression</a:t>
            </a:r>
          </a:p>
          <a:p>
            <a:r>
              <a:rPr lang="sv-SE" baseline="0" dirty="0"/>
              <a:t>10% svåra tillstånd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Marie Bendix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542576-CF6D-4B5C-8A93-4910324FD308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91795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25-50 kvinnor/å</a:t>
            </a:r>
            <a:r>
              <a:rPr lang="sv-SE" baseline="0" dirty="0"/>
              <a:t>r i Sthlm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42576-CF6D-4B5C-8A93-4910324FD3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Marie Bendix</a:t>
            </a:r>
          </a:p>
        </p:txBody>
      </p:sp>
    </p:spTree>
    <p:extLst>
      <p:ext uri="{BB962C8B-B14F-4D97-AF65-F5344CB8AC3E}">
        <p14:creationId xmlns:p14="http://schemas.microsoft.com/office/powerpoint/2010/main" val="3830808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Marie Bendix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542576-CF6D-4B5C-8A93-4910324FD308}" type="slidenum">
              <a:rPr lang="sv-SE" smtClean="0"/>
              <a:pPr>
                <a:defRPr/>
              </a:pPr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8050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B509D72-A05D-4448-B978-6BA61B562D63}" type="datetime1">
              <a:rPr lang="sv-SE" smtClean="0"/>
              <a:t>2019-05-13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Marie Bendix</a:t>
            </a:r>
          </a:p>
        </p:txBody>
      </p:sp>
    </p:spTree>
    <p:extLst>
      <p:ext uri="{BB962C8B-B14F-4D97-AF65-F5344CB8AC3E}">
        <p14:creationId xmlns:p14="http://schemas.microsoft.com/office/powerpoint/2010/main" val="3296521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Pravidel</a:t>
            </a:r>
            <a:r>
              <a:rPr lang="sv-SE" dirty="0"/>
              <a:t> </a:t>
            </a:r>
            <a:r>
              <a:rPr lang="sv-SE" dirty="0" err="1"/>
              <a:t>dostinex</a:t>
            </a:r>
            <a:endParaRPr lang="sv-SE" dirty="0"/>
          </a:p>
          <a:p>
            <a:pPr marL="342900" indent="-342900">
              <a:buFont typeface="Arial" charset="0"/>
              <a:buChar char="•"/>
            </a:pPr>
            <a:r>
              <a:rPr lang="sv-SE" sz="2400" dirty="0">
                <a:cs typeface="Arial"/>
              </a:rPr>
              <a:t>Amning brukar avrådas</a:t>
            </a:r>
          </a:p>
          <a:p>
            <a:pPr marL="342900" indent="-342900">
              <a:buFont typeface="Arial" charset="0"/>
              <a:buChar char="•"/>
            </a:pPr>
            <a:endParaRPr lang="sv-SE" sz="2400" dirty="0">
              <a:cs typeface="Arial"/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2400" dirty="0">
                <a:cs typeface="Arial"/>
              </a:rPr>
              <a:t>Om </a:t>
            </a:r>
            <a:r>
              <a:rPr lang="sv-SE" sz="2400" b="1" dirty="0">
                <a:cs typeface="Arial"/>
              </a:rPr>
              <a:t>amning</a:t>
            </a:r>
            <a:r>
              <a:rPr lang="sv-SE" sz="2400" dirty="0">
                <a:cs typeface="Arial"/>
              </a:rPr>
              <a:t>: </a:t>
            </a:r>
          </a:p>
          <a:p>
            <a:pPr marL="800100" lvl="1" indent="-342900">
              <a:buFont typeface="Arial" charset="0"/>
              <a:buChar char="•"/>
            </a:pPr>
            <a:r>
              <a:rPr lang="sv-SE" sz="2400" dirty="0">
                <a:cs typeface="Arial"/>
              </a:rPr>
              <a:t>Barnläkarbedömning innan</a:t>
            </a:r>
          </a:p>
          <a:p>
            <a:pPr marL="800100" lvl="1" indent="-342900">
              <a:buFont typeface="Arial" charset="0"/>
              <a:buChar char="•"/>
            </a:pPr>
            <a:r>
              <a:rPr lang="sv-SE" sz="2400" dirty="0">
                <a:cs typeface="Arial"/>
              </a:rPr>
              <a:t>Uppföljning</a:t>
            </a:r>
          </a:p>
          <a:p>
            <a:pPr marL="800100" lvl="1" indent="-342900">
              <a:buFont typeface="Arial" charset="0"/>
              <a:buChar char="•"/>
            </a:pPr>
            <a:r>
              <a:rPr lang="sv-SE" sz="2400" dirty="0">
                <a:cs typeface="Arial"/>
              </a:rPr>
              <a:t>Provtagning </a:t>
            </a:r>
          </a:p>
          <a:p>
            <a:pPr marL="800100" lvl="1" indent="-342900">
              <a:buFont typeface="Arial" charset="0"/>
              <a:buChar char="•"/>
            </a:pPr>
            <a:r>
              <a:rPr lang="sv-SE" sz="2400" dirty="0">
                <a:cs typeface="Arial"/>
              </a:rPr>
              <a:t>Information (</a:t>
            </a:r>
            <a:r>
              <a:rPr lang="sv-SE" sz="2400" dirty="0" err="1">
                <a:cs typeface="Arial"/>
              </a:rPr>
              <a:t>dehydrering</a:t>
            </a:r>
            <a:r>
              <a:rPr lang="sv-SE" sz="2400" dirty="0">
                <a:cs typeface="Arial"/>
              </a:rPr>
              <a:t>, toxiska symtom: kräkning, diarré, feber)</a:t>
            </a:r>
          </a:p>
          <a:p>
            <a:endParaRPr lang="sv-SE" sz="2400" dirty="0">
              <a:cs typeface="Arial"/>
            </a:endParaRPr>
          </a:p>
          <a:p>
            <a:endParaRPr lang="sv-SE" dirty="0"/>
          </a:p>
          <a:p>
            <a:pPr marL="0" indent="0">
              <a:buNone/>
            </a:pPr>
            <a:r>
              <a:rPr lang="sv-SE" sz="1200" b="1" dirty="0">
                <a:cs typeface="Arial"/>
              </a:rPr>
              <a:t>Behandling och skydd för återinsjuknande </a:t>
            </a:r>
          </a:p>
          <a:p>
            <a:pPr marL="0" indent="0">
              <a:buNone/>
            </a:pPr>
            <a:r>
              <a:rPr lang="sv-SE" sz="1200" b="1" dirty="0">
                <a:cs typeface="Arial"/>
              </a:rPr>
              <a:t>Skydd postpartumpsykos</a:t>
            </a:r>
          </a:p>
          <a:p>
            <a:pPr marL="0" indent="0">
              <a:buNone/>
            </a:pPr>
            <a:r>
              <a:rPr lang="sv-SE" sz="1200" b="1" dirty="0">
                <a:cs typeface="Arial"/>
              </a:rPr>
              <a:t>Skydd </a:t>
            </a:r>
            <a:r>
              <a:rPr lang="sv-SE" sz="1200" b="1" dirty="0" err="1">
                <a:cs typeface="Arial"/>
              </a:rPr>
              <a:t>suicidalitet</a:t>
            </a:r>
            <a:endParaRPr lang="sv-SE" sz="1200" b="1" dirty="0">
              <a:cs typeface="Arial"/>
            </a:endParaRP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B509D72-A05D-4448-B978-6BA61B562D63}" type="datetime1">
              <a:rPr lang="sv-SE" smtClean="0"/>
              <a:t>2019-05-13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Marie Bendix</a:t>
            </a:r>
          </a:p>
        </p:txBody>
      </p:sp>
    </p:spTree>
    <p:extLst>
      <p:ext uri="{BB962C8B-B14F-4D97-AF65-F5344CB8AC3E}">
        <p14:creationId xmlns:p14="http://schemas.microsoft.com/office/powerpoint/2010/main" val="538148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Marie Bendix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542576-CF6D-4B5C-8A93-4910324FD308}" type="slidenum">
              <a:rPr lang="sv-SE"/>
              <a:pPr>
                <a:defRPr/>
              </a:pPr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8605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Vad var</a:t>
            </a:r>
            <a:r>
              <a:rPr lang="sv-SE" baseline="0" dirty="0"/>
              <a:t> orsaken/bakgrunden till att enheten startade? </a:t>
            </a:r>
            <a:endParaRPr lang="sv-SE" dirty="0"/>
          </a:p>
          <a:p>
            <a:r>
              <a:rPr lang="sv-SE" dirty="0"/>
              <a:t>Startpunkten. 10 år. 250 remisser/år. Bedömning, initiering av behandling, slussa till rätt vårdnivå, </a:t>
            </a:r>
            <a:r>
              <a:rPr lang="sv-SE" dirty="0" err="1"/>
              <a:t>vårdplanera</a:t>
            </a:r>
            <a:r>
              <a:rPr lang="sv-SE" dirty="0"/>
              <a:t> de sjukaste</a:t>
            </a:r>
          </a:p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Marie Bendix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542576-CF6D-4B5C-8A93-4910324FD308}" type="slidenum">
              <a:rPr lang="sv-SE" smtClean="0"/>
              <a:pPr>
                <a:defRPr/>
              </a:pPr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2857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Marie Bendix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542576-CF6D-4B5C-8A93-4910324FD308}" type="slidenum">
              <a:rPr lang="sv-SE" smtClean="0"/>
              <a:pPr>
                <a:defRPr/>
              </a:pPr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87522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Var finns patienterna?</a:t>
            </a:r>
            <a:r>
              <a:rPr lang="sv-SE" baseline="0" dirty="0"/>
              <a:t> Hur hittar vi dem? 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B509D72-A05D-4448-B978-6BA61B562D63}" type="datetime1">
              <a:rPr lang="sv-SE" smtClean="0"/>
              <a:t>2019-05-13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Marie Bendix</a:t>
            </a:r>
          </a:p>
        </p:txBody>
      </p:sp>
    </p:spTree>
    <p:extLst>
      <p:ext uri="{BB962C8B-B14F-4D97-AF65-F5344CB8AC3E}">
        <p14:creationId xmlns:p14="http://schemas.microsoft.com/office/powerpoint/2010/main" val="3469838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Marie Bendix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542576-CF6D-4B5C-8A93-4910324FD308}" type="slidenum">
              <a:rPr lang="sv-SE"/>
              <a:pPr>
                <a:defRPr/>
              </a:pPr>
              <a:t>44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69046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2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>
              <a:latin typeface="Arial" charset="0"/>
            </a:endParaRPr>
          </a:p>
        </p:txBody>
      </p:sp>
      <p:sp>
        <p:nvSpPr>
          <p:cNvPr id="66563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CAC082-C22F-6644-AB30-2805B3C3F590}" type="slidenum">
              <a:rPr lang="sv-SE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sv-SE">
              <a:latin typeface="Arial" charset="0"/>
            </a:endParaRP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Marie Bendix</a:t>
            </a:r>
          </a:p>
        </p:txBody>
      </p:sp>
    </p:spTree>
    <p:extLst>
      <p:ext uri="{BB962C8B-B14F-4D97-AF65-F5344CB8AC3E}">
        <p14:creationId xmlns:p14="http://schemas.microsoft.com/office/powerpoint/2010/main" val="369681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Maternal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complications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antepartum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period: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gestational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hypertension, pre-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eclampsia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suspected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SGA,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suspected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LGA, placenta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previa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placental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abruption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premature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rupture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of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membranes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preterm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premature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rupture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of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membranes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periodontal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infection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sv-SE" sz="1200" b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urinary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sv-SE" sz="1200" b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tract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sv-SE" sz="1200" b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infection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</a:t>
            </a:r>
            <a:r>
              <a:rPr lang="sv-SE" sz="1200" b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other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sv-SE" sz="1200" b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cervical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/vaginal </a:t>
            </a:r>
            <a:r>
              <a:rPr lang="sv-SE" sz="1200" b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infections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sv-SE" sz="1200" b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delivery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intrapartum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complications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</a:t>
            </a:r>
            <a:r>
              <a:rPr lang="sv-SE" sz="1200" b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caesarean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sv-SE" sz="1200" b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delivery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operative vaginal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delivery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forceps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vacuum, or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both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), non-progressive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labour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shoulder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dystocia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uterine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rupture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postpartum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haemorrhage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meconium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suspected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chorioamnioitis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suspected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sepsis. 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Marie Bendix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542576-CF6D-4B5C-8A93-4910324FD308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3592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Marie Bendix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542576-CF6D-4B5C-8A93-4910324FD308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1344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Marie Bendix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542576-CF6D-4B5C-8A93-4910324FD308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9497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Marie Bendix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542576-CF6D-4B5C-8A93-4910324FD308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035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BMI &gt;30 : 40% AD, NL</a:t>
            </a:r>
          </a:p>
          <a:p>
            <a:r>
              <a:rPr lang="sv-SE" dirty="0"/>
              <a:t>AD &amp; NL användning: minskad användning</a:t>
            </a:r>
            <a:r>
              <a:rPr lang="sv-SE" baseline="0" dirty="0"/>
              <a:t> Folsyra, besök MHV</a:t>
            </a:r>
          </a:p>
          <a:p>
            <a:endParaRPr lang="sv-SE" baseline="0" dirty="0"/>
          </a:p>
          <a:p>
            <a:r>
              <a:rPr lang="sv-SE" baseline="0" dirty="0"/>
              <a:t>Ökad förekomst depression obesitas, diabetes</a:t>
            </a:r>
          </a:p>
          <a:p>
            <a:r>
              <a:rPr lang="sv-SE" baseline="0" dirty="0"/>
              <a:t>Ökad </a:t>
            </a:r>
            <a:r>
              <a:rPr lang="sv-SE" baseline="0" dirty="0" err="1"/>
              <a:t>använding</a:t>
            </a:r>
            <a:r>
              <a:rPr lang="sv-SE" baseline="0" dirty="0"/>
              <a:t> alkohol, nikotin</a:t>
            </a:r>
          </a:p>
          <a:p>
            <a:r>
              <a:rPr lang="sv-SE" baseline="0" dirty="0"/>
              <a:t>Ökad förekomst separation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Marie Bendix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542576-CF6D-4B5C-8A93-4910324FD308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3090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Hur hantera?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Marie Bendix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542576-CF6D-4B5C-8A93-4910324FD308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9725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Utvecklingskris, existentiella frågor, egen</a:t>
            </a:r>
            <a:r>
              <a:rPr lang="sv-SE" baseline="0" dirty="0"/>
              <a:t> barndom</a:t>
            </a:r>
          </a:p>
          <a:p>
            <a:r>
              <a:rPr lang="sv-SE" baseline="0" dirty="0"/>
              <a:t>Parrelation, psykosociala påfrestningar</a:t>
            </a:r>
          </a:p>
          <a:p>
            <a:r>
              <a:rPr lang="sv-SE" baseline="0" dirty="0"/>
              <a:t>Hormonella förändringar, sårbarhet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Marie Bendix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542576-CF6D-4B5C-8A93-4910324FD308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300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8CC0C-3A17-4B4A-A570-8BBAB0725947}" type="datetime1">
              <a:rPr lang="sv-SE" smtClean="0"/>
              <a:t>2019-05-13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prstClr val="black">
                    <a:tint val="75000"/>
                  </a:prstClr>
                </a:solidFill>
              </a:rPr>
              <a:t>Marie Bendix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96945-7030-7548-B808-7AEB01AB9E6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78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6673F-FDD6-DB4C-9E40-24C75D57687D}" type="datetime1">
              <a:rPr lang="sv-SE" smtClean="0"/>
              <a:t>2019-05-13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prstClr val="black">
                    <a:tint val="75000"/>
                  </a:prstClr>
                </a:solidFill>
              </a:rPr>
              <a:t>Marie Bendix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E8464-01B9-A943-8CD9-948F88EB5C0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76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28D0E-D51F-D442-A448-BF76BA19F874}" type="datetime1">
              <a:rPr lang="sv-SE" smtClean="0"/>
              <a:t>2019-05-13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prstClr val="black">
                    <a:tint val="75000"/>
                  </a:prstClr>
                </a:solidFill>
              </a:rPr>
              <a:t>Marie Bendix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7CC9-2EB3-7448-88D7-4E09C864B2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585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057D2-A32C-A64E-A54A-2A1721C67620}" type="datetime1">
              <a:rPr lang="sv-SE" smtClean="0"/>
              <a:t>2019-05-13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prstClr val="black">
                    <a:tint val="75000"/>
                  </a:prstClr>
                </a:solidFill>
              </a:rPr>
              <a:t>Marie Bendix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68F9-FFDF-7C44-858C-94BC616C22B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002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27F0F-BE71-9847-BF18-6DA99353B810}" type="datetime1">
              <a:rPr lang="sv-SE" smtClean="0"/>
              <a:t>2019-05-13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prstClr val="black">
                    <a:tint val="75000"/>
                  </a:prstClr>
                </a:solidFill>
              </a:rPr>
              <a:t>Marie Bendix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61840-3864-9747-B1C3-564EE631109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407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C6E3-A47B-C748-BA5F-0D5C639A5C32}" type="datetime1">
              <a:rPr lang="sv-SE" smtClean="0"/>
              <a:t>2019-05-13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prstClr val="black">
                    <a:tint val="75000"/>
                  </a:prstClr>
                </a:solidFill>
              </a:rPr>
              <a:t>Marie Bendix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CF66A-7505-F34B-8803-0168ACDD9B4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0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7A798-F242-D54F-8339-764D83E0364A}" type="datetime1">
              <a:rPr lang="sv-SE" smtClean="0"/>
              <a:t>2019-05-13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prstClr val="black">
                    <a:tint val="75000"/>
                  </a:prstClr>
                </a:solidFill>
              </a:rPr>
              <a:t>Marie Bendix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A3A07-015D-2C41-B269-0716785C0BC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86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4DCB4-675F-0E42-80DD-32D691A031C2}" type="datetime1">
              <a:rPr lang="sv-SE" smtClean="0"/>
              <a:t>2019-05-13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prstClr val="black">
                    <a:tint val="75000"/>
                  </a:prstClr>
                </a:solidFill>
              </a:rPr>
              <a:t>Marie Bendix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3F629-1326-8444-AEFE-B0B2D29F481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755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347E9-7E3C-2B43-8770-6841A2E72DF7}" type="datetime1">
              <a:rPr lang="sv-SE" smtClean="0"/>
              <a:t>2019-05-13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prstClr val="black">
                    <a:tint val="75000"/>
                  </a:prstClr>
                </a:solidFill>
              </a:rPr>
              <a:t>Marie Bendix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C81AA-9ACD-EA45-85A1-C98E378E48C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077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AF658-1C44-FE49-B4DD-6FBCC2CCE7AD}" type="datetime1">
              <a:rPr lang="sv-SE" smtClean="0"/>
              <a:t>2019-05-13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prstClr val="black">
                    <a:tint val="75000"/>
                  </a:prstClr>
                </a:solidFill>
              </a:rPr>
              <a:t>Marie Bendix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9C968-47AA-4E4A-A7C2-6169599194F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835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8DC5D-9FC3-3941-AC0A-EC2F026429F1}" type="datetime1">
              <a:rPr lang="sv-SE" smtClean="0"/>
              <a:t>2019-05-13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prstClr val="black">
                    <a:tint val="75000"/>
                  </a:prstClr>
                </a:solidFill>
              </a:rPr>
              <a:t>Marie Bendix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AB00D-49A5-5D44-92AC-8DAACCC982E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791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defTabSz="457200">
              <a:defRPr/>
            </a:pPr>
            <a:fld id="{CA6F46BF-9CF5-3044-8C82-ECAC012FC1A5}" type="datetime1">
              <a:rPr lang="sv-SE" smtClean="0">
                <a:ea typeface="MS PGothic" charset="0"/>
                <a:cs typeface="MS PGothic" charset="0"/>
              </a:rPr>
              <a:t>2019-05-13</a:t>
            </a:fld>
            <a:endParaRPr lang="sv-SE">
              <a:ea typeface="MS PGothic" charset="0"/>
              <a:cs typeface="MS PGothic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sv-SE">
                <a:solidFill>
                  <a:prstClr val="black">
                    <a:tint val="75000"/>
                  </a:prstClr>
                </a:solidFill>
              </a:rPr>
              <a:t>Marie Bendix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defTabSz="457200">
              <a:defRPr/>
            </a:pPr>
            <a:fld id="{1536EAA7-01CD-5D4C-92F1-C1E57A4AE1D8}" type="slidenum">
              <a:rPr lang="sv-SE">
                <a:ea typeface="MS PGothic" charset="0"/>
                <a:cs typeface="MS PGothic" charset="0"/>
              </a:rPr>
              <a:pPr defTabSz="457200">
                <a:defRPr/>
              </a:pPr>
              <a:t>‹#›</a:t>
            </a:fld>
            <a:endParaRPr lang="sv-SE">
              <a:ea typeface="MS PGothic" charset="0"/>
              <a:cs typeface="MS PGothic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.bendix@sll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kiatristod.se/" TargetMode="External"/><Relationship Id="rId2" Type="http://schemas.openxmlformats.org/officeDocument/2006/relationships/hyperlink" Target="http://www.janusinfo.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kemedelsverket.se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dicmarce.com/" TargetMode="External"/><Relationship Id="rId2" Type="http://schemas.openxmlformats.org/officeDocument/2006/relationships/hyperlink" Target="http://www.marcesociet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/>
          <p:cNvSpPr txBox="1">
            <a:spLocks/>
          </p:cNvSpPr>
          <p:nvPr/>
        </p:nvSpPr>
        <p:spPr>
          <a:xfrm>
            <a:off x="5076056" y="833438"/>
            <a:ext cx="3816424" cy="288359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MS PGothic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endParaRPr lang="sv-SE" sz="2200" dirty="0">
              <a:ea typeface="MS PGothic" charset="0"/>
              <a:cs typeface="Arial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358638"/>
            <a:ext cx="7772400" cy="1899642"/>
          </a:xfrm>
        </p:spPr>
        <p:txBody>
          <a:bodyPr/>
          <a:lstStyle/>
          <a:p>
            <a:r>
              <a:rPr lang="sv-SE" sz="3600" dirty="0">
                <a:ea typeface="MS PGothic" charset="0"/>
                <a:cs typeface="Arial"/>
              </a:rPr>
              <a:t>Psykisk ohälsa / psykisk sjukdom?</a:t>
            </a:r>
            <a:br>
              <a:rPr lang="sv-SE" sz="3600" dirty="0">
                <a:ea typeface="MS PGothic" charset="0"/>
                <a:cs typeface="Arial"/>
              </a:rPr>
            </a:br>
            <a:r>
              <a:rPr lang="sv-SE" sz="2000" dirty="0">
                <a:ea typeface="MS PGothic" charset="0"/>
                <a:cs typeface="Arial"/>
              </a:rPr>
              <a:t>OGU-dagar 2019</a:t>
            </a:r>
            <a:br>
              <a:rPr lang="sv-SE" sz="3600" dirty="0">
                <a:ea typeface="MS PGothic" charset="0"/>
                <a:cs typeface="Arial"/>
              </a:rPr>
            </a:b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sv-SE" sz="2000" dirty="0">
                <a:solidFill>
                  <a:srgbClr val="898989"/>
                </a:solidFill>
                <a:latin typeface="Arial" charset="0"/>
                <a:ea typeface="MS PGothic" charset="0"/>
              </a:rPr>
              <a:t>Marie Bendix, överläkare/spec. psykiatri, PhD</a:t>
            </a:r>
          </a:p>
          <a:p>
            <a:pPr algn="l" eaLnBrk="1" hangingPunct="1">
              <a:lnSpc>
                <a:spcPct val="80000"/>
              </a:lnSpc>
            </a:pPr>
            <a:endParaRPr lang="sv-SE" sz="2000" dirty="0">
              <a:solidFill>
                <a:srgbClr val="898989"/>
              </a:solidFill>
              <a:latin typeface="Arial" charset="0"/>
              <a:ea typeface="MS PGothic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sv-SE" sz="2000" dirty="0">
                <a:solidFill>
                  <a:srgbClr val="898989"/>
                </a:solidFill>
                <a:latin typeface="Arial" charset="0"/>
                <a:ea typeface="MS PGothic" charset="0"/>
              </a:rPr>
              <a:t>Psykiatri Sydväst/Specialistmödravården – Perinatal Psykiatriska Enheten (PPE) Karolinska Universitetssjukhuset Huddinge</a:t>
            </a:r>
          </a:p>
          <a:p>
            <a:pPr algn="l" eaLnBrk="1" hangingPunct="1">
              <a:lnSpc>
                <a:spcPct val="80000"/>
              </a:lnSpc>
            </a:pPr>
            <a:endParaRPr lang="sv-SE" sz="2000" dirty="0">
              <a:solidFill>
                <a:srgbClr val="898989"/>
              </a:solidFill>
              <a:latin typeface="Arial" charset="0"/>
              <a:ea typeface="MS PGothic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sv-SE" sz="2000" dirty="0">
                <a:solidFill>
                  <a:srgbClr val="898989"/>
                </a:solidFill>
                <a:latin typeface="Arial" charset="0"/>
                <a:ea typeface="MS PGothic" charset="0"/>
                <a:hlinkClick r:id="rId3"/>
              </a:rPr>
              <a:t>marie.bendix@sll.se</a:t>
            </a:r>
            <a:endParaRPr lang="sv-SE" sz="2000" dirty="0">
              <a:solidFill>
                <a:srgbClr val="898989"/>
              </a:solidFill>
              <a:latin typeface="Arial" charset="0"/>
              <a:ea typeface="MS PGothic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8" y="6093154"/>
            <a:ext cx="245427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Bildobjekt 5">
            <a:extLst>
              <a:ext uri="{FF2B5EF4-FFF2-40B4-BE49-F238E27FC236}">
                <a16:creationId xmlns:a16="http://schemas.microsoft.com/office/drawing/2014/main" id="{51E053F8-AE58-B941-8882-D68B7259E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8" y="6093154"/>
            <a:ext cx="2390758" cy="96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86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Vem, vad, hur, …?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v-SE" dirty="0"/>
              <a:t>Aktuell psykisk mående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Tidigare psykisk mående/diagnos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Tidigare </a:t>
            </a:r>
            <a:r>
              <a:rPr lang="sv-SE" dirty="0" err="1"/>
              <a:t>suicidalitet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6648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/>
          </p:nvPr>
        </p:nvGraphicFramePr>
        <p:xfrm>
          <a:off x="472141" y="404906"/>
          <a:ext cx="8432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Höger klammerparentes 2"/>
          <p:cNvSpPr/>
          <p:nvPr/>
        </p:nvSpPr>
        <p:spPr>
          <a:xfrm>
            <a:off x="6444208" y="388106"/>
            <a:ext cx="268287" cy="203278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6712495" y="922056"/>
            <a:ext cx="202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Psykiatri</a:t>
            </a:r>
          </a:p>
        </p:txBody>
      </p:sp>
      <p:sp>
        <p:nvSpPr>
          <p:cNvPr id="5" name="Höger klammerparentes 4"/>
          <p:cNvSpPr/>
          <p:nvPr/>
        </p:nvSpPr>
        <p:spPr>
          <a:xfrm>
            <a:off x="7164288" y="2288429"/>
            <a:ext cx="268287" cy="200466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7432575" y="2605459"/>
            <a:ext cx="2575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PV/</a:t>
            </a:r>
            <a:br>
              <a:rPr lang="sv-SE" dirty="0"/>
            </a:br>
            <a:r>
              <a:rPr lang="sv-SE" dirty="0"/>
              <a:t>BMM Psykolog</a:t>
            </a:r>
          </a:p>
        </p:txBody>
      </p:sp>
    </p:spTree>
    <p:extLst>
      <p:ext uri="{BB962C8B-B14F-4D97-AF65-F5344CB8AC3E}">
        <p14:creationId xmlns:p14="http://schemas.microsoft.com/office/powerpoint/2010/main" val="4284911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847AB0-A4C9-D345-AB84-C6A22AFB3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973" y="312878"/>
            <a:ext cx="722500" cy="7155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5A407E-E899-1545-8DE5-5558B30FE2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080" y="270843"/>
            <a:ext cx="643052" cy="7502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A1A60E-26C6-934E-B422-62E561CA90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0567"/>
            <a:ext cx="722500" cy="7081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2A603C-14E4-784A-B50F-1467B7CA5B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0567"/>
            <a:ext cx="722500" cy="7081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190D00-4A79-D540-8546-EBCA61A089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2878"/>
            <a:ext cx="722500" cy="708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ED50BA-AC8A-9346-9F24-0F643CA116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12" y="344543"/>
            <a:ext cx="722500" cy="7081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DE1962-9B64-FD41-83C5-590F40869C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6" y="344543"/>
            <a:ext cx="722500" cy="7081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B86313-1C8B-744F-916D-8D155DD69F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292" y="312878"/>
            <a:ext cx="722500" cy="7081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371BBC-898C-6F46-80DD-EB9DB1D1AF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674" y="312878"/>
            <a:ext cx="722500" cy="7081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4F1E29-2A08-0C41-A75D-C6419922BB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18" y="270843"/>
            <a:ext cx="643052" cy="7502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B4F5EC-A5B6-F248-8BA1-17EB45BEEF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64" y="2608793"/>
            <a:ext cx="643052" cy="7502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65198B4-50C3-AC42-BE01-543B2F9319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694" y="2586329"/>
            <a:ext cx="643052" cy="7502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D65AD63-8862-1947-A006-E5F8D9B00C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973" y="4919545"/>
            <a:ext cx="722500" cy="71555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B4B8DCD-D04D-FA47-B0B0-99B04CCB0516}"/>
              </a:ext>
            </a:extLst>
          </p:cNvPr>
          <p:cNvSpPr txBox="1"/>
          <p:nvPr/>
        </p:nvSpPr>
        <p:spPr>
          <a:xfrm>
            <a:off x="7146049" y="344543"/>
            <a:ext cx="167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BMM/BB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6C65F3-EA09-8C46-83E5-C77C68828D77}"/>
              </a:ext>
            </a:extLst>
          </p:cNvPr>
          <p:cNvSpPr txBox="1"/>
          <p:nvPr/>
        </p:nvSpPr>
        <p:spPr>
          <a:xfrm>
            <a:off x="7146049" y="276227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PV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C4E30A-AEBE-D64B-ADE2-8F38E7C32BF5}"/>
              </a:ext>
            </a:extLst>
          </p:cNvPr>
          <p:cNvSpPr txBox="1"/>
          <p:nvPr/>
        </p:nvSpPr>
        <p:spPr>
          <a:xfrm>
            <a:off x="7146049" y="504648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Psyk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03690BA-3FD8-F846-B1DA-292EFB2A22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915079"/>
            <a:ext cx="722500" cy="715553"/>
          </a:xfrm>
          <a:prstGeom prst="rect">
            <a:avLst/>
          </a:prstGeom>
        </p:spPr>
      </p:pic>
      <p:sp>
        <p:nvSpPr>
          <p:cNvPr id="33" name="Down Arrow 32">
            <a:extLst>
              <a:ext uri="{FF2B5EF4-FFF2-40B4-BE49-F238E27FC236}">
                <a16:creationId xmlns:a16="http://schemas.microsoft.com/office/drawing/2014/main" id="{F09B4568-E902-7342-AE68-813DBF8543ED}"/>
              </a:ext>
            </a:extLst>
          </p:cNvPr>
          <p:cNvSpPr/>
          <p:nvPr/>
        </p:nvSpPr>
        <p:spPr>
          <a:xfrm>
            <a:off x="2332345" y="3494022"/>
            <a:ext cx="484632" cy="1149880"/>
          </a:xfrm>
          <a:prstGeom prst="downArrow">
            <a:avLst/>
          </a:prstGeom>
          <a:solidFill>
            <a:schemeClr val="bg1"/>
          </a:solidFill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Oval 27">
            <a:extLst>
              <a:ext uri="{FF2B5EF4-FFF2-40B4-BE49-F238E27FC236}">
                <a16:creationId xmlns:a16="http://schemas.microsoft.com/office/drawing/2014/main" id="{60F5C76B-E7DF-2440-BF41-3A32C828DE39}"/>
              </a:ext>
            </a:extLst>
          </p:cNvPr>
          <p:cNvSpPr/>
          <p:nvPr/>
        </p:nvSpPr>
        <p:spPr>
          <a:xfrm>
            <a:off x="2241895" y="256867"/>
            <a:ext cx="720080" cy="78189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Down Arrow 30">
            <a:extLst>
              <a:ext uri="{FF2B5EF4-FFF2-40B4-BE49-F238E27FC236}">
                <a16:creationId xmlns:a16="http://schemas.microsoft.com/office/drawing/2014/main" id="{8CA0BBC1-984C-D640-98AD-BBB5A3D89B57}"/>
              </a:ext>
            </a:extLst>
          </p:cNvPr>
          <p:cNvSpPr/>
          <p:nvPr/>
        </p:nvSpPr>
        <p:spPr>
          <a:xfrm>
            <a:off x="2346511" y="1478484"/>
            <a:ext cx="484632" cy="1149880"/>
          </a:xfrm>
          <a:prstGeom prst="downArrow">
            <a:avLst/>
          </a:prstGeom>
          <a:solidFill>
            <a:schemeClr val="bg1"/>
          </a:solidFill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7153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eaLnBrk="1" hangingPunct="1"/>
            <a:r>
              <a:rPr lang="sv-SE" sz="2400" dirty="0">
                <a:latin typeface="Arial" charset="0"/>
                <a:ea typeface="MS PGothic" charset="0"/>
              </a:rPr>
              <a:t>Normal oro (Livsförändring &amp; sårbarhet)</a:t>
            </a:r>
          </a:p>
          <a:p>
            <a:pPr eaLnBrk="1" hangingPunct="1"/>
            <a:r>
              <a:rPr lang="sv-SE" sz="2400" dirty="0">
                <a:latin typeface="Arial" charset="0"/>
                <a:ea typeface="MS PGothic" charset="0"/>
              </a:rPr>
              <a:t>Svår ångest och oro sannolikt fetal påverkan</a:t>
            </a:r>
          </a:p>
          <a:p>
            <a:pPr eaLnBrk="1" hangingPunct="1"/>
            <a:r>
              <a:rPr lang="sv-SE" sz="2400" dirty="0">
                <a:latin typeface="Arial" charset="0"/>
                <a:ea typeface="MS PGothic" charset="0"/>
              </a:rPr>
              <a:t>Vanlig och sällan upptäckt</a:t>
            </a:r>
          </a:p>
          <a:p>
            <a:pPr eaLnBrk="1" hangingPunct="1"/>
            <a:r>
              <a:rPr lang="sv-SE" sz="2400" dirty="0">
                <a:solidFill>
                  <a:srgbClr val="FF0000"/>
                </a:solidFill>
                <a:latin typeface="Arial" charset="0"/>
                <a:ea typeface="MS PGothic" charset="0"/>
              </a:rPr>
              <a:t>Tumregel bedömning:</a:t>
            </a:r>
            <a:br>
              <a:rPr lang="sv-SE" sz="2400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sv-SE" sz="2400" dirty="0">
                <a:solidFill>
                  <a:srgbClr val="FF0000"/>
                </a:solidFill>
                <a:latin typeface="Arial" charset="0"/>
                <a:ea typeface="MS PGothic" charset="0"/>
              </a:rPr>
              <a:t>”När ångest finns</a:t>
            </a:r>
            <a:br>
              <a:rPr lang="sv-SE" sz="2400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sv-SE" sz="2400" dirty="0">
                <a:solidFill>
                  <a:srgbClr val="FF0000"/>
                </a:solidFill>
                <a:latin typeface="Arial" charset="0"/>
                <a:ea typeface="MS PGothic" charset="0"/>
              </a:rPr>
              <a:t> dagligen och påverkar</a:t>
            </a:r>
            <a:br>
              <a:rPr lang="sv-SE" sz="2400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sv-SE" sz="2400" dirty="0">
                <a:solidFill>
                  <a:srgbClr val="FF0000"/>
                </a:solidFill>
                <a:latin typeface="Arial" charset="0"/>
                <a:ea typeface="MS PGothic" charset="0"/>
              </a:rPr>
              <a:t> funktionen”</a:t>
            </a:r>
          </a:p>
          <a:p>
            <a:pPr eaLnBrk="1" hangingPunct="1"/>
            <a:endParaRPr lang="sv-SE" sz="2400" dirty="0">
              <a:latin typeface="Arial" charset="0"/>
              <a:ea typeface="MS PGothic" charset="0"/>
            </a:endParaRPr>
          </a:p>
        </p:txBody>
      </p:sp>
      <p:sp>
        <p:nvSpPr>
          <p:cNvPr id="38917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3600" dirty="0">
                <a:latin typeface="Arial" charset="0"/>
                <a:ea typeface="MS PGothic" charset="0"/>
              </a:rPr>
              <a:t>Ångestsyndrom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83734"/>
            <a:ext cx="4693943" cy="3774266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7874024" y="6628710"/>
            <a:ext cx="94644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©️Mia Bendix</a:t>
            </a:r>
          </a:p>
        </p:txBody>
      </p:sp>
    </p:spTree>
    <p:extLst>
      <p:ext uri="{BB962C8B-B14F-4D97-AF65-F5344CB8AC3E}">
        <p14:creationId xmlns:p14="http://schemas.microsoft.com/office/powerpoint/2010/main" val="512694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3600" dirty="0">
                <a:latin typeface="Arial" charset="0"/>
                <a:ea typeface="MS PGothic" charset="0"/>
              </a:rPr>
              <a:t>Egentlig depression (major depression)</a:t>
            </a:r>
          </a:p>
        </p:txBody>
      </p:sp>
      <p:sp>
        <p:nvSpPr>
          <p:cNvPr id="35842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7497763" cy="4525963"/>
          </a:xfrm>
        </p:spPr>
        <p:txBody>
          <a:bodyPr/>
          <a:lstStyle/>
          <a:p>
            <a:pPr lvl="1" eaLnBrk="1" hangingPunct="1"/>
            <a:r>
              <a:rPr lang="sv-SE" sz="2400" dirty="0">
                <a:latin typeface="Arial" charset="0"/>
                <a:ea typeface="MS PGothic" charset="0"/>
              </a:rPr>
              <a:t>10-15% (3-7% måttlig/svår) </a:t>
            </a:r>
          </a:p>
          <a:p>
            <a:pPr lvl="1" eaLnBrk="1" hangingPunct="1"/>
            <a:r>
              <a:rPr lang="sv-SE" sz="2400" dirty="0">
                <a:latin typeface="Arial" charset="0"/>
                <a:ea typeface="MS PGothic" charset="0"/>
              </a:rPr>
              <a:t>Debut ofta under graviditet eller inom 3 mån efter förlossning</a:t>
            </a:r>
          </a:p>
          <a:p>
            <a:pPr lvl="1" eaLnBrk="1" hangingPunct="1"/>
            <a:r>
              <a:rPr lang="sv-SE" sz="2400" dirty="0">
                <a:latin typeface="Arial" charset="0"/>
                <a:ea typeface="MS PGothic" charset="0"/>
              </a:rPr>
              <a:t>Depression, ångest under graviditet ökar risk för </a:t>
            </a:r>
            <a:r>
              <a:rPr lang="sv-SE" sz="2400" dirty="0" err="1">
                <a:latin typeface="Arial" charset="0"/>
                <a:ea typeface="MS PGothic" charset="0"/>
              </a:rPr>
              <a:t>postpartum</a:t>
            </a:r>
            <a:r>
              <a:rPr lang="sv-SE" sz="2400" dirty="0">
                <a:latin typeface="Arial" charset="0"/>
                <a:ea typeface="MS PGothic" charset="0"/>
              </a:rPr>
              <a:t> depression</a:t>
            </a:r>
          </a:p>
          <a:p>
            <a:pPr lvl="1" eaLnBrk="1" hangingPunct="1"/>
            <a:endParaRPr lang="sv-SE" sz="2400" dirty="0">
              <a:latin typeface="Arial" charset="0"/>
              <a:ea typeface="MS PGothic" charset="0"/>
            </a:endParaRPr>
          </a:p>
        </p:txBody>
      </p:sp>
      <p:sp>
        <p:nvSpPr>
          <p:cNvPr id="7" name="textruta 1">
            <a:extLst>
              <a:ext uri="{FF2B5EF4-FFF2-40B4-BE49-F238E27FC236}">
                <a16:creationId xmlns:a16="http://schemas.microsoft.com/office/drawing/2014/main" id="{2523BF4B-4A17-2441-A983-DB0A90F672EC}"/>
              </a:ext>
            </a:extLst>
          </p:cNvPr>
          <p:cNvSpPr txBox="1"/>
          <p:nvPr/>
        </p:nvSpPr>
        <p:spPr>
          <a:xfrm>
            <a:off x="1115616" y="6381328"/>
            <a:ext cx="7571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Howard et al. 2014, </a:t>
            </a:r>
            <a:r>
              <a:rPr lang="sv-SE" sz="1200" dirty="0" err="1"/>
              <a:t>Yonkers</a:t>
            </a:r>
            <a:r>
              <a:rPr lang="sv-SE" sz="1200" dirty="0"/>
              <a:t> et al. 2011, </a:t>
            </a:r>
            <a:r>
              <a:rPr lang="sv-SE" sz="1200" dirty="0" err="1"/>
              <a:t>Chaudron</a:t>
            </a:r>
            <a:r>
              <a:rPr lang="sv-SE" sz="1200" dirty="0"/>
              <a:t> et al. 2013, </a:t>
            </a:r>
            <a:r>
              <a:rPr lang="sv-SE" sz="1200" dirty="0" err="1"/>
              <a:t>Viguera</a:t>
            </a:r>
            <a:r>
              <a:rPr lang="sv-SE" sz="1200" dirty="0"/>
              <a:t> et al. 2011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465A407E-E899-1545-8DE5-5558B30FE2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63" y="1916832"/>
            <a:ext cx="643052" cy="75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0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03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ubrik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MS PGothic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</a:rPr>
              <a:t>Egentlig depression</a:t>
            </a:r>
            <a:b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</a:rPr>
            </a:b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</a:rPr>
              <a:t>(minst 5 symtom, 2 veckor) </a:t>
            </a:r>
          </a:p>
        </p:txBody>
      </p:sp>
      <p:sp>
        <p:nvSpPr>
          <p:cNvPr id="12" name="Platshållare för innehåll 11"/>
          <p:cNvSpPr>
            <a:spLocks noGrp="1"/>
          </p:cNvSpPr>
          <p:nvPr>
            <p:ph sz="half" idx="1"/>
          </p:nvPr>
        </p:nvSpPr>
        <p:spPr>
          <a:xfrm>
            <a:off x="457200" y="2287413"/>
            <a:ext cx="4038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sz="2400" b="1" dirty="0">
                <a:solidFill>
                  <a:srgbClr val="FF0000"/>
                </a:solidFill>
              </a:rPr>
              <a:t>Nedstämdhet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b="1" dirty="0">
                <a:solidFill>
                  <a:srgbClr val="FF0000"/>
                </a:solidFill>
              </a:rPr>
              <a:t>Minskat glädje, intresse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Aptit/vikt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>
                <a:solidFill>
                  <a:srgbClr val="FF0000"/>
                </a:solidFill>
              </a:rPr>
              <a:t>Sömnstörning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Psykomotorisk hämning/agitation</a:t>
            </a:r>
            <a:br>
              <a:rPr lang="sv-SE" sz="2400" dirty="0"/>
            </a:br>
            <a:br>
              <a:rPr lang="sv-SE" sz="2400" dirty="0"/>
            </a:br>
            <a:br>
              <a:rPr lang="sv-SE" sz="2400" dirty="0"/>
            </a:br>
            <a:r>
              <a:rPr lang="sv-SE" sz="2400" dirty="0">
                <a:solidFill>
                  <a:srgbClr val="FF0000"/>
                </a:solidFill>
              </a:rPr>
              <a:t>EPDS </a:t>
            </a:r>
            <a:r>
              <a:rPr lang="sv-SE" sz="2000" dirty="0">
                <a:solidFill>
                  <a:srgbClr val="FF0000"/>
                </a:solidFill>
              </a:rPr>
              <a:t>(Edinburgh Postnatal Depression </a:t>
            </a:r>
            <a:r>
              <a:rPr lang="sv-SE" sz="2000" dirty="0" err="1">
                <a:solidFill>
                  <a:srgbClr val="FF0000"/>
                </a:solidFill>
              </a:rPr>
              <a:t>Scale</a:t>
            </a:r>
            <a:r>
              <a:rPr lang="sv-SE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sz="half" idx="2"/>
          </p:nvPr>
        </p:nvSpPr>
        <p:spPr>
          <a:xfrm>
            <a:off x="4648200" y="2287413"/>
            <a:ext cx="4038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sv-SE" sz="2400" dirty="0">
                <a:solidFill>
                  <a:srgbClr val="FF0000"/>
                </a:solidFill>
              </a:rPr>
              <a:t>Trötthet, minskad energi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sv-SE" sz="2400" dirty="0">
                <a:solidFill>
                  <a:srgbClr val="FF0000"/>
                </a:solidFill>
              </a:rPr>
              <a:t>Värdelöshet, inadekvata skuldkänslor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sv-SE" sz="2400" dirty="0">
                <a:solidFill>
                  <a:srgbClr val="FF0000"/>
                </a:solidFill>
              </a:rPr>
              <a:t>Koncentration, beslutsförmåga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sv-SE" sz="2400" dirty="0">
                <a:solidFill>
                  <a:srgbClr val="FF0000"/>
                </a:solidFill>
              </a:rPr>
              <a:t>Döds-, suicidtankar</a:t>
            </a:r>
            <a:br>
              <a:rPr lang="sv-SE" sz="2400" dirty="0">
                <a:solidFill>
                  <a:srgbClr val="FF0000"/>
                </a:solidFill>
              </a:rPr>
            </a:br>
            <a:br>
              <a:rPr lang="sv-SE" sz="2400" dirty="0"/>
            </a:br>
            <a:br>
              <a:rPr lang="sv-SE" sz="2400" dirty="0"/>
            </a:br>
            <a:endParaRPr lang="sv-SE" sz="2400" dirty="0"/>
          </a:p>
          <a:p>
            <a:pPr marL="0" indent="0">
              <a:buNone/>
            </a:pPr>
            <a:r>
              <a:rPr lang="sv-SE" sz="2400" dirty="0">
                <a:solidFill>
                  <a:srgbClr val="FF0000"/>
                </a:solidFill>
              </a:rPr>
              <a:t>+ Ångestsymtom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611560" y="57332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8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0"/>
            <a:ext cx="1155161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77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 bwMode="auto">
          <a:xfrm>
            <a:off x="611560" y="427038"/>
            <a:ext cx="822764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MS PGothic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sv-SE" sz="3200" dirty="0">
                <a:latin typeface="Arial" charset="0"/>
                <a:ea typeface="MS PGothic" charset="0"/>
              </a:rPr>
              <a:t>Depression – diagnostik</a:t>
            </a:r>
            <a:br>
              <a:rPr lang="sv-SE" sz="3600" dirty="0">
                <a:latin typeface="Arial" charset="0"/>
                <a:ea typeface="MS PGothic" charset="0"/>
              </a:rPr>
            </a:br>
            <a:endParaRPr lang="sv-SE" sz="2800" dirty="0">
              <a:latin typeface="Arial" charset="0"/>
              <a:ea typeface="MS PGothic" charset="0"/>
            </a:endParaRPr>
          </a:p>
        </p:txBody>
      </p:sp>
      <p:sp>
        <p:nvSpPr>
          <p:cNvPr id="12" name="Platshållare för innehåll 11"/>
          <p:cNvSpPr>
            <a:spLocks noGrp="1"/>
          </p:cNvSpPr>
          <p:nvPr>
            <p:ph sz="half" idx="1"/>
          </p:nvPr>
        </p:nvSpPr>
        <p:spPr>
          <a:xfrm>
            <a:off x="531614" y="1439466"/>
            <a:ext cx="8147248" cy="4525963"/>
          </a:xfrm>
        </p:spPr>
        <p:txBody>
          <a:bodyPr/>
          <a:lstStyle/>
          <a:p>
            <a:endParaRPr lang="sv-SE" sz="2400" dirty="0">
              <a:latin typeface="Arial" charset="0"/>
              <a:ea typeface="MS PGothic" charset="0"/>
            </a:endParaRPr>
          </a:p>
          <a:p>
            <a:r>
              <a:rPr lang="sv-SE" sz="2400" dirty="0"/>
              <a:t>Aptitstörning samma förekomst deprimerad/icke-deprimerad</a:t>
            </a:r>
            <a:r>
              <a:rPr lang="sv-SE" sz="1400" dirty="0"/>
              <a:t> (</a:t>
            </a:r>
            <a:r>
              <a:rPr lang="sv-SE" sz="1400" dirty="0" err="1"/>
              <a:t>Kammerer</a:t>
            </a:r>
            <a:r>
              <a:rPr lang="sv-SE" sz="1400" dirty="0"/>
              <a:t> et al. 2009)</a:t>
            </a:r>
          </a:p>
          <a:p>
            <a:r>
              <a:rPr lang="sv-SE" sz="2400" dirty="0"/>
              <a:t>Sömnstörning fysiologisk/patologisk</a:t>
            </a:r>
          </a:p>
          <a:p>
            <a:r>
              <a:rPr lang="sv-SE" sz="2400" dirty="0" err="1"/>
              <a:t>Hypothyreos</a:t>
            </a:r>
            <a:r>
              <a:rPr lang="sv-SE" sz="2400" dirty="0"/>
              <a:t>, bäckensmärta, anemi</a:t>
            </a:r>
          </a:p>
          <a:p>
            <a:r>
              <a:rPr lang="sv-SE" sz="2400" dirty="0"/>
              <a:t>Självuppfattning av besvär</a:t>
            </a:r>
            <a:br>
              <a:rPr lang="sv-SE" dirty="0"/>
            </a:br>
            <a:br>
              <a:rPr lang="sv-SE" sz="2800" dirty="0"/>
            </a:br>
            <a:endParaRPr lang="sv-SE" sz="2800" dirty="0"/>
          </a:p>
        </p:txBody>
      </p:sp>
      <p:sp>
        <p:nvSpPr>
          <p:cNvPr id="15" name="textruta 14"/>
          <p:cNvSpPr txBox="1"/>
          <p:nvPr/>
        </p:nvSpPr>
        <p:spPr>
          <a:xfrm>
            <a:off x="611560" y="57332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33056"/>
            <a:ext cx="4139952" cy="2765358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4911315" y="6669940"/>
            <a:ext cx="1244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©️Leonard Bendix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39552" y="6608385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SLL vårdprogram graviditet och spädbarnsperiod</a:t>
            </a:r>
          </a:p>
        </p:txBody>
      </p:sp>
    </p:spTree>
    <p:extLst>
      <p:ext uri="{BB962C8B-B14F-4D97-AF65-F5344CB8AC3E}">
        <p14:creationId xmlns:p14="http://schemas.microsoft.com/office/powerpoint/2010/main" val="3647748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EDE51-6646-4E4E-BF7D-1324C4266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Obehandlad </a:t>
            </a:r>
            <a:r>
              <a:rPr lang="sv-SE" sz="3600" dirty="0" err="1"/>
              <a:t>postpartum</a:t>
            </a:r>
            <a:r>
              <a:rPr lang="sv-SE" sz="3600" dirty="0"/>
              <a:t> depression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40CB8-CA87-4946-90A6-CAA1BA3C0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err="1"/>
              <a:t>Remission</a:t>
            </a:r>
            <a:r>
              <a:rPr lang="sv-SE" sz="2400" dirty="0"/>
              <a:t> 30%  6 månader</a:t>
            </a:r>
          </a:p>
          <a:p>
            <a:r>
              <a:rPr lang="sv-SE" sz="2400" dirty="0" err="1"/>
              <a:t>Remission</a:t>
            </a:r>
            <a:r>
              <a:rPr lang="sv-SE" sz="2400" dirty="0"/>
              <a:t> 60%  1 år</a:t>
            </a:r>
          </a:p>
          <a:p>
            <a:r>
              <a:rPr lang="sv-SE" sz="2400" dirty="0" err="1"/>
              <a:t>Remission</a:t>
            </a:r>
            <a:r>
              <a:rPr lang="sv-SE" sz="2400" dirty="0"/>
              <a:t> 90%  2 år</a:t>
            </a:r>
          </a:p>
          <a:p>
            <a:r>
              <a:rPr lang="sv-SE" sz="2400" dirty="0"/>
              <a:t>Längre tid för</a:t>
            </a:r>
          </a:p>
          <a:p>
            <a:pPr lvl="1"/>
            <a:r>
              <a:rPr lang="sv-SE" sz="2400" dirty="0" err="1"/>
              <a:t>Antenatal</a:t>
            </a:r>
            <a:r>
              <a:rPr lang="sv-SE" sz="2400" dirty="0"/>
              <a:t> depression</a:t>
            </a:r>
          </a:p>
          <a:p>
            <a:pPr lvl="1"/>
            <a:r>
              <a:rPr lang="sv-SE" sz="2400" dirty="0"/>
              <a:t>Tidigare depression</a:t>
            </a:r>
          </a:p>
          <a:p>
            <a:pPr lvl="1"/>
            <a:r>
              <a:rPr lang="sv-SE" sz="2400" dirty="0"/>
              <a:t>Ekonomiska svårigheter</a:t>
            </a:r>
          </a:p>
          <a:p>
            <a:pPr lvl="1"/>
            <a:endParaRPr lang="sv-SE" sz="2400" dirty="0"/>
          </a:p>
          <a:p>
            <a:r>
              <a:rPr lang="sv-SE" sz="2400" dirty="0"/>
              <a:t>Antal SSRI behandling under grav 4,2% (2014)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FE313-082C-2E4B-9DC1-5153862AC5A5}"/>
              </a:ext>
            </a:extLst>
          </p:cNvPr>
          <p:cNvSpPr txBox="1"/>
          <p:nvPr/>
        </p:nvSpPr>
        <p:spPr>
          <a:xfrm>
            <a:off x="457200" y="6414085"/>
            <a:ext cx="3754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Torres et al. 2018, 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1136665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VÅGA FRÅGA hur de mår just nu, hur de känner sig när de inte mår bra. </a:t>
            </a:r>
          </a:p>
          <a:p>
            <a:r>
              <a:rPr lang="sv-SE" dirty="0"/>
              <a:t>LYSSNA på svaret </a:t>
            </a:r>
          </a:p>
          <a:p>
            <a:r>
              <a:rPr lang="sv-SE" dirty="0"/>
              <a:t>Neutral respektfull nyfikenhet &amp; sunt förnuft</a:t>
            </a:r>
          </a:p>
          <a:p>
            <a:r>
              <a:rPr lang="sv-SE" dirty="0"/>
              <a:t>Veta hur hantera svar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74" y="-27384"/>
            <a:ext cx="347583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17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Våga fråga om </a:t>
            </a:r>
            <a:r>
              <a:rPr lang="sv-SE" sz="3600" dirty="0" err="1"/>
              <a:t>suicidalitet</a:t>
            </a:r>
            <a:endParaRPr lang="sv-SE" sz="3600" dirty="0"/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E836C340-E39F-3748-8843-D3294CE61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4653136"/>
            <a:ext cx="3683000" cy="2209800"/>
          </a:xfrm>
          <a:prstGeom prst="rect">
            <a:avLst/>
          </a:prstGeom>
        </p:spPr>
      </p:pic>
      <p:cxnSp>
        <p:nvCxnSpPr>
          <p:cNvPr id="6" name="Rak 5">
            <a:extLst>
              <a:ext uri="{FF2B5EF4-FFF2-40B4-BE49-F238E27FC236}">
                <a16:creationId xmlns:a16="http://schemas.microsoft.com/office/drawing/2014/main" id="{0D0759DE-7117-F943-938F-1B197FF1F849}"/>
              </a:ext>
            </a:extLst>
          </p:cNvPr>
          <p:cNvCxnSpPr>
            <a:cxnSpLocks/>
          </p:cNvCxnSpPr>
          <p:nvPr/>
        </p:nvCxnSpPr>
        <p:spPr>
          <a:xfrm>
            <a:off x="5220072" y="5013176"/>
            <a:ext cx="3312368" cy="1584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k 7">
            <a:extLst>
              <a:ext uri="{FF2B5EF4-FFF2-40B4-BE49-F238E27FC236}">
                <a16:creationId xmlns:a16="http://schemas.microsoft.com/office/drawing/2014/main" id="{D3C58A5C-C783-C14E-934A-446B2800ACB1}"/>
              </a:ext>
            </a:extLst>
          </p:cNvPr>
          <p:cNvCxnSpPr>
            <a:cxnSpLocks/>
          </p:cNvCxnSpPr>
          <p:nvPr/>
        </p:nvCxnSpPr>
        <p:spPr>
          <a:xfrm flipV="1">
            <a:off x="5220072" y="4869160"/>
            <a:ext cx="2880320" cy="18330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marL="0" indent="0">
              <a:buNone/>
            </a:pPr>
            <a:r>
              <a:rPr lang="sv-SE" sz="2400" b="1" dirty="0">
                <a:latin typeface="Arial" charset="0"/>
                <a:ea typeface="MS PGothic" charset="0"/>
              </a:rPr>
              <a:t>Frågor om suicidalitet ökar inte risken för suicidhandling</a:t>
            </a:r>
          </a:p>
          <a:p>
            <a:pPr marL="0" indent="0">
              <a:buNone/>
            </a:pPr>
            <a:r>
              <a:rPr lang="sv-SE" sz="2400" dirty="0">
                <a:latin typeface="Arial" charset="0"/>
                <a:ea typeface="MS PGothic" charset="0"/>
              </a:rPr>
              <a:t>”Har du eller har du tidigare haft tankar på att skada dig själv eller gjort suicidförsök?” (MHV Riktlinjer Stockholm 2015)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” Jag kryssade inte sanningsenligt – jag skämdes ” (patient)</a:t>
            </a:r>
            <a:endParaRPr lang="sv-SE" sz="2400" dirty="0">
              <a:latin typeface="Arial" charset="0"/>
              <a:ea typeface="MS PGothic" charset="0"/>
            </a:endParaRPr>
          </a:p>
          <a:p>
            <a:pPr marL="0" indent="0">
              <a:buNone/>
            </a:pPr>
            <a:r>
              <a:rPr lang="sv-SE" sz="2400" dirty="0"/>
              <a:t>” Jag använder inte EPDS på fredagar ” (personal)</a:t>
            </a:r>
          </a:p>
          <a:p>
            <a:pPr marL="0" indent="0">
              <a:buNone/>
            </a:pPr>
            <a:endParaRPr lang="sv-SE" sz="2400" dirty="0"/>
          </a:p>
          <a:p>
            <a:pPr>
              <a:buNone/>
            </a:pPr>
            <a:endParaRPr lang="sv-SE" sz="2400" dirty="0">
              <a:latin typeface="Arial" charset="0"/>
              <a:ea typeface="MS PGothic" charset="0"/>
            </a:endParaRPr>
          </a:p>
          <a:p>
            <a:pPr marL="0" indent="0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94800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847AB0-A4C9-D345-AB84-C6A22AFB3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973" y="312878"/>
            <a:ext cx="722500" cy="7155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5A407E-E899-1545-8DE5-5558B30FE2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080" y="270843"/>
            <a:ext cx="643052" cy="7502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A1A60E-26C6-934E-B422-62E561CA90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0567"/>
            <a:ext cx="722500" cy="7081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2A603C-14E4-784A-B50F-1467B7CA5B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0567"/>
            <a:ext cx="722500" cy="7081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190D00-4A79-D540-8546-EBCA61A089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2878"/>
            <a:ext cx="722500" cy="708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ED50BA-AC8A-9346-9F24-0F643CA116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12" y="344543"/>
            <a:ext cx="722500" cy="7081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DE1962-9B64-FD41-83C5-590F40869C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6" y="344543"/>
            <a:ext cx="722500" cy="7081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B86313-1C8B-744F-916D-8D155DD69F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292" y="312878"/>
            <a:ext cx="722500" cy="7081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371BBC-898C-6F46-80DD-EB9DB1D1AF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674" y="312878"/>
            <a:ext cx="722500" cy="7081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4F1E29-2A08-0C41-A75D-C6419922BB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18" y="270843"/>
            <a:ext cx="643052" cy="7502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B4AF94-FD1C-BF43-AB3F-5574369A5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549" y="2628364"/>
            <a:ext cx="722500" cy="7155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B4F5EC-A5B6-F248-8BA1-17EB45BEEF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8" y="2617994"/>
            <a:ext cx="643052" cy="7502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65198B4-50C3-AC42-BE01-543B2F9319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694" y="2586329"/>
            <a:ext cx="643052" cy="7502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D65AD63-8862-1947-A006-E5F8D9B00C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973" y="4919545"/>
            <a:ext cx="722500" cy="71555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B4B8DCD-D04D-FA47-B0B0-99B04CCB0516}"/>
              </a:ext>
            </a:extLst>
          </p:cNvPr>
          <p:cNvSpPr txBox="1"/>
          <p:nvPr/>
        </p:nvSpPr>
        <p:spPr>
          <a:xfrm>
            <a:off x="7146049" y="344543"/>
            <a:ext cx="167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BMM/BB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6C65F3-EA09-8C46-83E5-C77C68828D77}"/>
              </a:ext>
            </a:extLst>
          </p:cNvPr>
          <p:cNvSpPr txBox="1"/>
          <p:nvPr/>
        </p:nvSpPr>
        <p:spPr>
          <a:xfrm>
            <a:off x="7146049" y="276227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PV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C4E30A-AEBE-D64B-ADE2-8F38E7C32BF5}"/>
              </a:ext>
            </a:extLst>
          </p:cNvPr>
          <p:cNvSpPr txBox="1"/>
          <p:nvPr/>
        </p:nvSpPr>
        <p:spPr>
          <a:xfrm>
            <a:off x="7146049" y="504648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Psyk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22C6F2-6917-D94F-A44C-337E29343A4B}"/>
              </a:ext>
            </a:extLst>
          </p:cNvPr>
          <p:cNvSpPr txBox="1"/>
          <p:nvPr/>
        </p:nvSpPr>
        <p:spPr>
          <a:xfrm>
            <a:off x="339755" y="1279928"/>
            <a:ext cx="8480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115.000 barn/år</a:t>
            </a:r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DCF9C641-25AC-F74F-9344-D8C038BBCADB}"/>
              </a:ext>
            </a:extLst>
          </p:cNvPr>
          <p:cNvSpPr txBox="1"/>
          <p:nvPr/>
        </p:nvSpPr>
        <p:spPr>
          <a:xfrm>
            <a:off x="179512" y="6408870"/>
            <a:ext cx="6984096" cy="3565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 dirty="0"/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3865600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frågar man om </a:t>
            </a:r>
            <a:r>
              <a:rPr lang="sv-SE" dirty="0" err="1"/>
              <a:t>suicidalitet</a:t>
            </a:r>
            <a:r>
              <a:rPr lang="sv-SE" dirty="0"/>
              <a:t>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/>
              <a:t>Dödstankar? </a:t>
            </a:r>
          </a:p>
          <a:p>
            <a:r>
              <a:rPr lang="sv-SE" sz="2800" dirty="0"/>
              <a:t>Suicidtankar?</a:t>
            </a:r>
          </a:p>
          <a:p>
            <a:r>
              <a:rPr lang="sv-SE" sz="2800" dirty="0"/>
              <a:t>Varaktighet? Tidigare tankar?</a:t>
            </a:r>
          </a:p>
          <a:p>
            <a:r>
              <a:rPr lang="sv-SE" sz="2800" dirty="0"/>
              <a:t>Metod?</a:t>
            </a:r>
          </a:p>
          <a:p>
            <a:r>
              <a:rPr lang="sv-SE" sz="2800" dirty="0"/>
              <a:t>Impulser? Kontroll?</a:t>
            </a:r>
          </a:p>
          <a:p>
            <a:r>
              <a:rPr lang="sv-SE" sz="2800" dirty="0"/>
              <a:t>Avsikt/plan att sätta i verket</a:t>
            </a:r>
          </a:p>
          <a:p>
            <a:endParaRPr lang="sv-SE" sz="2800" dirty="0"/>
          </a:p>
          <a:p>
            <a:pPr marL="0" indent="0">
              <a:buNone/>
            </a:pPr>
            <a:r>
              <a:rPr lang="sv-SE" sz="2800" dirty="0"/>
              <a:t>”Du verkar ha det jobbigt. Har du tänkt (andra som du) …?</a:t>
            </a:r>
          </a:p>
        </p:txBody>
      </p:sp>
    </p:spTree>
    <p:extLst>
      <p:ext uri="{BB962C8B-B14F-4D97-AF65-F5344CB8AC3E}">
        <p14:creationId xmlns:p14="http://schemas.microsoft.com/office/powerpoint/2010/main" val="4001611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400" b="1" dirty="0"/>
              <a:t>Lokala riktlinjer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kontakta någon?</a:t>
            </a:r>
          </a:p>
          <a:p>
            <a:endParaRPr lang="sv-SE" dirty="0"/>
          </a:p>
          <a:p>
            <a:r>
              <a:rPr lang="sv-SE" dirty="0"/>
              <a:t>Vem ska jag kontakta?</a:t>
            </a:r>
          </a:p>
          <a:p>
            <a:endParaRPr lang="sv-SE" dirty="0"/>
          </a:p>
          <a:p>
            <a:r>
              <a:rPr lang="sv-SE" dirty="0"/>
              <a:t>Hur ska jag kontakta?</a:t>
            </a:r>
          </a:p>
          <a:p>
            <a:endParaRPr lang="sv-SE" dirty="0"/>
          </a:p>
          <a:p>
            <a:r>
              <a:rPr lang="sv-SE" dirty="0"/>
              <a:t>Och sen?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712" y="3596084"/>
            <a:ext cx="24638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30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/>
              <a:t>Handläggning/behandling depression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042988" y="1412875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sv-SE" altLang="sv-SE" sz="1800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258888" y="1628775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sv-SE" altLang="sv-SE" sz="1800"/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684213" y="1557338"/>
            <a:ext cx="3311525" cy="2062103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2000" b="1" dirty="0">
                <a:solidFill>
                  <a:schemeClr val="tx2"/>
                </a:solidFill>
              </a:rPr>
              <a:t>Lätt – måttlig depression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v-SE" altLang="sv-SE" sz="18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 dirty="0"/>
              <a:t>Extra stöd MVC/BVC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 dirty="0"/>
              <a:t>Kurator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 dirty="0"/>
              <a:t>KBT, IPT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 dirty="0" err="1"/>
              <a:t>Ev</a:t>
            </a:r>
            <a:r>
              <a:rPr lang="sv-SE" altLang="sv-SE" sz="1800" dirty="0"/>
              <a:t> läkemedelsbehandling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v-SE" altLang="sv-SE" sz="1800" dirty="0"/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4427538" y="1557338"/>
            <a:ext cx="3600450" cy="150810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2000" b="1" dirty="0">
                <a:solidFill>
                  <a:srgbClr val="FF9900"/>
                </a:solidFill>
              </a:rPr>
              <a:t>Måttlig till svår depression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sv-SE" altLang="sv-SE" sz="1800" dirty="0"/>
              <a:t>Psykiatrisk klinik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 dirty="0"/>
              <a:t>Antidepressiva läkemedel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 dirty="0"/>
              <a:t>KBT, IPT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 dirty="0"/>
              <a:t>ECT-behandling i svåra fall</a:t>
            </a:r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4427538" y="3521075"/>
            <a:ext cx="3600450" cy="1261884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2000" b="1" dirty="0">
                <a:solidFill>
                  <a:srgbClr val="CC3300"/>
                </a:solidFill>
              </a:rPr>
              <a:t>Suicidrisk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 b="1" dirty="0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 dirty="0"/>
              <a:t>Akut remiss till psykiatrin; lämna inte kvinnan ensam!</a:t>
            </a:r>
          </a:p>
        </p:txBody>
      </p:sp>
      <p:sp>
        <p:nvSpPr>
          <p:cNvPr id="1127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79388" y="5445125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63722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847AB0-A4C9-D345-AB84-C6A22AFB3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973" y="312878"/>
            <a:ext cx="722500" cy="7155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5A407E-E899-1545-8DE5-5558B30FE2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080" y="270843"/>
            <a:ext cx="643052" cy="7502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A1A60E-26C6-934E-B422-62E561CA90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0567"/>
            <a:ext cx="722500" cy="7081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2A603C-14E4-784A-B50F-1467B7CA5B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0567"/>
            <a:ext cx="722500" cy="7081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190D00-4A79-D540-8546-EBCA61A089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2878"/>
            <a:ext cx="722500" cy="708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ED50BA-AC8A-9346-9F24-0F643CA116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12" y="344543"/>
            <a:ext cx="722500" cy="7081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DE1962-9B64-FD41-83C5-590F40869C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6" y="344543"/>
            <a:ext cx="722500" cy="7081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B86313-1C8B-744F-916D-8D155DD69F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292" y="312878"/>
            <a:ext cx="722500" cy="7081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371BBC-898C-6F46-80DD-EB9DB1D1AF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674" y="312878"/>
            <a:ext cx="722500" cy="7081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4F1E29-2A08-0C41-A75D-C6419922BB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18" y="270843"/>
            <a:ext cx="643052" cy="7502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65198B4-50C3-AC42-BE01-543B2F9319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694" y="2586329"/>
            <a:ext cx="643052" cy="7502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D65AD63-8862-1947-A006-E5F8D9B00C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973" y="4919545"/>
            <a:ext cx="722500" cy="71555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B4B8DCD-D04D-FA47-B0B0-99B04CCB0516}"/>
              </a:ext>
            </a:extLst>
          </p:cNvPr>
          <p:cNvSpPr txBox="1"/>
          <p:nvPr/>
        </p:nvSpPr>
        <p:spPr>
          <a:xfrm>
            <a:off x="7146049" y="344543"/>
            <a:ext cx="167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BMM/BB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6C65F3-EA09-8C46-83E5-C77C68828D77}"/>
              </a:ext>
            </a:extLst>
          </p:cNvPr>
          <p:cNvSpPr txBox="1"/>
          <p:nvPr/>
        </p:nvSpPr>
        <p:spPr>
          <a:xfrm>
            <a:off x="7146049" y="276227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PV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C4E30A-AEBE-D64B-ADE2-8F38E7C32BF5}"/>
              </a:ext>
            </a:extLst>
          </p:cNvPr>
          <p:cNvSpPr txBox="1"/>
          <p:nvPr/>
        </p:nvSpPr>
        <p:spPr>
          <a:xfrm>
            <a:off x="7146049" y="504648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Psyk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F5C76B-E7DF-2440-BF41-3A32C828DE39}"/>
              </a:ext>
            </a:extLst>
          </p:cNvPr>
          <p:cNvSpPr/>
          <p:nvPr/>
        </p:nvSpPr>
        <p:spPr>
          <a:xfrm>
            <a:off x="899592" y="270843"/>
            <a:ext cx="720080" cy="78189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03690BA-3FD8-F846-B1DA-292EFB2A22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915079"/>
            <a:ext cx="722500" cy="71555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E02CB7A-C4E2-8645-BF06-35D428FEAE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95" y="2608793"/>
            <a:ext cx="643052" cy="750228"/>
          </a:xfrm>
          <a:prstGeom prst="rect">
            <a:avLst/>
          </a:prstGeom>
        </p:spPr>
      </p:pic>
      <p:sp>
        <p:nvSpPr>
          <p:cNvPr id="31" name="Down Arrow 30">
            <a:extLst>
              <a:ext uri="{FF2B5EF4-FFF2-40B4-BE49-F238E27FC236}">
                <a16:creationId xmlns:a16="http://schemas.microsoft.com/office/drawing/2014/main" id="{8CA0BBC1-984C-D640-98AD-BBB5A3D89B57}"/>
              </a:ext>
            </a:extLst>
          </p:cNvPr>
          <p:cNvSpPr/>
          <p:nvPr/>
        </p:nvSpPr>
        <p:spPr>
          <a:xfrm>
            <a:off x="1017316" y="1478484"/>
            <a:ext cx="484632" cy="1149880"/>
          </a:xfrm>
          <a:prstGeom prst="downArrow">
            <a:avLst/>
          </a:prstGeom>
          <a:solidFill>
            <a:schemeClr val="bg1"/>
          </a:solidFill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F09B4568-E902-7342-AE68-813DBF8543ED}"/>
              </a:ext>
            </a:extLst>
          </p:cNvPr>
          <p:cNvSpPr/>
          <p:nvPr/>
        </p:nvSpPr>
        <p:spPr>
          <a:xfrm>
            <a:off x="1036201" y="3494022"/>
            <a:ext cx="484632" cy="1149880"/>
          </a:xfrm>
          <a:prstGeom prst="downArrow">
            <a:avLst/>
          </a:prstGeom>
          <a:solidFill>
            <a:schemeClr val="bg1"/>
          </a:solidFill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45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3600" dirty="0">
                <a:latin typeface="Arial" charset="0"/>
                <a:ea typeface="MS PGothic" charset="0"/>
              </a:rPr>
              <a:t>Riskfaktorer Depression</a:t>
            </a:r>
          </a:p>
        </p:txBody>
      </p:sp>
      <p:sp>
        <p:nvSpPr>
          <p:cNvPr id="35842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7497763" cy="4525963"/>
          </a:xfrm>
        </p:spPr>
        <p:txBody>
          <a:bodyPr/>
          <a:lstStyle/>
          <a:p>
            <a:pPr marL="457200" lvl="1" indent="0" eaLnBrk="1" hangingPunct="1">
              <a:buNone/>
            </a:pPr>
            <a:endParaRPr lang="sv-SE" sz="2400" dirty="0">
              <a:latin typeface="Arial" charset="0"/>
              <a:ea typeface="MS PGothic" charset="0"/>
            </a:endParaRPr>
          </a:p>
          <a:p>
            <a:pPr lvl="1" eaLnBrk="1" hangingPunct="1"/>
            <a:r>
              <a:rPr lang="sv-SE" sz="2400" dirty="0">
                <a:latin typeface="Arial" charset="0"/>
                <a:ea typeface="MS PGothic" charset="0"/>
              </a:rPr>
              <a:t>Återfall 30- 40% återfall (</a:t>
            </a:r>
            <a:r>
              <a:rPr lang="sv-SE" sz="2400" dirty="0" err="1">
                <a:latin typeface="Arial" charset="0"/>
                <a:ea typeface="MS PGothic" charset="0"/>
              </a:rPr>
              <a:t>ffa</a:t>
            </a:r>
            <a:r>
              <a:rPr lang="sv-SE" sz="2400" dirty="0">
                <a:latin typeface="Arial" charset="0"/>
                <a:ea typeface="MS PGothic" charset="0"/>
              </a:rPr>
              <a:t> </a:t>
            </a:r>
            <a:r>
              <a:rPr lang="sv-SE" sz="2400" dirty="0" err="1">
                <a:latin typeface="Arial" charset="0"/>
                <a:ea typeface="MS PGothic" charset="0"/>
              </a:rPr>
              <a:t>postpartum</a:t>
            </a:r>
            <a:r>
              <a:rPr lang="sv-SE" sz="2400" dirty="0">
                <a:latin typeface="Arial" charset="0"/>
                <a:ea typeface="MS PGothic" charset="0"/>
              </a:rPr>
              <a:t>)</a:t>
            </a:r>
          </a:p>
          <a:p>
            <a:pPr lvl="1" eaLnBrk="1" hangingPunct="1"/>
            <a:r>
              <a:rPr lang="sv-SE" sz="2400" dirty="0">
                <a:latin typeface="Arial" charset="0"/>
                <a:ea typeface="MS PGothic" charset="0"/>
              </a:rPr>
              <a:t>Utsättning SSRI </a:t>
            </a:r>
            <a:r>
              <a:rPr lang="sv-SE" sz="2400" dirty="0">
                <a:latin typeface="Arial" charset="0"/>
                <a:ea typeface="MS PGothic" charset="0"/>
                <a:sym typeface="Wingdings"/>
              </a:rPr>
              <a:t> 68% återfall</a:t>
            </a:r>
            <a:endParaRPr lang="sv-SE" sz="2400" dirty="0">
              <a:latin typeface="Arial" charset="0"/>
              <a:ea typeface="MS PGothic" charset="0"/>
            </a:endParaRPr>
          </a:p>
          <a:p>
            <a:pPr lvl="1" eaLnBrk="1" hangingPunct="1"/>
            <a:r>
              <a:rPr lang="sv-SE" sz="2400" dirty="0">
                <a:latin typeface="Arial" charset="0"/>
                <a:ea typeface="MS PGothic" charset="0"/>
              </a:rPr>
              <a:t>Nedsatt socialt stöd</a:t>
            </a:r>
          </a:p>
          <a:p>
            <a:pPr lvl="1" eaLnBrk="1" hangingPunct="1"/>
            <a:r>
              <a:rPr lang="sv-SE" sz="2400" dirty="0"/>
              <a:t>Ökad risk depression, ångest, PTSD efter tidigare graviditetsförlust oavsett graviditetsålder vid förlust</a:t>
            </a:r>
          </a:p>
        </p:txBody>
      </p:sp>
      <p:sp>
        <p:nvSpPr>
          <p:cNvPr id="7" name="textruta 1">
            <a:extLst>
              <a:ext uri="{FF2B5EF4-FFF2-40B4-BE49-F238E27FC236}">
                <a16:creationId xmlns:a16="http://schemas.microsoft.com/office/drawing/2014/main" id="{2523BF4B-4A17-2441-A983-DB0A90F672EC}"/>
              </a:ext>
            </a:extLst>
          </p:cNvPr>
          <p:cNvSpPr txBox="1"/>
          <p:nvPr/>
        </p:nvSpPr>
        <p:spPr>
          <a:xfrm>
            <a:off x="1115616" y="6381328"/>
            <a:ext cx="7571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Howard et al. 2014, </a:t>
            </a:r>
            <a:r>
              <a:rPr lang="sv-SE" sz="1200" dirty="0" err="1"/>
              <a:t>Yonkers</a:t>
            </a:r>
            <a:r>
              <a:rPr lang="sv-SE" sz="1200" dirty="0"/>
              <a:t> et al. 2011, </a:t>
            </a:r>
            <a:r>
              <a:rPr lang="sv-SE" sz="1200" dirty="0" err="1"/>
              <a:t>Chaudron</a:t>
            </a:r>
            <a:r>
              <a:rPr lang="sv-SE" sz="1200" dirty="0"/>
              <a:t> et al. 2013, </a:t>
            </a:r>
            <a:r>
              <a:rPr lang="sv-SE" sz="1200" dirty="0" err="1"/>
              <a:t>Viguera</a:t>
            </a:r>
            <a:r>
              <a:rPr lang="sv-SE" sz="1200" dirty="0"/>
              <a:t> et al. 2011, </a:t>
            </a:r>
            <a:r>
              <a:rPr lang="sv-SE" sz="1200" dirty="0" err="1"/>
              <a:t>Rich</a:t>
            </a:r>
            <a:r>
              <a:rPr lang="sv-SE" sz="1200" dirty="0"/>
              <a:t> et al. 2018</a:t>
            </a:r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77190D00-4A79-D540-8546-EBCA61A089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82931"/>
            <a:ext cx="722500" cy="7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04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4">
            <a:extLst>
              <a:ext uri="{FF2B5EF4-FFF2-40B4-BE49-F238E27FC236}">
                <a16:creationId xmlns:a16="http://schemas.microsoft.com/office/drawing/2014/main" id="{C1ED50BA-AC8A-9346-9F24-0F643CA116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24" y="4901331"/>
            <a:ext cx="722500" cy="7081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847AB0-A4C9-D345-AB84-C6A22AFB3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973" y="312878"/>
            <a:ext cx="722500" cy="7155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5A407E-E899-1545-8DE5-5558B30FE2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080" y="270843"/>
            <a:ext cx="643052" cy="7502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A1A60E-26C6-934E-B422-62E561CA90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0567"/>
            <a:ext cx="722500" cy="7081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2A603C-14E4-784A-B50F-1467B7CA5B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0567"/>
            <a:ext cx="722500" cy="7081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190D00-4A79-D540-8546-EBCA61A089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2878"/>
            <a:ext cx="722500" cy="708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ED50BA-AC8A-9346-9F24-0F643CA116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12" y="344543"/>
            <a:ext cx="722500" cy="7081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DE1962-9B64-FD41-83C5-590F40869C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6" y="344543"/>
            <a:ext cx="722500" cy="7081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B86313-1C8B-744F-916D-8D155DD69F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292" y="312878"/>
            <a:ext cx="722500" cy="7081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371BBC-898C-6F46-80DD-EB9DB1D1AF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674" y="312878"/>
            <a:ext cx="722500" cy="7081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4F1E29-2A08-0C41-A75D-C6419922BB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18" y="270843"/>
            <a:ext cx="643052" cy="7502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B4F5EC-A5B6-F248-8BA1-17EB45BEEF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64" y="2608793"/>
            <a:ext cx="643052" cy="7502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65198B4-50C3-AC42-BE01-543B2F9319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694" y="2586329"/>
            <a:ext cx="643052" cy="7502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D65AD63-8862-1947-A006-E5F8D9B00C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973" y="4919545"/>
            <a:ext cx="722500" cy="71555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B4B8DCD-D04D-FA47-B0B0-99B04CCB0516}"/>
              </a:ext>
            </a:extLst>
          </p:cNvPr>
          <p:cNvSpPr txBox="1"/>
          <p:nvPr/>
        </p:nvSpPr>
        <p:spPr>
          <a:xfrm>
            <a:off x="7146049" y="344543"/>
            <a:ext cx="167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BMM/BB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6C65F3-EA09-8C46-83E5-C77C68828D77}"/>
              </a:ext>
            </a:extLst>
          </p:cNvPr>
          <p:cNvSpPr txBox="1"/>
          <p:nvPr/>
        </p:nvSpPr>
        <p:spPr>
          <a:xfrm>
            <a:off x="7146049" y="276227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PV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C4E30A-AEBE-D64B-ADE2-8F38E7C32BF5}"/>
              </a:ext>
            </a:extLst>
          </p:cNvPr>
          <p:cNvSpPr txBox="1"/>
          <p:nvPr/>
        </p:nvSpPr>
        <p:spPr>
          <a:xfrm>
            <a:off x="7146049" y="504648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Psyk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F5C76B-E7DF-2440-BF41-3A32C828DE39}"/>
              </a:ext>
            </a:extLst>
          </p:cNvPr>
          <p:cNvSpPr/>
          <p:nvPr/>
        </p:nvSpPr>
        <p:spPr>
          <a:xfrm>
            <a:off x="899592" y="270843"/>
            <a:ext cx="720080" cy="78189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03690BA-3FD8-F846-B1DA-292EFB2A22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915079"/>
            <a:ext cx="722500" cy="71555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E02CB7A-C4E2-8645-BF06-35D428FEAE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95" y="2608793"/>
            <a:ext cx="643052" cy="750228"/>
          </a:xfrm>
          <a:prstGeom prst="rect">
            <a:avLst/>
          </a:prstGeom>
        </p:spPr>
      </p:pic>
      <p:sp>
        <p:nvSpPr>
          <p:cNvPr id="31" name="Down Arrow 30">
            <a:extLst>
              <a:ext uri="{FF2B5EF4-FFF2-40B4-BE49-F238E27FC236}">
                <a16:creationId xmlns:a16="http://schemas.microsoft.com/office/drawing/2014/main" id="{8CA0BBC1-984C-D640-98AD-BBB5A3D89B57}"/>
              </a:ext>
            </a:extLst>
          </p:cNvPr>
          <p:cNvSpPr/>
          <p:nvPr/>
        </p:nvSpPr>
        <p:spPr>
          <a:xfrm>
            <a:off x="1017316" y="1478484"/>
            <a:ext cx="484632" cy="1149880"/>
          </a:xfrm>
          <a:prstGeom prst="downArrow">
            <a:avLst/>
          </a:prstGeom>
          <a:solidFill>
            <a:schemeClr val="bg1"/>
          </a:solidFill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F09B4568-E902-7342-AE68-813DBF8543ED}"/>
              </a:ext>
            </a:extLst>
          </p:cNvPr>
          <p:cNvSpPr/>
          <p:nvPr/>
        </p:nvSpPr>
        <p:spPr>
          <a:xfrm>
            <a:off x="1036201" y="3494022"/>
            <a:ext cx="484632" cy="1149880"/>
          </a:xfrm>
          <a:prstGeom prst="downArrow">
            <a:avLst/>
          </a:prstGeom>
          <a:solidFill>
            <a:schemeClr val="bg1"/>
          </a:solidFill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Oval 27">
            <a:extLst>
              <a:ext uri="{FF2B5EF4-FFF2-40B4-BE49-F238E27FC236}">
                <a16:creationId xmlns:a16="http://schemas.microsoft.com/office/drawing/2014/main" id="{60F5C76B-E7DF-2440-BF41-3A32C828DE39}"/>
              </a:ext>
            </a:extLst>
          </p:cNvPr>
          <p:cNvSpPr/>
          <p:nvPr/>
        </p:nvSpPr>
        <p:spPr>
          <a:xfrm>
            <a:off x="2241895" y="256867"/>
            <a:ext cx="720080" cy="78189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Down Arrow 30">
            <a:extLst>
              <a:ext uri="{FF2B5EF4-FFF2-40B4-BE49-F238E27FC236}">
                <a16:creationId xmlns:a16="http://schemas.microsoft.com/office/drawing/2014/main" id="{8CA0BBC1-984C-D640-98AD-BBB5A3D89B57}"/>
              </a:ext>
            </a:extLst>
          </p:cNvPr>
          <p:cNvSpPr/>
          <p:nvPr/>
        </p:nvSpPr>
        <p:spPr>
          <a:xfrm>
            <a:off x="2346511" y="1478484"/>
            <a:ext cx="484632" cy="1149880"/>
          </a:xfrm>
          <a:prstGeom prst="downArrow">
            <a:avLst/>
          </a:prstGeom>
          <a:solidFill>
            <a:schemeClr val="bg1"/>
          </a:solidFill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Down Arrow 30">
            <a:extLst>
              <a:ext uri="{FF2B5EF4-FFF2-40B4-BE49-F238E27FC236}">
                <a16:creationId xmlns:a16="http://schemas.microsoft.com/office/drawing/2014/main" id="{8CA0BBC1-984C-D640-98AD-BBB5A3D89B57}"/>
              </a:ext>
            </a:extLst>
          </p:cNvPr>
          <p:cNvSpPr/>
          <p:nvPr/>
        </p:nvSpPr>
        <p:spPr>
          <a:xfrm>
            <a:off x="6256549" y="344543"/>
            <a:ext cx="906923" cy="5286090"/>
          </a:xfrm>
          <a:prstGeom prst="downArrow">
            <a:avLst/>
          </a:prstGeom>
          <a:noFill/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Down Arrow 30">
            <a:extLst>
              <a:ext uri="{FF2B5EF4-FFF2-40B4-BE49-F238E27FC236}">
                <a16:creationId xmlns:a16="http://schemas.microsoft.com/office/drawing/2014/main" id="{8CA0BBC1-984C-D640-98AD-BBB5A3D89B57}"/>
              </a:ext>
            </a:extLst>
          </p:cNvPr>
          <p:cNvSpPr/>
          <p:nvPr/>
        </p:nvSpPr>
        <p:spPr>
          <a:xfrm>
            <a:off x="5578913" y="330567"/>
            <a:ext cx="906923" cy="5286090"/>
          </a:xfrm>
          <a:prstGeom prst="downArrow">
            <a:avLst/>
          </a:prstGeom>
          <a:noFill/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4887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”Svåra” psykiska tillstånd</a:t>
            </a:r>
          </a:p>
        </p:txBody>
      </p:sp>
      <p:pic>
        <p:nvPicPr>
          <p:cNvPr id="4" name="Bildobjekt 2">
            <a:extLst>
              <a:ext uri="{FF2B5EF4-FFF2-40B4-BE49-F238E27FC236}">
                <a16:creationId xmlns:a16="http://schemas.microsoft.com/office/drawing/2014/main" id="{03EF6564-8D60-3244-8E28-56CE736570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34303"/>
            <a:ext cx="2843807" cy="1849059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b="1" dirty="0"/>
              <a:t>Allvarliga psykiska störningar</a:t>
            </a:r>
            <a:r>
              <a:rPr lang="sv-SE" sz="2400" dirty="0"/>
              <a:t>: T ex bipolär sjukdom, psykossjukdom, svåra depressioner, suicidala patienter, missbruk/beroende, svåra biopsykosociala tillstånd…</a:t>
            </a:r>
          </a:p>
          <a:p>
            <a:endParaRPr lang="sv-SE" sz="2400" b="1" dirty="0"/>
          </a:p>
          <a:p>
            <a:endParaRPr lang="sv-SE" sz="2400" b="1" dirty="0"/>
          </a:p>
          <a:p>
            <a:r>
              <a:rPr lang="sv-SE" sz="2400" b="1" dirty="0"/>
              <a:t>Frisk men … Hög risk att återinsjukna</a:t>
            </a:r>
          </a:p>
          <a:p>
            <a:pPr lvl="1"/>
            <a:r>
              <a:rPr lang="sv-SE" sz="2400" dirty="0"/>
              <a:t>Bipolär sjukdom ca. 30%, obehandlad ca. 75%</a:t>
            </a:r>
          </a:p>
          <a:p>
            <a:pPr lvl="1"/>
            <a:r>
              <a:rPr lang="sv-SE" sz="2400" dirty="0"/>
              <a:t>Postpartumpsykos 30-75% (ärftlighet)</a:t>
            </a:r>
          </a:p>
          <a:p>
            <a:pPr lvl="1"/>
            <a:r>
              <a:rPr lang="sv-SE" sz="2400" dirty="0"/>
              <a:t>Svåra depressioner 30-40%</a:t>
            </a:r>
          </a:p>
          <a:p>
            <a:pPr lvl="1"/>
            <a:r>
              <a:rPr lang="sv-SE" sz="2400" dirty="0"/>
              <a:t>Tidigare s-försök</a:t>
            </a:r>
          </a:p>
          <a:p>
            <a:pPr lvl="1"/>
            <a:endParaRPr lang="sv-SE" sz="2400" dirty="0"/>
          </a:p>
          <a:p>
            <a:pPr lvl="1"/>
            <a:endParaRPr lang="sv-SE" sz="24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7345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>
                <a:latin typeface="Arial" charset="0"/>
                <a:ea typeface="MS PGothic" charset="0"/>
              </a:rPr>
              <a:t>Patientfall Cecilia</a:t>
            </a:r>
          </a:p>
        </p:txBody>
      </p:sp>
      <p:sp>
        <p:nvSpPr>
          <p:cNvPr id="18434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v-SE" sz="2200" u="sng" dirty="0">
                <a:latin typeface="Arial" charset="0"/>
                <a:ea typeface="MS PGothic" charset="0"/>
              </a:rPr>
              <a:t>Socialt</a:t>
            </a:r>
            <a:r>
              <a:rPr lang="sv-SE" sz="2200" dirty="0">
                <a:latin typeface="Arial" charset="0"/>
                <a:ea typeface="MS PGothic" charset="0"/>
              </a:rPr>
              <a:t>: Stabil situation, gift, dotter 2 år</a:t>
            </a:r>
          </a:p>
          <a:p>
            <a:pPr marL="0" indent="0">
              <a:buNone/>
            </a:pPr>
            <a:r>
              <a:rPr lang="sv-SE" sz="2200" u="sng" dirty="0">
                <a:latin typeface="Arial" charset="0"/>
                <a:ea typeface="MS PGothic" charset="0"/>
              </a:rPr>
              <a:t>Ärftlighet</a:t>
            </a:r>
            <a:r>
              <a:rPr lang="sv-SE" sz="2200" dirty="0">
                <a:latin typeface="Arial" charset="0"/>
                <a:ea typeface="MS PGothic" charset="0"/>
              </a:rPr>
              <a:t>: Syster </a:t>
            </a:r>
            <a:r>
              <a:rPr lang="sv-SE" sz="2200" dirty="0" err="1">
                <a:latin typeface="Arial" charset="0"/>
                <a:ea typeface="MS PGothic" charset="0"/>
              </a:rPr>
              <a:t>postpartum</a:t>
            </a:r>
            <a:r>
              <a:rPr lang="sv-SE" sz="2200" dirty="0">
                <a:latin typeface="Arial" charset="0"/>
                <a:ea typeface="MS PGothic" charset="0"/>
              </a:rPr>
              <a:t> psykos, far bipolär sjukdom</a:t>
            </a:r>
            <a:endParaRPr lang="sv-SE" sz="2200" u="sng" dirty="0">
              <a:latin typeface="Arial" charset="0"/>
              <a:ea typeface="MS PGothic" charset="0"/>
            </a:endParaRPr>
          </a:p>
          <a:p>
            <a:pPr marL="0" indent="0">
              <a:buNone/>
            </a:pPr>
            <a:r>
              <a:rPr lang="sv-SE" sz="2200" u="sng" dirty="0">
                <a:latin typeface="Arial" charset="0"/>
                <a:ea typeface="MS PGothic" charset="0"/>
              </a:rPr>
              <a:t>Anamnes</a:t>
            </a:r>
            <a:r>
              <a:rPr lang="sv-SE" sz="2200" dirty="0">
                <a:latin typeface="Arial" charset="0"/>
                <a:ea typeface="MS PGothic" charset="0"/>
              </a:rPr>
              <a:t>: Recidiverande depressioner. Strax efter förlossning första barnet hörselslingor, </a:t>
            </a:r>
            <a:r>
              <a:rPr lang="sv-SE" sz="2200" dirty="0" err="1">
                <a:latin typeface="Arial" charset="0"/>
                <a:ea typeface="MS PGothic" charset="0"/>
              </a:rPr>
              <a:t>evt</a:t>
            </a:r>
            <a:r>
              <a:rPr lang="sv-SE" sz="2200" dirty="0">
                <a:latin typeface="Arial" charset="0"/>
                <a:ea typeface="MS PGothic" charset="0"/>
              </a:rPr>
              <a:t> synfenomen, affektlabil.</a:t>
            </a:r>
            <a:br>
              <a:rPr lang="sv-SE" sz="2200" dirty="0">
                <a:latin typeface="Arial" charset="0"/>
                <a:ea typeface="MS PGothic" charset="0"/>
              </a:rPr>
            </a:br>
            <a:endParaRPr lang="sv-SE" sz="2200" u="sng" dirty="0">
              <a:latin typeface="Arial" charset="0"/>
              <a:ea typeface="MS PGothic" charset="0"/>
            </a:endParaRPr>
          </a:p>
          <a:p>
            <a:pPr marL="0" indent="0">
              <a:buNone/>
            </a:pPr>
            <a:r>
              <a:rPr lang="sv-SE" sz="2200" u="sng" dirty="0">
                <a:latin typeface="Arial" charset="0"/>
                <a:ea typeface="MS PGothic" charset="0"/>
              </a:rPr>
              <a:t>Aktuell </a:t>
            </a:r>
            <a:r>
              <a:rPr lang="sv-SE" sz="2200" u="sng" dirty="0" err="1">
                <a:latin typeface="Arial" charset="0"/>
                <a:ea typeface="MS PGothic" charset="0"/>
              </a:rPr>
              <a:t>postpartum</a:t>
            </a:r>
            <a:r>
              <a:rPr lang="sv-SE" sz="2200" dirty="0">
                <a:latin typeface="Arial" charset="0"/>
                <a:ea typeface="MS PGothic" charset="0"/>
              </a:rPr>
              <a:t>: Remiss: ”tidigare psykos?”. Mår väl på BB.</a:t>
            </a:r>
          </a:p>
          <a:p>
            <a:pPr marL="0" indent="0">
              <a:buNone/>
            </a:pPr>
            <a:r>
              <a:rPr lang="sv-SE" sz="2200" u="sng" dirty="0">
                <a:latin typeface="Arial" charset="0"/>
                <a:ea typeface="MS PGothic" charset="0"/>
              </a:rPr>
              <a:t>Behandling</a:t>
            </a:r>
            <a:r>
              <a:rPr lang="sv-SE" sz="2200" dirty="0">
                <a:latin typeface="Arial" charset="0"/>
                <a:ea typeface="MS PGothic" charset="0"/>
              </a:rPr>
              <a:t>: </a:t>
            </a:r>
            <a:r>
              <a:rPr lang="sv-SE" sz="2200" dirty="0" err="1">
                <a:latin typeface="Arial" charset="0"/>
                <a:ea typeface="MS PGothic" charset="0"/>
              </a:rPr>
              <a:t>Olanzapin</a:t>
            </a:r>
            <a:r>
              <a:rPr lang="sv-SE" sz="2200" dirty="0">
                <a:latin typeface="Arial" charset="0"/>
                <a:ea typeface="MS PGothic" charset="0"/>
              </a:rPr>
              <a:t> 5-15 mg, sömnprioritering, avlastning. Ammar.</a:t>
            </a:r>
          </a:p>
          <a:p>
            <a:pPr marL="0" indent="0">
              <a:buNone/>
            </a:pPr>
            <a:endParaRPr lang="sv-SE" sz="2200" u="sng" dirty="0">
              <a:latin typeface="Arial" charset="0"/>
              <a:ea typeface="MS PGothic" charset="0"/>
            </a:endParaRPr>
          </a:p>
          <a:p>
            <a:pPr marL="0" indent="0">
              <a:buNone/>
            </a:pPr>
            <a:r>
              <a:rPr lang="sv-SE" sz="2200" u="sng" dirty="0">
                <a:latin typeface="Arial" charset="0"/>
                <a:ea typeface="MS PGothic" charset="0"/>
              </a:rPr>
              <a:t>Uppföljning </a:t>
            </a:r>
            <a:r>
              <a:rPr lang="sv-SE" sz="2200" u="sng" dirty="0" err="1">
                <a:latin typeface="Arial" charset="0"/>
                <a:ea typeface="MS PGothic" charset="0"/>
              </a:rPr>
              <a:t>postpartum</a:t>
            </a:r>
            <a:r>
              <a:rPr lang="sv-SE" sz="2200" dirty="0">
                <a:latin typeface="Arial" charset="0"/>
                <a:ea typeface="MS PGothic" charset="0"/>
              </a:rPr>
              <a:t>: Mycket tät uppföljning. Initierar utredning på affektiva mottagning. Tvångsvård </a:t>
            </a:r>
            <a:r>
              <a:rPr lang="sv-SE" sz="2200" dirty="0" err="1">
                <a:latin typeface="Arial" charset="0"/>
                <a:ea typeface="MS PGothic" charset="0"/>
              </a:rPr>
              <a:t>pga</a:t>
            </a:r>
            <a:r>
              <a:rPr lang="sv-SE" sz="2200" dirty="0">
                <a:latin typeface="Arial" charset="0"/>
                <a:ea typeface="MS PGothic" charset="0"/>
              </a:rPr>
              <a:t> manisk/psykotisk skov efter 3 månader</a:t>
            </a:r>
          </a:p>
        </p:txBody>
      </p:sp>
      <p:pic>
        <p:nvPicPr>
          <p:cNvPr id="5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081088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216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3600" dirty="0" err="1">
                <a:latin typeface="Arial" charset="0"/>
                <a:ea typeface="MS PGothic" charset="0"/>
              </a:rPr>
              <a:t>Postpartum</a:t>
            </a:r>
            <a:r>
              <a:rPr lang="sv-SE" sz="3600" dirty="0">
                <a:latin typeface="Arial" charset="0"/>
                <a:ea typeface="MS PGothic" charset="0"/>
              </a:rPr>
              <a:t> psykos</a:t>
            </a:r>
          </a:p>
        </p:txBody>
      </p:sp>
      <p:sp>
        <p:nvSpPr>
          <p:cNvPr id="36866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sv-SE" sz="2200" dirty="0">
                <a:latin typeface="Arial" charset="0"/>
                <a:ea typeface="MS PGothic" charset="0"/>
              </a:rPr>
              <a:t>1-2/1000. </a:t>
            </a:r>
            <a:r>
              <a:rPr lang="sv-SE" sz="2200" b="1" dirty="0">
                <a:latin typeface="Arial" charset="0"/>
                <a:ea typeface="MS PGothic" charset="0"/>
              </a:rPr>
              <a:t>Dag 1-3</a:t>
            </a:r>
            <a:r>
              <a:rPr lang="sv-SE" sz="2200" dirty="0">
                <a:latin typeface="Arial" charset="0"/>
                <a:ea typeface="MS PGothic" charset="0"/>
              </a:rPr>
              <a:t> &gt; 3-14 (&gt; 1 månad &gt; 6 mån)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sv-SE" sz="2200" dirty="0"/>
              <a:t>Snabb debut</a:t>
            </a:r>
            <a:endParaRPr lang="sv-SE" sz="2200" dirty="0">
              <a:latin typeface="Arial" charset="0"/>
              <a:ea typeface="MS PGothic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sv-SE" sz="2200" dirty="0">
              <a:latin typeface="Arial" charset="0"/>
              <a:ea typeface="MS PGothic" charset="0"/>
            </a:endParaRPr>
          </a:p>
          <a:p>
            <a:r>
              <a:rPr lang="sv-SE" sz="2200" dirty="0"/>
              <a:t>Affektlabilitet </a:t>
            </a:r>
          </a:p>
          <a:p>
            <a:r>
              <a:rPr lang="sv-SE" sz="2200" dirty="0"/>
              <a:t>Sinnesstämning svängande (eufori/</a:t>
            </a:r>
            <a:br>
              <a:rPr lang="sv-SE" sz="2200" dirty="0"/>
            </a:br>
            <a:r>
              <a:rPr lang="sv-SE" sz="2200" dirty="0"/>
              <a:t>ångest) eller manisk (stark </a:t>
            </a:r>
            <a:r>
              <a:rPr lang="sv-SE" sz="2200" dirty="0" err="1"/>
              <a:t>uppvarvad</a:t>
            </a:r>
            <a:r>
              <a:rPr lang="sv-SE" sz="2200" dirty="0"/>
              <a:t>) eller depressiv (stark nedstämd)</a:t>
            </a:r>
          </a:p>
          <a:p>
            <a:r>
              <a:rPr lang="sv-SE" sz="2200" dirty="0"/>
              <a:t>Agitation</a:t>
            </a:r>
          </a:p>
          <a:p>
            <a:r>
              <a:rPr lang="sv-SE" sz="2200" dirty="0"/>
              <a:t>Förvirring</a:t>
            </a:r>
          </a:p>
          <a:p>
            <a:r>
              <a:rPr lang="sv-SE" sz="2200" dirty="0"/>
              <a:t>Hallucinationer</a:t>
            </a:r>
          </a:p>
          <a:p>
            <a:r>
              <a:rPr lang="sv-SE" sz="2200" dirty="0"/>
              <a:t>Vanföreställning (kring barnet, religiös/mystisk, skuld)</a:t>
            </a:r>
          </a:p>
          <a:p>
            <a:pPr marL="0" indent="0">
              <a:buNone/>
            </a:pPr>
            <a:endParaRPr lang="sv-SE" sz="2200" dirty="0"/>
          </a:p>
          <a:p>
            <a:pPr marL="0" indent="0">
              <a:buNone/>
            </a:pPr>
            <a:r>
              <a:rPr lang="sv-SE" sz="2200" dirty="0"/>
              <a:t>Kan pendla snabbt mellan agitation och klarhet </a:t>
            </a:r>
            <a:endParaRPr lang="sv-SE" sz="2200" dirty="0">
              <a:latin typeface="Arial" charset="0"/>
              <a:ea typeface="MS PGothic" charset="0"/>
            </a:endParaRPr>
          </a:p>
        </p:txBody>
      </p:sp>
      <p:pic>
        <p:nvPicPr>
          <p:cNvPr id="36867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0350"/>
            <a:ext cx="16859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060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3600" dirty="0">
                <a:latin typeface="Arial" charset="0"/>
                <a:ea typeface="MS PGothic" charset="0"/>
              </a:rPr>
              <a:t>Risker och Riskfaktorer</a:t>
            </a:r>
          </a:p>
        </p:txBody>
      </p:sp>
      <p:sp>
        <p:nvSpPr>
          <p:cNvPr id="36866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v-SE" sz="2400" dirty="0">
                <a:latin typeface="Arial" charset="0"/>
                <a:ea typeface="MS PGothic" charset="0"/>
              </a:rPr>
              <a:t>Bipolär sjukdom </a:t>
            </a:r>
          </a:p>
          <a:p>
            <a:pPr lvl="1" eaLnBrk="1" hangingPunct="1">
              <a:lnSpc>
                <a:spcPct val="80000"/>
              </a:lnSpc>
            </a:pPr>
            <a:r>
              <a:rPr lang="sv-SE" sz="2400" dirty="0">
                <a:latin typeface="Arial" charset="0"/>
                <a:ea typeface="MS PGothic" charset="0"/>
              </a:rPr>
              <a:t>25-70% ökad risk för psykos</a:t>
            </a:r>
          </a:p>
          <a:p>
            <a:pPr lvl="1" eaLnBrk="1" hangingPunct="1">
              <a:lnSpc>
                <a:spcPct val="80000"/>
              </a:lnSpc>
            </a:pPr>
            <a:r>
              <a:rPr lang="sv-SE" sz="2400" dirty="0"/>
              <a:t>Bipolär </a:t>
            </a:r>
            <a:r>
              <a:rPr lang="sv-SE" sz="2400" dirty="0" err="1"/>
              <a:t>sjd</a:t>
            </a:r>
            <a:r>
              <a:rPr lang="sv-SE" sz="2400" dirty="0"/>
              <a:t> och familjeanamnes på </a:t>
            </a:r>
            <a:r>
              <a:rPr lang="sv-SE" sz="2400" dirty="0" err="1"/>
              <a:t>pp</a:t>
            </a:r>
            <a:r>
              <a:rPr lang="sv-SE" sz="2400" dirty="0"/>
              <a:t> </a:t>
            </a:r>
            <a:r>
              <a:rPr lang="sv-SE" sz="2400" dirty="0">
                <a:sym typeface="Wingdings"/>
              </a:rPr>
              <a:t> 74%</a:t>
            </a:r>
            <a:endParaRPr lang="sv-SE" sz="2400" dirty="0">
              <a:latin typeface="Arial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v-SE" sz="2400" dirty="0">
                <a:latin typeface="Arial" charset="0"/>
                <a:ea typeface="MS PGothic" charset="0"/>
              </a:rPr>
              <a:t>Psykossjukdom</a:t>
            </a:r>
          </a:p>
          <a:p>
            <a:pPr eaLnBrk="1" hangingPunct="1">
              <a:lnSpc>
                <a:spcPct val="80000"/>
              </a:lnSpc>
            </a:pPr>
            <a:r>
              <a:rPr lang="sv-SE" sz="2400" dirty="0">
                <a:latin typeface="Arial" charset="0"/>
                <a:ea typeface="MS PGothic" charset="0"/>
              </a:rPr>
              <a:t>Tidigare postpartumpsykos </a:t>
            </a:r>
            <a:r>
              <a:rPr lang="sv-SE" sz="2400" dirty="0">
                <a:latin typeface="Arial" charset="0"/>
                <a:ea typeface="MS PGothic" charset="0"/>
                <a:sym typeface="Wingdings"/>
              </a:rPr>
              <a:t> </a:t>
            </a:r>
            <a:r>
              <a:rPr lang="sv-SE" sz="2400" dirty="0">
                <a:latin typeface="Arial" charset="0"/>
                <a:ea typeface="MS PGothic" charset="0"/>
              </a:rPr>
              <a:t>57% </a:t>
            </a:r>
          </a:p>
          <a:p>
            <a:pPr eaLnBrk="1" hangingPunct="1">
              <a:lnSpc>
                <a:spcPct val="80000"/>
              </a:lnSpc>
            </a:pPr>
            <a:r>
              <a:rPr lang="sv-SE" sz="2400" dirty="0"/>
              <a:t>Litium direkt efter </a:t>
            </a:r>
            <a:r>
              <a:rPr lang="sv-SE" sz="2400" dirty="0" err="1"/>
              <a:t>partus</a:t>
            </a:r>
            <a:r>
              <a:rPr lang="sv-SE" sz="2400" dirty="0"/>
              <a:t> – god profylaktisk effekt</a:t>
            </a:r>
            <a:endParaRPr lang="sv-SE" sz="2400" dirty="0">
              <a:latin typeface="Arial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endParaRPr lang="sv-SE" sz="2400" dirty="0">
              <a:latin typeface="Arial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v-SE" sz="2400" dirty="0">
                <a:latin typeface="Arial" charset="0"/>
                <a:ea typeface="MS PGothic" charset="0"/>
              </a:rPr>
              <a:t>Risker: (utvidgad) suicid, barnmisshandel, bristande omvårdnad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sv-SE" sz="2400" dirty="0">
              <a:solidFill>
                <a:srgbClr val="FF0000"/>
              </a:solidFill>
              <a:latin typeface="Arial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à"/>
            </a:pPr>
            <a:r>
              <a:rPr lang="sv-SE" sz="2400" dirty="0">
                <a:solidFill>
                  <a:srgbClr val="FF0000"/>
                </a:solidFill>
                <a:latin typeface="Arial" charset="0"/>
                <a:ea typeface="MS PGothic" charset="0"/>
                <a:sym typeface="Wingdings" charset="0"/>
              </a:rPr>
              <a:t>Psykiatrisk nödfall: kräver </a:t>
            </a:r>
            <a:r>
              <a:rPr lang="sv-SE" sz="2400" dirty="0" err="1">
                <a:solidFill>
                  <a:srgbClr val="FF0000"/>
                </a:solidFill>
                <a:latin typeface="Arial" charset="0"/>
                <a:ea typeface="MS PGothic" charset="0"/>
                <a:sym typeface="Wingdings" charset="0"/>
              </a:rPr>
              <a:t>urakuta</a:t>
            </a:r>
            <a:r>
              <a:rPr lang="sv-SE" sz="2400" dirty="0">
                <a:solidFill>
                  <a:srgbClr val="FF0000"/>
                </a:solidFill>
                <a:latin typeface="Arial" charset="0"/>
                <a:ea typeface="MS PGothic" charset="0"/>
                <a:sym typeface="Wingdings" charset="0"/>
              </a:rPr>
              <a:t> insatser (OBS! växlande symtombild)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à"/>
            </a:pPr>
            <a:endParaRPr lang="sv-SE" sz="2200" dirty="0">
              <a:latin typeface="Arial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endParaRPr lang="sv-SE" sz="2400" dirty="0">
              <a:latin typeface="Arial" charset="0"/>
              <a:ea typeface="MS PGothic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sv-SE" sz="2800" dirty="0">
              <a:latin typeface="Arial" charset="0"/>
              <a:ea typeface="MS PGothic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sv-SE" sz="2800" dirty="0">
              <a:latin typeface="Arial" charset="0"/>
              <a:ea typeface="MS PGothic" charset="0"/>
            </a:endParaRPr>
          </a:p>
        </p:txBody>
      </p:sp>
      <p:pic>
        <p:nvPicPr>
          <p:cNvPr id="36867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06"/>
            <a:ext cx="971600" cy="129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12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4CF4102-0385-FD40-8AA8-79B478E02FF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50555011"/>
              </p:ext>
            </p:extLst>
          </p:nvPr>
        </p:nvGraphicFramePr>
        <p:xfrm>
          <a:off x="690" y="27023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5603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/>
              <a:t>Identifiera riskpatienter (BP, tidigare </a:t>
            </a:r>
            <a:r>
              <a:rPr lang="sv-SE" sz="2800" dirty="0" err="1"/>
              <a:t>pp</a:t>
            </a:r>
            <a:r>
              <a:rPr lang="sv-SE" sz="2800" dirty="0"/>
              <a:t> psykos, ”udda” symtom). Nyinsjuknandet kan ske snabbt</a:t>
            </a:r>
          </a:p>
          <a:p>
            <a:r>
              <a:rPr lang="sv-SE" sz="2800" dirty="0" err="1"/>
              <a:t>Urakut</a:t>
            </a:r>
            <a:r>
              <a:rPr lang="sv-SE" sz="2800" dirty="0"/>
              <a:t> bedömning och övervakning</a:t>
            </a:r>
          </a:p>
          <a:p>
            <a:pPr lvl="1"/>
            <a:r>
              <a:rPr lang="sv-SE" dirty="0"/>
              <a:t>Ring psykjouren/polis. </a:t>
            </a:r>
            <a:r>
              <a:rPr lang="sv-SE" dirty="0">
                <a:solidFill>
                  <a:srgbClr val="FF0000"/>
                </a:solidFill>
              </a:rPr>
              <a:t>AKUT!!</a:t>
            </a:r>
          </a:p>
          <a:p>
            <a:r>
              <a:rPr lang="sv-SE" sz="2800" dirty="0"/>
              <a:t>Fluktuerande symtom</a:t>
            </a:r>
          </a:p>
          <a:p>
            <a:pPr lvl="1"/>
            <a:r>
              <a:rPr lang="sv-SE" dirty="0"/>
              <a:t>Observation, </a:t>
            </a:r>
            <a:r>
              <a:rPr lang="sv-SE" dirty="0" err="1"/>
              <a:t>ev</a:t>
            </a:r>
            <a:r>
              <a:rPr lang="sv-SE" dirty="0"/>
              <a:t> väktare</a:t>
            </a:r>
          </a:p>
          <a:p>
            <a:pPr lvl="1"/>
            <a:r>
              <a:rPr lang="sv-SE" dirty="0"/>
              <a:t>Nödvärn, nödrätt</a:t>
            </a:r>
          </a:p>
          <a:p>
            <a:r>
              <a:rPr lang="sv-SE" sz="2800" dirty="0"/>
              <a:t>Hög risk för (utvidgad) självmord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712" y="3596084"/>
            <a:ext cx="24638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10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Psykofarmaka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6275040" cy="1396752"/>
          </a:xfrm>
        </p:spPr>
        <p:txBody>
          <a:bodyPr/>
          <a:lstStyle/>
          <a:p>
            <a:r>
              <a:rPr lang="sv-SE" sz="2400" dirty="0"/>
              <a:t>Oro läkemedelsbehandling grav och amning</a:t>
            </a:r>
          </a:p>
          <a:p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443260" y="2599397"/>
            <a:ext cx="8229600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sz="2400" dirty="0"/>
              <a:t>Sätt inte ut läkemedel utan bedömning - inga psykofarmaka där abort indicerad vid exponering</a:t>
            </a:r>
          </a:p>
          <a:p>
            <a:pPr marL="342900" indent="-342900">
              <a:buAutoNum type="arabicPeriod"/>
            </a:pPr>
            <a:r>
              <a:rPr lang="sv-SE" sz="2400" dirty="0"/>
              <a:t>Kunskap SSRI </a:t>
            </a:r>
            <a:r>
              <a:rPr lang="sv-SE" sz="2400" dirty="0">
                <a:sym typeface="Wingdings" pitchFamily="2" charset="2"/>
              </a:rPr>
              <a:t> Info fortsatt behandling (obs nya preparat, </a:t>
            </a:r>
            <a:r>
              <a:rPr lang="sv-SE" sz="2400" dirty="0" err="1">
                <a:sym typeface="Wingdings" pitchFamily="2" charset="2"/>
              </a:rPr>
              <a:t>paroxetin</a:t>
            </a:r>
            <a:r>
              <a:rPr lang="sv-SE" sz="2400" dirty="0">
                <a:sym typeface="Wingdings" pitchFamily="2" charset="2"/>
              </a:rPr>
              <a:t>, </a:t>
            </a:r>
            <a:r>
              <a:rPr lang="sv-SE" sz="2400" dirty="0" err="1">
                <a:sym typeface="Wingdings" pitchFamily="2" charset="2"/>
              </a:rPr>
              <a:t>fluoxetin</a:t>
            </a:r>
            <a:r>
              <a:rPr lang="sv-SE" sz="2400" dirty="0">
                <a:sym typeface="Wingdings" pitchFamily="2" charset="2"/>
              </a:rPr>
              <a:t>)</a:t>
            </a:r>
          </a:p>
          <a:p>
            <a:pPr marL="342900" indent="-342900">
              <a:buAutoNum type="arabicPeriod"/>
            </a:pPr>
            <a:r>
              <a:rPr lang="sv-SE" sz="2400" dirty="0">
                <a:sym typeface="Wingdings" pitchFamily="2" charset="2"/>
              </a:rPr>
              <a:t>Kunskap andra psykofarmaka  Lugnande (obs BDZ), Centralstimulantia, Litium, Antiepileptika (obs Valproat, </a:t>
            </a:r>
            <a:r>
              <a:rPr lang="sv-SE" sz="2400" dirty="0" err="1">
                <a:sym typeface="Wingdings" pitchFamily="2" charset="2"/>
              </a:rPr>
              <a:t>Lyrica</a:t>
            </a:r>
            <a:r>
              <a:rPr lang="sv-SE" sz="2400" dirty="0">
                <a:sym typeface="Wingdings" pitchFamily="2" charset="2"/>
              </a:rPr>
              <a:t>), </a:t>
            </a:r>
            <a:r>
              <a:rPr lang="sv-SE" sz="2400" dirty="0" err="1">
                <a:sym typeface="Wingdings" pitchFamily="2" charset="2"/>
              </a:rPr>
              <a:t>Neuroleptika</a:t>
            </a:r>
            <a:endParaRPr lang="sv-SE" sz="2400" dirty="0"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sv-SE" sz="2400" dirty="0">
                <a:sym typeface="Wingdings" pitchFamily="2" charset="2"/>
              </a:rPr>
              <a:t>Remiss uppföljning/bedömning av behandlare</a:t>
            </a:r>
          </a:p>
          <a:p>
            <a:pPr marL="342900" indent="-342900">
              <a:buAutoNum type="arabicPeriod"/>
            </a:pPr>
            <a:r>
              <a:rPr lang="sv-SE" sz="2400" dirty="0">
                <a:sym typeface="Wingdings" pitchFamily="2" charset="2"/>
              </a:rPr>
              <a:t>Amningsplanering</a:t>
            </a:r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F010B2-6AFA-B94B-9C06-8FAFF14B9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662" y="902136"/>
            <a:ext cx="1632956" cy="1883048"/>
          </a:xfrm>
          <a:prstGeom prst="rect">
            <a:avLst/>
          </a:prstGeom>
        </p:spPr>
      </p:pic>
      <p:cxnSp>
        <p:nvCxnSpPr>
          <p:cNvPr id="9" name="Rak 5">
            <a:extLst>
              <a:ext uri="{FF2B5EF4-FFF2-40B4-BE49-F238E27FC236}">
                <a16:creationId xmlns:a16="http://schemas.microsoft.com/office/drawing/2014/main" id="{AC814CCA-47D4-044A-9F55-85940669F82D}"/>
              </a:ext>
            </a:extLst>
          </p:cNvPr>
          <p:cNvCxnSpPr>
            <a:cxnSpLocks/>
          </p:cNvCxnSpPr>
          <p:nvPr/>
        </p:nvCxnSpPr>
        <p:spPr>
          <a:xfrm>
            <a:off x="7045011" y="1383706"/>
            <a:ext cx="1800200" cy="10049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7">
            <a:extLst>
              <a:ext uri="{FF2B5EF4-FFF2-40B4-BE49-F238E27FC236}">
                <a16:creationId xmlns:a16="http://schemas.microsoft.com/office/drawing/2014/main" id="{746B4302-1A4B-3B4F-89BF-D3886EED689A}"/>
              </a:ext>
            </a:extLst>
          </p:cNvPr>
          <p:cNvCxnSpPr>
            <a:cxnSpLocks/>
          </p:cNvCxnSpPr>
          <p:nvPr/>
        </p:nvCxnSpPr>
        <p:spPr>
          <a:xfrm flipV="1">
            <a:off x="7045011" y="1383706"/>
            <a:ext cx="1632956" cy="10049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latshållare för innehåll 3">
            <a:extLst>
              <a:ext uri="{FF2B5EF4-FFF2-40B4-BE49-F238E27FC236}">
                <a16:creationId xmlns:a16="http://schemas.microsoft.com/office/drawing/2014/main" id="{A0CB82AF-7F58-3A43-9022-75BDC4C961D3}"/>
              </a:ext>
            </a:extLst>
          </p:cNvPr>
          <p:cNvSpPr txBox="1">
            <a:spLocks/>
          </p:cNvSpPr>
          <p:nvPr/>
        </p:nvSpPr>
        <p:spPr bwMode="auto">
          <a:xfrm>
            <a:off x="457200" y="6226502"/>
            <a:ext cx="8229600" cy="68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400" dirty="0">
                <a:sym typeface="Wingdings" pitchFamily="2" charset="2"/>
              </a:rPr>
              <a:t>&amp; Kunskap var mer info kan hittas (nätet, farmakolog, …)</a:t>
            </a:r>
          </a:p>
        </p:txBody>
      </p:sp>
    </p:spTree>
    <p:extLst>
      <p:ext uri="{BB962C8B-B14F-4D97-AF65-F5344CB8AC3E}">
        <p14:creationId xmlns:p14="http://schemas.microsoft.com/office/powerpoint/2010/main" val="2317845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0124" y="116222"/>
            <a:ext cx="8229600" cy="1143000"/>
          </a:xfrm>
        </p:spPr>
        <p:txBody>
          <a:bodyPr/>
          <a:lstStyle/>
          <a:p>
            <a:r>
              <a:rPr lang="sv-SE" dirty="0">
                <a:cs typeface="Arial"/>
              </a:rPr>
              <a:t>ANTIDEPRESSIVA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half" idx="2"/>
          </p:nvPr>
        </p:nvSpPr>
        <p:spPr>
          <a:xfrm>
            <a:off x="4648200" y="1052735"/>
            <a:ext cx="4038600" cy="4525963"/>
          </a:xfrm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sv-SE" sz="2200" dirty="0">
                <a:cs typeface="Arial"/>
              </a:rPr>
              <a:t>Risk för mor, foster, barn vid sjukdom</a:t>
            </a:r>
          </a:p>
          <a:p>
            <a:r>
              <a:rPr lang="sv-SE" sz="2200" dirty="0">
                <a:cs typeface="Arial"/>
              </a:rPr>
              <a:t>Hög risk för återinsjuknande – </a:t>
            </a:r>
            <a:r>
              <a:rPr lang="sv-SE" sz="2200" b="1" dirty="0">
                <a:cs typeface="Arial"/>
              </a:rPr>
              <a:t>avsluta ej behandling </a:t>
            </a:r>
            <a:r>
              <a:rPr lang="sv-SE" sz="2200" b="1" dirty="0" err="1">
                <a:cs typeface="Arial"/>
              </a:rPr>
              <a:t>pga</a:t>
            </a:r>
            <a:r>
              <a:rPr lang="sv-SE" sz="2200" b="1" dirty="0">
                <a:cs typeface="Arial"/>
              </a:rPr>
              <a:t> graviditet eller amning!</a:t>
            </a:r>
          </a:p>
        </p:txBody>
      </p:sp>
      <p:sp>
        <p:nvSpPr>
          <p:cNvPr id="5" name="Platshållare för innehåll 6"/>
          <p:cNvSpPr>
            <a:spLocks noGrp="1"/>
          </p:cNvSpPr>
          <p:nvPr/>
        </p:nvSpPr>
        <p:spPr bwMode="auto">
          <a:xfrm>
            <a:off x="1272355" y="6331694"/>
            <a:ext cx="3112914" cy="187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sv-SE" sz="2400" dirty="0">
                <a:solidFill>
                  <a:prstClr val="black"/>
                </a:solidFill>
                <a:latin typeface="Arial" charset="0"/>
                <a:ea typeface="MS PGothic" charset="0"/>
                <a:cs typeface="MS PGothic" charset="0"/>
              </a:rPr>
              <a:t>Risk behandling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10" y="4357136"/>
            <a:ext cx="5508104" cy="1951589"/>
          </a:xfrm>
          <a:prstGeom prst="rect">
            <a:avLst/>
          </a:prstGeom>
        </p:spPr>
      </p:pic>
      <p:sp>
        <p:nvSpPr>
          <p:cNvPr id="4" name="Platshållare för innehåll 7"/>
          <p:cNvSpPr>
            <a:spLocks noGrp="1"/>
          </p:cNvSpPr>
          <p:nvPr/>
        </p:nvSpPr>
        <p:spPr bwMode="auto">
          <a:xfrm>
            <a:off x="4584924" y="6308725"/>
            <a:ext cx="3412628" cy="182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spcBef>
                <a:spcPct val="20000"/>
              </a:spcBef>
              <a:buFont typeface="Arial" charset="0"/>
              <a:buNone/>
            </a:pPr>
            <a:r>
              <a:rPr lang="sv-SE" sz="2400" dirty="0">
                <a:solidFill>
                  <a:prstClr val="black"/>
                </a:solidFill>
                <a:latin typeface="Arial" charset="0"/>
                <a:ea typeface="MS PGothic" charset="0"/>
                <a:cs typeface="MS PGothic" charset="0"/>
              </a:rPr>
              <a:t>    Risk icke-behandling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4535797" y="5733049"/>
            <a:ext cx="946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©️Mia Bendix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4525963"/>
          </a:xfr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sv-SE" sz="2200" dirty="0">
                <a:latin typeface="Arial"/>
                <a:cs typeface="Arial"/>
              </a:rPr>
              <a:t>Låga risker under graviditet och amning (obs </a:t>
            </a:r>
            <a:r>
              <a:rPr lang="sv-SE" sz="2200" dirty="0" err="1">
                <a:latin typeface="Arial"/>
                <a:cs typeface="Arial"/>
              </a:rPr>
              <a:t>paroxetin</a:t>
            </a:r>
            <a:r>
              <a:rPr lang="sv-SE" sz="2200" dirty="0">
                <a:latin typeface="Arial"/>
                <a:cs typeface="Arial"/>
              </a:rPr>
              <a:t>, </a:t>
            </a:r>
            <a:r>
              <a:rPr lang="sv-SE" sz="2200" dirty="0" err="1">
                <a:latin typeface="Arial"/>
                <a:cs typeface="Arial"/>
              </a:rPr>
              <a:t>fluoxetin</a:t>
            </a:r>
            <a:r>
              <a:rPr lang="sv-SE" sz="2200" dirty="0">
                <a:latin typeface="Arial"/>
                <a:cs typeface="Arial"/>
              </a:rPr>
              <a:t> tidig grav)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sv-SE" sz="2200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Sertralin</a:t>
            </a:r>
            <a:r>
              <a:rPr lang="sv-SE" sz="2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och </a:t>
            </a:r>
            <a:r>
              <a:rPr lang="sv-SE" sz="2200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paroxetin</a:t>
            </a:r>
            <a:r>
              <a:rPr lang="sv-SE" sz="2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har lägst </a:t>
            </a:r>
            <a:r>
              <a:rPr lang="sv-SE" sz="2200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penetrans</a:t>
            </a:r>
            <a:r>
              <a:rPr lang="sv-SE" sz="2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till bröstmjölk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sv-SE" sz="2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Lätt ökad risk neonatal påverkan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sv-SE" sz="2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Inga hållpunkter negativ långtidsutveckling</a:t>
            </a:r>
          </a:p>
          <a:p>
            <a:endParaRPr lang="sv-SE" sz="22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054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0124" y="116222"/>
            <a:ext cx="8229600" cy="1143000"/>
          </a:xfrm>
        </p:spPr>
        <p:txBody>
          <a:bodyPr/>
          <a:lstStyle/>
          <a:p>
            <a:r>
              <a:rPr lang="sv-SE" dirty="0">
                <a:cs typeface="Arial"/>
              </a:rPr>
              <a:t>SÖMN &amp; ÅNGEST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4525963"/>
          </a:xfr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sv-SE" sz="2200" dirty="0">
                <a:latin typeface="Arial"/>
                <a:cs typeface="Arial"/>
              </a:rPr>
              <a:t>Ej ökad risk missbildning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sv-SE" sz="2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Abstinens nyfödd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sv-SE" sz="1800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Bensodiazepiner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regelbunden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sv-SE" sz="1800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Imovane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, 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Stilnoct</a:t>
            </a:r>
            <a:r>
              <a:rPr lang="sv-SE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regelbunden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sv-SE" sz="2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Övergång mjölk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sv-SE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Okänd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sv-SE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Nedbrytning 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bensodiazepiner</a:t>
            </a:r>
            <a:endParaRPr lang="sv-SE" sz="18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sz="half" idx="2"/>
          </p:nvPr>
        </p:nvSpPr>
        <p:spPr>
          <a:xfrm>
            <a:off x="4648200" y="1052735"/>
            <a:ext cx="4038600" cy="4525963"/>
          </a:xfrm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sv-SE" sz="2200" dirty="0">
                <a:cs typeface="Arial"/>
              </a:rPr>
              <a:t>Sömnbrist</a:t>
            </a:r>
          </a:p>
          <a:p>
            <a:pPr lvl="1"/>
            <a:r>
              <a:rPr lang="sv-SE" sz="1800" dirty="0">
                <a:cs typeface="Arial"/>
              </a:rPr>
              <a:t>Hög risk: bipolär sjukdom</a:t>
            </a:r>
          </a:p>
          <a:p>
            <a:pPr lvl="1"/>
            <a:r>
              <a:rPr lang="sv-SE" sz="1800" dirty="0">
                <a:cs typeface="Arial"/>
              </a:rPr>
              <a:t>Funktion vardag</a:t>
            </a:r>
          </a:p>
          <a:p>
            <a:r>
              <a:rPr lang="sv-SE" sz="2200" dirty="0">
                <a:cs typeface="Arial"/>
              </a:rPr>
              <a:t>Höggradig ångest</a:t>
            </a:r>
          </a:p>
          <a:p>
            <a:pPr lvl="1"/>
            <a:r>
              <a:rPr lang="sv-SE" sz="1800" dirty="0">
                <a:cs typeface="Arial"/>
              </a:rPr>
              <a:t>Påverkan foster</a:t>
            </a:r>
            <a:endParaRPr lang="sv-SE" sz="1800" dirty="0"/>
          </a:p>
        </p:txBody>
      </p:sp>
      <p:sp>
        <p:nvSpPr>
          <p:cNvPr id="5" name="Platshållare för innehåll 6"/>
          <p:cNvSpPr>
            <a:spLocks noGrp="1"/>
          </p:cNvSpPr>
          <p:nvPr/>
        </p:nvSpPr>
        <p:spPr bwMode="auto">
          <a:xfrm>
            <a:off x="1272355" y="6331694"/>
            <a:ext cx="3112914" cy="187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sv-SE" sz="2400" dirty="0">
                <a:solidFill>
                  <a:prstClr val="black"/>
                </a:solidFill>
                <a:latin typeface="Arial" charset="0"/>
                <a:ea typeface="MS PGothic" charset="0"/>
                <a:cs typeface="MS PGothic" charset="0"/>
              </a:rPr>
              <a:t>Risk behandling</a:t>
            </a:r>
          </a:p>
        </p:txBody>
      </p:sp>
      <p:sp>
        <p:nvSpPr>
          <p:cNvPr id="4" name="Platshållare för innehåll 7"/>
          <p:cNvSpPr>
            <a:spLocks noGrp="1"/>
          </p:cNvSpPr>
          <p:nvPr/>
        </p:nvSpPr>
        <p:spPr bwMode="auto">
          <a:xfrm>
            <a:off x="4584924" y="6308725"/>
            <a:ext cx="3412628" cy="182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spcBef>
                <a:spcPct val="20000"/>
              </a:spcBef>
              <a:buFont typeface="Arial" charset="0"/>
              <a:buNone/>
            </a:pPr>
            <a:r>
              <a:rPr lang="sv-SE" sz="2400" dirty="0">
                <a:solidFill>
                  <a:prstClr val="black"/>
                </a:solidFill>
                <a:latin typeface="Arial" charset="0"/>
                <a:ea typeface="MS PGothic" charset="0"/>
                <a:cs typeface="MS PGothic" charset="0"/>
              </a:rPr>
              <a:t>    Risk icke-behandling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48" y="4332502"/>
            <a:ext cx="5508104" cy="1951589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4529335" y="6078210"/>
            <a:ext cx="946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©️Mia Bendix</a:t>
            </a:r>
          </a:p>
        </p:txBody>
      </p:sp>
    </p:spTree>
    <p:extLst>
      <p:ext uri="{BB962C8B-B14F-4D97-AF65-F5344CB8AC3E}">
        <p14:creationId xmlns:p14="http://schemas.microsoft.com/office/powerpoint/2010/main" val="1474113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914400" y="115888"/>
            <a:ext cx="8229600" cy="1143000"/>
          </a:xfrm>
        </p:spPr>
        <p:txBody>
          <a:bodyPr/>
          <a:lstStyle/>
          <a:p>
            <a:r>
              <a:rPr lang="sv-SE" dirty="0">
                <a:cs typeface="Arial"/>
              </a:rPr>
              <a:t>SÖMN &amp; ÅNGEST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483048" y="1589305"/>
            <a:ext cx="8203752" cy="4062651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sv-SE" sz="2400" b="1" dirty="0">
                <a:cs typeface="Arial"/>
              </a:rPr>
              <a:t>Graviditet: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cs typeface="Arial"/>
              </a:rPr>
              <a:t>Låg risk: lergigan, (propavan)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cs typeface="Arial"/>
              </a:rPr>
              <a:t>Enstaka doser </a:t>
            </a:r>
            <a:r>
              <a:rPr lang="sv-SE" sz="2400" dirty="0" err="1">
                <a:cs typeface="Arial"/>
              </a:rPr>
              <a:t>imovane</a:t>
            </a:r>
            <a:r>
              <a:rPr lang="sv-SE" sz="2400" dirty="0">
                <a:cs typeface="Arial"/>
              </a:rPr>
              <a:t>, </a:t>
            </a:r>
            <a:r>
              <a:rPr lang="sv-SE" sz="2400" dirty="0" err="1">
                <a:cs typeface="Arial"/>
              </a:rPr>
              <a:t>zolpidem</a:t>
            </a:r>
            <a:r>
              <a:rPr lang="sv-SE" sz="2400" dirty="0">
                <a:cs typeface="Arial"/>
              </a:rPr>
              <a:t>, låga och enstaka doser </a:t>
            </a:r>
            <a:r>
              <a:rPr lang="sv-SE" sz="2400" dirty="0" err="1">
                <a:cs typeface="Arial"/>
              </a:rPr>
              <a:t>oxazepam</a:t>
            </a:r>
            <a:r>
              <a:rPr lang="sv-SE" sz="2400" dirty="0">
                <a:cs typeface="Arial"/>
              </a:rPr>
              <a:t> 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>
                <a:cs typeface="Arial"/>
              </a:rPr>
              <a:t>EJ regelbundet bruk av </a:t>
            </a:r>
            <a:r>
              <a:rPr lang="sv-SE" sz="2400" b="1" dirty="0" err="1">
                <a:cs typeface="Arial"/>
              </a:rPr>
              <a:t>bensodiazepiner</a:t>
            </a:r>
            <a:endParaRPr lang="sv-SE" sz="2400" b="1" dirty="0">
              <a:cs typeface="Arial"/>
            </a:endParaRPr>
          </a:p>
          <a:p>
            <a:endParaRPr lang="sv-SE" sz="2400" b="1" dirty="0">
              <a:cs typeface="Arial"/>
            </a:endParaRPr>
          </a:p>
          <a:p>
            <a:r>
              <a:rPr lang="sv-SE" sz="2400" b="1" dirty="0" err="1">
                <a:cs typeface="Arial"/>
              </a:rPr>
              <a:t>Postpartum</a:t>
            </a:r>
            <a:r>
              <a:rPr lang="sv-SE" sz="2400" b="1" dirty="0">
                <a:cs typeface="Arial"/>
              </a:rPr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sv-SE" sz="2400" dirty="0">
                <a:cs typeface="Arial"/>
              </a:rPr>
              <a:t>Låg risk: enstaka doser lergigan, </a:t>
            </a:r>
            <a:r>
              <a:rPr lang="sv-SE" sz="2400" dirty="0" err="1">
                <a:cs typeface="Arial"/>
              </a:rPr>
              <a:t>zolpidem</a:t>
            </a:r>
            <a:r>
              <a:rPr lang="sv-SE" sz="2400" dirty="0">
                <a:cs typeface="Arial"/>
              </a:rPr>
              <a:t>, </a:t>
            </a:r>
            <a:r>
              <a:rPr lang="sv-SE" sz="2400" dirty="0" err="1">
                <a:cs typeface="Arial"/>
              </a:rPr>
              <a:t>imovane</a:t>
            </a:r>
            <a:endParaRPr lang="sv-SE" sz="2400" dirty="0">
              <a:cs typeface="Arial"/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2400" dirty="0">
                <a:cs typeface="Arial"/>
              </a:rPr>
              <a:t>Måttlig risk: Propavan, </a:t>
            </a:r>
            <a:r>
              <a:rPr lang="sv-SE" sz="2400" dirty="0" err="1">
                <a:cs typeface="Arial"/>
              </a:rPr>
              <a:t>diazepam</a:t>
            </a:r>
            <a:r>
              <a:rPr lang="sv-SE" sz="2400" dirty="0">
                <a:cs typeface="Arial"/>
              </a:rPr>
              <a:t> (</a:t>
            </a:r>
            <a:r>
              <a:rPr lang="sv-SE" sz="2400" dirty="0" err="1">
                <a:cs typeface="Arial"/>
              </a:rPr>
              <a:t>barnobs</a:t>
            </a:r>
            <a:r>
              <a:rPr lang="sv-SE" sz="2400" dirty="0">
                <a:cs typeface="Arial"/>
              </a:rPr>
              <a:t>)</a:t>
            </a:r>
          </a:p>
          <a:p>
            <a:pPr marL="342900" indent="-342900">
              <a:buFont typeface="Wingdings" charset="2"/>
              <a:buChar char="Ø"/>
            </a:pPr>
            <a:r>
              <a:rPr lang="sv-SE" sz="2400" b="1" dirty="0">
                <a:cs typeface="Arial"/>
              </a:rPr>
              <a:t>Amning avråds vid regelbundet bruk</a:t>
            </a:r>
          </a:p>
          <a:p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4788024" y="5651956"/>
            <a:ext cx="389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Läkemedelsverket, 27(6) 2016</a:t>
            </a:r>
          </a:p>
        </p:txBody>
      </p:sp>
    </p:spTree>
    <p:extLst>
      <p:ext uri="{BB962C8B-B14F-4D97-AF65-F5344CB8AC3E}">
        <p14:creationId xmlns:p14="http://schemas.microsoft.com/office/powerpoint/2010/main" val="651941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0124" y="116222"/>
            <a:ext cx="8229600" cy="1143000"/>
          </a:xfrm>
        </p:spPr>
        <p:txBody>
          <a:bodyPr/>
          <a:lstStyle/>
          <a:p>
            <a:r>
              <a:rPr lang="sv-SE" dirty="0">
                <a:cs typeface="Arial"/>
              </a:rPr>
              <a:t>LITIUM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4525963"/>
          </a:xfr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sv-SE" sz="2200" dirty="0">
                <a:latin typeface="Arial"/>
                <a:cs typeface="Arial"/>
              </a:rPr>
              <a:t>Viss ökad risk missbildning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sv-SE" sz="2200" dirty="0">
                <a:latin typeface="Arial"/>
                <a:cs typeface="Arial"/>
              </a:rPr>
              <a:t>Toxicitet, förlossning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sv-SE" sz="2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Hög övergång i bröstmjölk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sv-SE" sz="2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Inga hållpunkter negativ långtidsutveckling</a:t>
            </a:r>
          </a:p>
          <a:p>
            <a:endParaRPr lang="sv-SE" sz="22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sz="half" idx="2"/>
          </p:nvPr>
        </p:nvSpPr>
        <p:spPr>
          <a:xfrm>
            <a:off x="4648200" y="1052735"/>
            <a:ext cx="4038600" cy="4525963"/>
          </a:xfrm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sv-SE" sz="2200" dirty="0">
                <a:cs typeface="Arial"/>
              </a:rPr>
              <a:t>Hög risk för återinsjuknande</a:t>
            </a:r>
          </a:p>
          <a:p>
            <a:r>
              <a:rPr lang="sv-SE" sz="2200" dirty="0">
                <a:cs typeface="Arial"/>
              </a:rPr>
              <a:t>Hög risk för mor och barn vid sjukdom</a:t>
            </a:r>
          </a:p>
          <a:p>
            <a:pPr marL="57150" indent="0">
              <a:buNone/>
            </a:pPr>
            <a:r>
              <a:rPr lang="sv-SE" sz="2200" dirty="0"/>
              <a:t>Bipolär I/ tidigare </a:t>
            </a:r>
            <a:r>
              <a:rPr lang="sv-SE" sz="2200" dirty="0" err="1"/>
              <a:t>postpartum</a:t>
            </a:r>
            <a:r>
              <a:rPr lang="sv-SE" sz="2200" dirty="0"/>
              <a:t> psykos bör rekommenderas behandling under grav eller 24-48 t </a:t>
            </a:r>
            <a:r>
              <a:rPr lang="sv-SE" sz="2200" dirty="0" err="1"/>
              <a:t>postpartum</a:t>
            </a:r>
            <a:endParaRPr lang="sv-SE" sz="2200" dirty="0"/>
          </a:p>
          <a:p>
            <a:pPr marL="457200" lvl="1" indent="0">
              <a:buNone/>
            </a:pPr>
            <a:endParaRPr lang="sv-SE" sz="1800" dirty="0">
              <a:cs typeface="Arial"/>
            </a:endParaRPr>
          </a:p>
          <a:p>
            <a:pPr marL="0" indent="0">
              <a:buNone/>
            </a:pPr>
            <a:endParaRPr lang="sv-SE" sz="2400" dirty="0">
              <a:cs typeface="Arial"/>
            </a:endParaRPr>
          </a:p>
        </p:txBody>
      </p:sp>
      <p:sp>
        <p:nvSpPr>
          <p:cNvPr id="5" name="Platshållare för innehåll 6"/>
          <p:cNvSpPr>
            <a:spLocks noGrp="1"/>
          </p:cNvSpPr>
          <p:nvPr/>
        </p:nvSpPr>
        <p:spPr bwMode="auto">
          <a:xfrm>
            <a:off x="1272355" y="6331694"/>
            <a:ext cx="3112914" cy="187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sv-SE" sz="2400" dirty="0">
                <a:solidFill>
                  <a:prstClr val="black"/>
                </a:solidFill>
                <a:latin typeface="Arial" charset="0"/>
                <a:ea typeface="MS PGothic" charset="0"/>
                <a:cs typeface="MS PGothic" charset="0"/>
              </a:rPr>
              <a:t>Risk behandling</a:t>
            </a:r>
          </a:p>
        </p:txBody>
      </p:sp>
      <p:sp>
        <p:nvSpPr>
          <p:cNvPr id="4" name="Platshållare för innehåll 7"/>
          <p:cNvSpPr>
            <a:spLocks noGrp="1"/>
          </p:cNvSpPr>
          <p:nvPr/>
        </p:nvSpPr>
        <p:spPr bwMode="auto">
          <a:xfrm>
            <a:off x="4584924" y="6308725"/>
            <a:ext cx="3412628" cy="182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spcBef>
                <a:spcPct val="20000"/>
              </a:spcBef>
              <a:buFont typeface="Arial" charset="0"/>
              <a:buNone/>
            </a:pPr>
            <a:r>
              <a:rPr lang="sv-SE" sz="2400" dirty="0">
                <a:solidFill>
                  <a:prstClr val="black"/>
                </a:solidFill>
                <a:latin typeface="Arial" charset="0"/>
                <a:ea typeface="MS PGothic" charset="0"/>
                <a:cs typeface="MS PGothic" charset="0"/>
              </a:rPr>
              <a:t>    Risk icke-behandling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30" y="4357136"/>
            <a:ext cx="5508104" cy="1951589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4554417" y="6102844"/>
            <a:ext cx="94644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" dirty="0"/>
              <a:t>©️Mia Bendix</a:t>
            </a:r>
          </a:p>
        </p:txBody>
      </p:sp>
    </p:spTree>
    <p:extLst>
      <p:ext uri="{BB962C8B-B14F-4D97-AF65-F5344CB8AC3E}">
        <p14:creationId xmlns:p14="http://schemas.microsoft.com/office/powerpoint/2010/main" val="20040559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914400" y="115888"/>
            <a:ext cx="8229600" cy="1143000"/>
          </a:xfrm>
        </p:spPr>
        <p:txBody>
          <a:bodyPr/>
          <a:lstStyle/>
          <a:p>
            <a:r>
              <a:rPr lang="sv-SE" dirty="0">
                <a:cs typeface="Arial"/>
              </a:rPr>
              <a:t>LITIUM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495972" y="1628800"/>
            <a:ext cx="8203752" cy="452431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sz="2400" b="1" dirty="0">
                <a:cs typeface="Arial"/>
              </a:rPr>
              <a:t>Graviditet:</a:t>
            </a:r>
          </a:p>
          <a:p>
            <a:r>
              <a:rPr lang="sv-SE" sz="2400" dirty="0">
                <a:cs typeface="Arial"/>
              </a:rPr>
              <a:t>S-litium var 4:e v, varje vecka f r o m v. 36 (PSYK)</a:t>
            </a:r>
          </a:p>
          <a:p>
            <a:r>
              <a:rPr lang="sv-SE" sz="2400" dirty="0">
                <a:cs typeface="Arial"/>
              </a:rPr>
              <a:t>Obs TSH, </a:t>
            </a:r>
            <a:r>
              <a:rPr lang="sv-SE" sz="2400" dirty="0" err="1">
                <a:cs typeface="Arial"/>
              </a:rPr>
              <a:t>hjärt</a:t>
            </a:r>
            <a:r>
              <a:rPr lang="sv-SE" sz="2400" dirty="0">
                <a:cs typeface="Arial"/>
              </a:rPr>
              <a:t> &amp; njurpåverkan</a:t>
            </a:r>
          </a:p>
          <a:p>
            <a:r>
              <a:rPr lang="sv-SE" sz="2400" dirty="0">
                <a:cs typeface="Arial"/>
              </a:rPr>
              <a:t>ultraljud v.18-20</a:t>
            </a:r>
          </a:p>
          <a:p>
            <a:endParaRPr lang="sv-SE" sz="2400" b="1" dirty="0">
              <a:cs typeface="Arial"/>
            </a:endParaRPr>
          </a:p>
          <a:p>
            <a:r>
              <a:rPr lang="sv-SE" sz="2400" b="1" dirty="0">
                <a:cs typeface="Arial"/>
              </a:rPr>
              <a:t>Förlossning: </a:t>
            </a:r>
            <a:r>
              <a:rPr lang="sv-SE" sz="2400" dirty="0">
                <a:cs typeface="Arial"/>
              </a:rPr>
              <a:t>uppehåll aktiv förlossning, </a:t>
            </a:r>
            <a:r>
              <a:rPr lang="sv-SE" sz="2400" dirty="0" err="1">
                <a:cs typeface="Arial"/>
              </a:rPr>
              <a:t>dehydrering</a:t>
            </a:r>
            <a:r>
              <a:rPr lang="sv-SE" sz="2400" dirty="0">
                <a:cs typeface="Arial"/>
              </a:rPr>
              <a:t>, dossänkning </a:t>
            </a:r>
            <a:r>
              <a:rPr lang="sv-SE" sz="2400" dirty="0" err="1">
                <a:cs typeface="Arial"/>
              </a:rPr>
              <a:t>postpartum</a:t>
            </a:r>
            <a:r>
              <a:rPr lang="sv-SE" sz="2400" dirty="0">
                <a:cs typeface="Arial"/>
              </a:rPr>
              <a:t>. OBS! </a:t>
            </a:r>
            <a:r>
              <a:rPr lang="sv-SE" sz="2400" dirty="0" err="1">
                <a:cs typeface="Arial"/>
              </a:rPr>
              <a:t>bromokriptin</a:t>
            </a:r>
            <a:r>
              <a:rPr lang="sv-SE" sz="2400" dirty="0">
                <a:cs typeface="Arial"/>
              </a:rPr>
              <a:t>, </a:t>
            </a:r>
            <a:r>
              <a:rPr lang="sv-SE" sz="2400" dirty="0" err="1">
                <a:cs typeface="Arial"/>
              </a:rPr>
              <a:t>kabergolin</a:t>
            </a:r>
            <a:r>
              <a:rPr lang="sv-SE" sz="2400" dirty="0">
                <a:cs typeface="Arial"/>
              </a:rPr>
              <a:t>, NSAID</a:t>
            </a:r>
          </a:p>
          <a:p>
            <a:endParaRPr lang="sv-SE" sz="2400" dirty="0">
              <a:cs typeface="Arial"/>
            </a:endParaRPr>
          </a:p>
          <a:p>
            <a:pPr marL="0" indent="0">
              <a:buNone/>
            </a:pPr>
            <a:r>
              <a:rPr lang="sv-SE" sz="2400" b="1" dirty="0">
                <a:cs typeface="Arial"/>
              </a:rPr>
              <a:t>Barn: </a:t>
            </a:r>
            <a:r>
              <a:rPr lang="sv-SE" sz="2400" dirty="0">
                <a:cs typeface="Arial"/>
              </a:rPr>
              <a:t>Barnläkarbedömning BB, inför </a:t>
            </a:r>
            <a:r>
              <a:rPr lang="sv-SE" sz="2400" dirty="0" err="1">
                <a:cs typeface="Arial"/>
              </a:rPr>
              <a:t>ev</a:t>
            </a:r>
            <a:r>
              <a:rPr lang="sv-SE" sz="2400" dirty="0">
                <a:cs typeface="Arial"/>
              </a:rPr>
              <a:t> amning, uppföljning vid amning, </a:t>
            </a:r>
            <a:r>
              <a:rPr lang="sv-SE" sz="2400" dirty="0" err="1">
                <a:cs typeface="Arial"/>
              </a:rPr>
              <a:t>barnobs</a:t>
            </a:r>
            <a:r>
              <a:rPr lang="sv-SE" sz="2400" dirty="0">
                <a:cs typeface="Arial"/>
              </a:rPr>
              <a:t> (toxiska symtom)</a:t>
            </a:r>
          </a:p>
          <a:p>
            <a:endParaRPr lang="sv-SE" sz="2400" dirty="0"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83F663-C335-F84C-8868-AD2C3C0D05D5}"/>
              </a:ext>
            </a:extLst>
          </p:cNvPr>
          <p:cNvSpPr/>
          <p:nvPr/>
        </p:nvSpPr>
        <p:spPr>
          <a:xfrm>
            <a:off x="457200" y="6338361"/>
            <a:ext cx="8242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dirty="0"/>
              <a:t>Vårdprogram S. 61</a:t>
            </a:r>
          </a:p>
        </p:txBody>
      </p:sp>
    </p:spTree>
    <p:extLst>
      <p:ext uri="{BB962C8B-B14F-4D97-AF65-F5344CB8AC3E}">
        <p14:creationId xmlns:p14="http://schemas.microsoft.com/office/powerpoint/2010/main" val="40427119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0124" y="116222"/>
            <a:ext cx="8229600" cy="1143000"/>
          </a:xfrm>
        </p:spPr>
        <p:txBody>
          <a:bodyPr/>
          <a:lstStyle/>
          <a:p>
            <a:r>
              <a:rPr lang="sv-SE" dirty="0">
                <a:cs typeface="Arial"/>
              </a:rPr>
              <a:t>ANTIEPILEPTIKA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4525963"/>
          </a:xfr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sv-SE" sz="2200" dirty="0">
                <a:latin typeface="Arial"/>
                <a:cs typeface="Arial"/>
              </a:rPr>
              <a:t>Missbildningsrisk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sv-SE" sz="1800" dirty="0">
                <a:latin typeface="Arial"/>
                <a:cs typeface="Arial"/>
              </a:rPr>
              <a:t>Skiljer sig mellan preparat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sv-SE" sz="1800" dirty="0">
                <a:latin typeface="Arial"/>
                <a:cs typeface="Arial"/>
              </a:rPr>
              <a:t>Lägst </a:t>
            </a:r>
            <a:r>
              <a:rPr lang="sv-SE" sz="1800" dirty="0" err="1">
                <a:latin typeface="Arial"/>
                <a:cs typeface="Arial"/>
              </a:rPr>
              <a:t>lamotrigin</a:t>
            </a:r>
            <a:r>
              <a:rPr lang="sv-SE" sz="1800" dirty="0">
                <a:latin typeface="Arial"/>
                <a:cs typeface="Arial"/>
              </a:rPr>
              <a:t>, högst valproat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sv-SE" sz="1800" dirty="0">
                <a:latin typeface="Arial"/>
                <a:cs typeface="Arial"/>
              </a:rPr>
              <a:t>Risk vid </a:t>
            </a:r>
            <a:r>
              <a:rPr lang="sv-SE" sz="1800" dirty="0" err="1">
                <a:latin typeface="Arial"/>
                <a:cs typeface="Arial"/>
              </a:rPr>
              <a:t>Lyrica</a:t>
            </a:r>
            <a:endParaRPr lang="sv-SE" sz="1800" dirty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sv-SE" sz="2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Övergång mjölk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sv-SE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Skiljer sig mellan preparat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sv-SE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Måttlig för </a:t>
            </a:r>
            <a:r>
              <a:rPr lang="sv-SE" sz="1800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lamotrigin</a:t>
            </a:r>
            <a:endParaRPr lang="sv-SE" sz="18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sz="half" idx="2"/>
          </p:nvPr>
        </p:nvSpPr>
        <p:spPr>
          <a:xfrm>
            <a:off x="4648200" y="1052735"/>
            <a:ext cx="4038600" cy="4525963"/>
          </a:xfrm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sv-SE" sz="2200" dirty="0">
                <a:cs typeface="Arial"/>
              </a:rPr>
              <a:t>Risk för mor, foster barn vid sjukdom, återinsjuknande</a:t>
            </a:r>
          </a:p>
          <a:p>
            <a:pPr lvl="1"/>
            <a:r>
              <a:rPr lang="sv-SE" sz="1800" dirty="0">
                <a:cs typeface="Arial"/>
              </a:rPr>
              <a:t>HÖG RISK Bipolär sjukdom, epilepsi</a:t>
            </a:r>
            <a:r>
              <a:rPr lang="en-US" sz="1800" dirty="0">
                <a:cs typeface="Arial"/>
              </a:rPr>
              <a:t> </a:t>
            </a:r>
          </a:p>
          <a:p>
            <a:pPr lvl="1"/>
            <a:r>
              <a:rPr lang="sv-SE" sz="1800" dirty="0">
                <a:cs typeface="Arial"/>
              </a:rPr>
              <a:t>LÅG RISK Generaliserad ångestsyndrom (</a:t>
            </a:r>
            <a:r>
              <a:rPr lang="sv-SE" sz="1800" dirty="0" err="1">
                <a:cs typeface="Arial"/>
              </a:rPr>
              <a:t>Lyrica</a:t>
            </a:r>
            <a:r>
              <a:rPr lang="sv-SE" sz="1800" dirty="0">
                <a:cs typeface="Arial"/>
              </a:rPr>
              <a:t>)</a:t>
            </a:r>
          </a:p>
        </p:txBody>
      </p:sp>
      <p:sp>
        <p:nvSpPr>
          <p:cNvPr id="5" name="Platshållare för innehåll 6"/>
          <p:cNvSpPr>
            <a:spLocks noGrp="1"/>
          </p:cNvSpPr>
          <p:nvPr/>
        </p:nvSpPr>
        <p:spPr bwMode="auto">
          <a:xfrm>
            <a:off x="1272355" y="6331694"/>
            <a:ext cx="3112914" cy="187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sv-SE" sz="2400" dirty="0">
                <a:solidFill>
                  <a:prstClr val="black"/>
                </a:solidFill>
                <a:latin typeface="Arial" charset="0"/>
                <a:ea typeface="MS PGothic" charset="0"/>
                <a:cs typeface="MS PGothic" charset="0"/>
              </a:rPr>
              <a:t>Risk behandling</a:t>
            </a:r>
          </a:p>
        </p:txBody>
      </p:sp>
      <p:sp>
        <p:nvSpPr>
          <p:cNvPr id="4" name="Platshållare för innehåll 7"/>
          <p:cNvSpPr>
            <a:spLocks noGrp="1"/>
          </p:cNvSpPr>
          <p:nvPr/>
        </p:nvSpPr>
        <p:spPr bwMode="auto">
          <a:xfrm>
            <a:off x="4584924" y="6308725"/>
            <a:ext cx="3412628" cy="182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spcBef>
                <a:spcPct val="20000"/>
              </a:spcBef>
              <a:buFont typeface="Arial" charset="0"/>
              <a:buNone/>
            </a:pPr>
            <a:r>
              <a:rPr lang="sv-SE" sz="2400" dirty="0">
                <a:solidFill>
                  <a:prstClr val="black"/>
                </a:solidFill>
                <a:latin typeface="Arial" charset="0"/>
                <a:ea typeface="MS PGothic" charset="0"/>
                <a:cs typeface="MS PGothic" charset="0"/>
              </a:rPr>
              <a:t>    Risk icke-behandling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72" y="3998825"/>
            <a:ext cx="5508104" cy="1951589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4618459" y="5744533"/>
            <a:ext cx="94644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" dirty="0"/>
              <a:t>©️Mia Bendix</a:t>
            </a:r>
          </a:p>
        </p:txBody>
      </p:sp>
    </p:spTree>
    <p:extLst>
      <p:ext uri="{BB962C8B-B14F-4D97-AF65-F5344CB8AC3E}">
        <p14:creationId xmlns:p14="http://schemas.microsoft.com/office/powerpoint/2010/main" val="2873652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48" y="3998825"/>
            <a:ext cx="5508104" cy="195158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0124" y="116222"/>
            <a:ext cx="8229600" cy="1143000"/>
          </a:xfrm>
        </p:spPr>
        <p:txBody>
          <a:bodyPr/>
          <a:lstStyle/>
          <a:p>
            <a:r>
              <a:rPr lang="sv-SE" dirty="0">
                <a:cs typeface="Arial"/>
              </a:rPr>
              <a:t>NEUROLEPTIKA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4525963"/>
          </a:xfr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sv-SE" sz="2200" dirty="0" err="1">
                <a:latin typeface="Arial"/>
                <a:cs typeface="Arial"/>
              </a:rPr>
              <a:t>Ev</a:t>
            </a:r>
            <a:r>
              <a:rPr lang="sv-SE" sz="2200" dirty="0">
                <a:latin typeface="Arial"/>
                <a:cs typeface="Arial"/>
              </a:rPr>
              <a:t> lätt förhöjd missbildningsrisk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sv-SE" sz="2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Risk barnpåverkan förlossning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sv-SE" sz="2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Övergång mjölk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sv-SE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Skiljer sig mellan preparat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sv-SE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Hjärnutveckling?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sv-SE" sz="1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Moders förmåga/situation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sv-SE" sz="2200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Neurokognitiv</a:t>
            </a:r>
            <a:r>
              <a:rPr lang="sv-SE" sz="2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utveckling?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half" idx="2"/>
          </p:nvPr>
        </p:nvSpPr>
        <p:spPr>
          <a:xfrm>
            <a:off x="4648200" y="1052735"/>
            <a:ext cx="4038600" cy="4525963"/>
          </a:xfrm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sv-SE" sz="2200" dirty="0">
                <a:cs typeface="Arial"/>
              </a:rPr>
              <a:t>Hög risk för mor, foster barn vid sjukdom</a:t>
            </a:r>
          </a:p>
          <a:p>
            <a:pPr lvl="1"/>
            <a:r>
              <a:rPr lang="sv-SE" sz="1800" dirty="0">
                <a:cs typeface="Arial"/>
              </a:rPr>
              <a:t>Bipolär sjukdom, psykossjukdom</a:t>
            </a:r>
          </a:p>
          <a:p>
            <a:r>
              <a:rPr lang="sv-SE" sz="2200" dirty="0">
                <a:cs typeface="Arial"/>
              </a:rPr>
              <a:t>Hög risk för återinsjuknande</a:t>
            </a:r>
          </a:p>
          <a:p>
            <a:r>
              <a:rPr lang="sv-SE" sz="2200" dirty="0">
                <a:cs typeface="Arial"/>
              </a:rPr>
              <a:t>OBS! Gör risk-</a:t>
            </a:r>
            <a:r>
              <a:rPr lang="sv-SE" sz="2200" dirty="0" err="1">
                <a:cs typeface="Arial"/>
              </a:rPr>
              <a:t>nytto</a:t>
            </a:r>
            <a:r>
              <a:rPr lang="sv-SE" sz="2200" dirty="0">
                <a:cs typeface="Arial"/>
              </a:rPr>
              <a:t> analys för andra indikationer</a:t>
            </a:r>
            <a:endParaRPr lang="sv-SE" dirty="0"/>
          </a:p>
        </p:txBody>
      </p:sp>
      <p:sp>
        <p:nvSpPr>
          <p:cNvPr id="5" name="Platshållare för innehåll 6"/>
          <p:cNvSpPr>
            <a:spLocks noGrp="1"/>
          </p:cNvSpPr>
          <p:nvPr/>
        </p:nvSpPr>
        <p:spPr bwMode="auto">
          <a:xfrm>
            <a:off x="1272355" y="6331694"/>
            <a:ext cx="3112914" cy="187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sv-SE" sz="2400" dirty="0">
                <a:solidFill>
                  <a:prstClr val="black"/>
                </a:solidFill>
                <a:latin typeface="Arial" charset="0"/>
                <a:ea typeface="MS PGothic" charset="0"/>
                <a:cs typeface="MS PGothic" charset="0"/>
              </a:rPr>
              <a:t>Risk behandling</a:t>
            </a:r>
          </a:p>
        </p:txBody>
      </p:sp>
      <p:sp>
        <p:nvSpPr>
          <p:cNvPr id="4" name="Platshållare för innehåll 7"/>
          <p:cNvSpPr>
            <a:spLocks noGrp="1"/>
          </p:cNvSpPr>
          <p:nvPr/>
        </p:nvSpPr>
        <p:spPr bwMode="auto">
          <a:xfrm>
            <a:off x="4584924" y="6308725"/>
            <a:ext cx="3412628" cy="182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spcBef>
                <a:spcPct val="20000"/>
              </a:spcBef>
              <a:buFont typeface="Arial" charset="0"/>
              <a:buNone/>
            </a:pPr>
            <a:r>
              <a:rPr lang="sv-SE" sz="2400" dirty="0">
                <a:solidFill>
                  <a:prstClr val="black"/>
                </a:solidFill>
                <a:latin typeface="Arial" charset="0"/>
                <a:ea typeface="MS PGothic" charset="0"/>
                <a:cs typeface="MS PGothic" charset="0"/>
              </a:rPr>
              <a:t>    Risk icke-behandling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4605535" y="5744533"/>
            <a:ext cx="94644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" dirty="0"/>
              <a:t>©️Mia Bendix</a:t>
            </a:r>
          </a:p>
        </p:txBody>
      </p:sp>
    </p:spTree>
    <p:extLst>
      <p:ext uri="{BB962C8B-B14F-4D97-AF65-F5344CB8AC3E}">
        <p14:creationId xmlns:p14="http://schemas.microsoft.com/office/powerpoint/2010/main" val="222342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76225"/>
            <a:ext cx="8229600" cy="6445250"/>
          </a:xfr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sv-SE" sz="4000" dirty="0">
                <a:cs typeface="Arial"/>
              </a:rPr>
              <a:t>CENTRALSTIMULANTIA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sv-SE" sz="2400" dirty="0"/>
          </a:p>
          <a:p>
            <a:pPr fontAlgn="auto">
              <a:spcAft>
                <a:spcPts val="0"/>
              </a:spcAft>
              <a:defRPr/>
            </a:pPr>
            <a:r>
              <a:rPr lang="sv-SE" sz="2400" dirty="0" err="1"/>
              <a:t>Metylfenidat</a:t>
            </a:r>
            <a:endParaRPr lang="sv-SE" sz="2400" dirty="0"/>
          </a:p>
          <a:p>
            <a:pPr lvl="1" fontAlgn="auto">
              <a:spcAft>
                <a:spcPts val="0"/>
              </a:spcAft>
              <a:defRPr/>
            </a:pPr>
            <a:r>
              <a:rPr lang="sv-SE" sz="2000" dirty="0"/>
              <a:t>verkar ej ha ökad missbildningsrisk (hjärta?)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sv-SE" sz="2000" dirty="0"/>
              <a:t>Något ökad risk neonatala symptom (CNS-påverkan); utsättningssymptom? Lägsta möjliga dos slutet av graviditet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sv-SE" sz="2000" dirty="0"/>
              <a:t>Kunskap saknas långtidsutveckling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sv-SE" sz="2000" dirty="0"/>
              <a:t>Viss återhållsamhet. </a:t>
            </a:r>
            <a:r>
              <a:rPr lang="sv-SE" sz="2000" u="sng" dirty="0"/>
              <a:t>Ej utsättning väl fungerande behandling</a:t>
            </a:r>
          </a:p>
          <a:p>
            <a:pPr fontAlgn="auto">
              <a:spcAft>
                <a:spcPts val="0"/>
              </a:spcAft>
              <a:defRPr/>
            </a:pPr>
            <a:r>
              <a:rPr lang="sv-SE" sz="2400" dirty="0" err="1">
                <a:latin typeface="Arial" charset="0"/>
              </a:rPr>
              <a:t>Lisdexamfetamin</a:t>
            </a:r>
            <a:r>
              <a:rPr lang="sv-SE" sz="2400" dirty="0">
                <a:latin typeface="Arial" charset="0"/>
              </a:rPr>
              <a:t> (</a:t>
            </a:r>
            <a:r>
              <a:rPr lang="sv-SE" sz="2400" dirty="0" err="1">
                <a:latin typeface="Arial" charset="0"/>
              </a:rPr>
              <a:t>Elvanse</a:t>
            </a:r>
            <a:r>
              <a:rPr lang="sv-SE" sz="2400" dirty="0">
                <a:latin typeface="Arial" charset="0"/>
              </a:rPr>
              <a:t>) – 1 barn i födelseregistret</a:t>
            </a:r>
          </a:p>
          <a:p>
            <a:pPr fontAlgn="auto">
              <a:spcAft>
                <a:spcPts val="0"/>
              </a:spcAft>
              <a:defRPr/>
            </a:pPr>
            <a:r>
              <a:rPr lang="sv-SE" sz="2400" dirty="0" err="1">
                <a:latin typeface="Arial" charset="0"/>
              </a:rPr>
              <a:t>Atomoxetin</a:t>
            </a:r>
            <a:endParaRPr lang="sv-SE" sz="2400" dirty="0">
              <a:latin typeface="Arial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sv-SE" sz="2000" dirty="0"/>
              <a:t>Begränsad erfarenhet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sv-SE" sz="2000" dirty="0"/>
              <a:t>Viss återhållsamhet</a:t>
            </a:r>
          </a:p>
          <a:p>
            <a:pPr lvl="1" fontAlgn="auto">
              <a:spcAft>
                <a:spcPts val="0"/>
              </a:spcAft>
              <a:defRPr/>
            </a:pPr>
            <a:endParaRPr lang="sv-SE" sz="2000" dirty="0"/>
          </a:p>
          <a:p>
            <a:pPr fontAlgn="auto">
              <a:spcAft>
                <a:spcPts val="0"/>
              </a:spcAft>
              <a:defRPr/>
            </a:pPr>
            <a:r>
              <a:rPr lang="sv-SE" sz="2400" dirty="0"/>
              <a:t>Amning: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sv-SE" sz="2000" dirty="0"/>
              <a:t>Låg risk: </a:t>
            </a:r>
            <a:r>
              <a:rPr lang="sv-SE" sz="2000" dirty="0" err="1"/>
              <a:t>Metylfenidat</a:t>
            </a:r>
            <a:r>
              <a:rPr lang="sv-SE" sz="2000" dirty="0"/>
              <a:t> </a:t>
            </a:r>
            <a:r>
              <a:rPr lang="sv-SE" sz="2000" dirty="0">
                <a:solidFill>
                  <a:srgbClr val="00B050"/>
                </a:solidFill>
              </a:rPr>
              <a:t>(</a:t>
            </a:r>
            <a:r>
              <a:rPr lang="sv-SE" sz="2000" dirty="0" err="1">
                <a:solidFill>
                  <a:srgbClr val="00B050"/>
                </a:solidFill>
              </a:rPr>
              <a:t>janusinfo</a:t>
            </a:r>
            <a:r>
              <a:rPr lang="sv-SE" sz="2000" dirty="0">
                <a:solidFill>
                  <a:srgbClr val="00B050"/>
                </a:solidFill>
              </a:rPr>
              <a:t> 1)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sv-SE" sz="2000" dirty="0" err="1">
                <a:solidFill>
                  <a:schemeClr val="tx1"/>
                </a:solidFill>
              </a:rPr>
              <a:t>Atomoxetin</a:t>
            </a:r>
            <a:r>
              <a:rPr lang="sv-SE" sz="2000" dirty="0">
                <a:solidFill>
                  <a:schemeClr val="tx1"/>
                </a:solidFill>
              </a:rPr>
              <a:t> inga data, </a:t>
            </a:r>
            <a:r>
              <a:rPr lang="sv-SE" sz="2000" dirty="0" err="1">
                <a:solidFill>
                  <a:schemeClr val="tx1"/>
                </a:solidFill>
              </a:rPr>
              <a:t>barnobs</a:t>
            </a:r>
            <a:r>
              <a:rPr lang="sv-SE" sz="2000" dirty="0">
                <a:solidFill>
                  <a:schemeClr val="tx1"/>
                </a:solidFill>
              </a:rPr>
              <a:t> </a:t>
            </a:r>
            <a:r>
              <a:rPr lang="sv-SE" sz="2000" dirty="0">
                <a:solidFill>
                  <a:srgbClr val="FF0000"/>
                </a:solidFill>
              </a:rPr>
              <a:t>(</a:t>
            </a:r>
            <a:r>
              <a:rPr lang="sv-SE" sz="2000" dirty="0" err="1">
                <a:solidFill>
                  <a:srgbClr val="FF0000"/>
                </a:solidFill>
              </a:rPr>
              <a:t>janusinfo</a:t>
            </a:r>
            <a:r>
              <a:rPr lang="sv-SE" sz="2000" dirty="0">
                <a:solidFill>
                  <a:srgbClr val="FF0000"/>
                </a:solidFill>
              </a:rPr>
              <a:t> 3)</a:t>
            </a:r>
          </a:p>
          <a:p>
            <a:pPr lvl="1" fontAlgn="auto">
              <a:spcAft>
                <a:spcPts val="0"/>
              </a:spcAft>
              <a:defRPr/>
            </a:pPr>
            <a:endParaRPr lang="sv-SE" sz="20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851920" y="6538912"/>
            <a:ext cx="8229600" cy="365125"/>
          </a:xfrm>
        </p:spPr>
        <p:txBody>
          <a:bodyPr/>
          <a:lstStyle/>
          <a:p>
            <a:pPr>
              <a:defRPr/>
            </a:pPr>
            <a:r>
              <a:rPr lang="sv-SE" dirty="0" err="1">
                <a:solidFill>
                  <a:prstClr val="black">
                    <a:tint val="75000"/>
                  </a:prstClr>
                </a:solidFill>
              </a:rPr>
              <a:t>janusinfo</a:t>
            </a:r>
            <a:r>
              <a:rPr lang="sv-SE" dirty="0">
                <a:solidFill>
                  <a:prstClr val="black">
                    <a:tint val="75000"/>
                  </a:prstClr>
                </a:solidFill>
              </a:rPr>
              <a:t> (aug 18)</a:t>
            </a:r>
          </a:p>
          <a:p>
            <a:pPr>
              <a:defRPr/>
            </a:pPr>
            <a:endParaRPr lang="sv-SE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03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990C64C-4E8B-6C40-AE4B-C62C299899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182172"/>
              </p:ext>
            </p:extLst>
          </p:nvPr>
        </p:nvGraphicFramePr>
        <p:xfrm>
          <a:off x="179512" y="332656"/>
          <a:ext cx="864096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1EC1DD5-7BC7-5442-8F2C-85BF492FE2A7}"/>
              </a:ext>
            </a:extLst>
          </p:cNvPr>
          <p:cNvSpPr txBox="1"/>
          <p:nvPr/>
        </p:nvSpPr>
        <p:spPr>
          <a:xfrm>
            <a:off x="7452320" y="6555784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/>
              <a:t>Lutsiv</a:t>
            </a:r>
            <a:r>
              <a:rPr lang="sv-SE" sz="1200" dirty="0"/>
              <a:t> et al. 2015</a:t>
            </a:r>
          </a:p>
        </p:txBody>
      </p:sp>
    </p:spTree>
    <p:extLst>
      <p:ext uri="{BB962C8B-B14F-4D97-AF65-F5344CB8AC3E}">
        <p14:creationId xmlns:p14="http://schemas.microsoft.com/office/powerpoint/2010/main" val="33874889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0E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A6DB1D5-6D36-B94E-B931-8802C42C4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78FAD8-DE53-2E4F-8C03-3CAFEEC0B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1700B2-0469-294F-B211-442E938D2ACD}"/>
              </a:ext>
            </a:extLst>
          </p:cNvPr>
          <p:cNvSpPr txBox="1"/>
          <p:nvPr/>
        </p:nvSpPr>
        <p:spPr>
          <a:xfrm>
            <a:off x="683568" y="306896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Mödrahälsovård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4F785E-241C-B54E-A4B0-118CB08E6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05796"/>
            <a:ext cx="1384300" cy="1447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A56258-8979-9F44-A05E-4A9C96C1E733}"/>
              </a:ext>
            </a:extLst>
          </p:cNvPr>
          <p:cNvSpPr/>
          <p:nvPr/>
        </p:nvSpPr>
        <p:spPr>
          <a:xfrm>
            <a:off x="794858" y="5036110"/>
            <a:ext cx="3633125" cy="1296144"/>
          </a:xfrm>
          <a:prstGeom prst="rect">
            <a:avLst/>
          </a:prstGeom>
          <a:solidFill>
            <a:srgbClr val="090E38"/>
          </a:solidFill>
          <a:ln>
            <a:solidFill>
              <a:srgbClr val="090E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Identifikation/Screening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Kunskap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Remitteringsinstans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3909111C-8F90-D648-82C1-858AF6DFA617}"/>
              </a:ext>
            </a:extLst>
          </p:cNvPr>
          <p:cNvSpPr/>
          <p:nvPr/>
        </p:nvSpPr>
        <p:spPr>
          <a:xfrm>
            <a:off x="3275857" y="89421"/>
            <a:ext cx="4863818" cy="2885108"/>
          </a:xfrm>
          <a:prstGeom prst="wedgeEllipseCallout">
            <a:avLst>
              <a:gd name="adj1" fmla="val -49589"/>
              <a:gd name="adj2" fmla="val 60663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”Aktuell och tidigare psyk”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”Tidigare </a:t>
            </a:r>
            <a:r>
              <a:rPr kumimoji="0" 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suicidalitet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7695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0E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E9FEFF-A5F9-5F47-A855-0A74C1563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68" y="3480940"/>
            <a:ext cx="606937" cy="66814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1700B2-0469-294F-B211-442E938D2ACD}"/>
              </a:ext>
            </a:extLst>
          </p:cNvPr>
          <p:cNvSpPr txBox="1"/>
          <p:nvPr/>
        </p:nvSpPr>
        <p:spPr>
          <a:xfrm>
            <a:off x="683568" y="306896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Mödrahälsovård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4F785E-241C-B54E-A4B0-118CB08E6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05796"/>
            <a:ext cx="1384300" cy="1447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A56258-8979-9F44-A05E-4A9C96C1E733}"/>
              </a:ext>
            </a:extLst>
          </p:cNvPr>
          <p:cNvSpPr/>
          <p:nvPr/>
        </p:nvSpPr>
        <p:spPr>
          <a:xfrm>
            <a:off x="794858" y="5036110"/>
            <a:ext cx="3633125" cy="1296144"/>
          </a:xfrm>
          <a:prstGeom prst="rect">
            <a:avLst/>
          </a:prstGeom>
          <a:solidFill>
            <a:srgbClr val="090E38"/>
          </a:solidFill>
          <a:ln>
            <a:solidFill>
              <a:srgbClr val="090E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Remitteringsinstans</a:t>
            </a:r>
          </a:p>
        </p:txBody>
      </p:sp>
      <p:sp>
        <p:nvSpPr>
          <p:cNvPr id="3" name="Bent Arrow 2">
            <a:extLst>
              <a:ext uri="{FF2B5EF4-FFF2-40B4-BE49-F238E27FC236}">
                <a16:creationId xmlns:a16="http://schemas.microsoft.com/office/drawing/2014/main" id="{3B71D04E-ABCA-9D46-9F57-E4F9745B632C}"/>
              </a:ext>
            </a:extLst>
          </p:cNvPr>
          <p:cNvSpPr/>
          <p:nvPr/>
        </p:nvSpPr>
        <p:spPr>
          <a:xfrm>
            <a:off x="2485470" y="3679405"/>
            <a:ext cx="813816" cy="868680"/>
          </a:xfrm>
          <a:prstGeom prst="ben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4D7FC7-FF97-8247-AAD1-2AB6183D80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27" y="3480940"/>
            <a:ext cx="765442" cy="6681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F9794D-33C4-DE46-89AE-612DEBD3CC62}"/>
              </a:ext>
            </a:extLst>
          </p:cNvPr>
          <p:cNvSpPr/>
          <p:nvPr/>
        </p:nvSpPr>
        <p:spPr>
          <a:xfrm>
            <a:off x="4910069" y="1772816"/>
            <a:ext cx="3776731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5CDBA-735F-9F40-AEF7-0E845C5829BE}"/>
              </a:ext>
            </a:extLst>
          </p:cNvPr>
          <p:cNvSpPr txBox="1"/>
          <p:nvPr/>
        </p:nvSpPr>
        <p:spPr>
          <a:xfrm>
            <a:off x="5076056" y="1988840"/>
            <a:ext cx="3384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Specialistmödravård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Perinatal Psyk Enheten = Resurs till MHV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Barnmorska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Konsultpsykiater 20%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Konsultpsykiatri-</a:t>
            </a: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ssk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20%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B76860-6AFF-654F-A36C-D6FE0FE9C754}"/>
              </a:ext>
            </a:extLst>
          </p:cNvPr>
          <p:cNvSpPr txBox="1"/>
          <p:nvPr/>
        </p:nvSpPr>
        <p:spPr>
          <a:xfrm>
            <a:off x="2254160" y="4914989"/>
            <a:ext cx="2535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Huddinge ca. 5000 förlossningar/år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F9BA83-2B40-004C-9B70-A90CAF9FD7D6}"/>
              </a:ext>
            </a:extLst>
          </p:cNvPr>
          <p:cNvSpPr txBox="1"/>
          <p:nvPr/>
        </p:nvSpPr>
        <p:spPr>
          <a:xfrm>
            <a:off x="2867185" y="4268658"/>
            <a:ext cx="1922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250 remisser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D842B2C-DDF0-5546-9050-1F8FD65ED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68960"/>
            <a:ext cx="1536700" cy="14351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C83D22E6-1676-1248-89D2-5FBBFD94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76988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ruta 31"/>
          <p:cNvSpPr txBox="1"/>
          <p:nvPr/>
        </p:nvSpPr>
        <p:spPr>
          <a:xfrm>
            <a:off x="6137688" y="2204864"/>
            <a:ext cx="2099787" cy="17432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Psykoterapi</a:t>
            </a:r>
          </a:p>
          <a:p>
            <a:r>
              <a:rPr lang="sv-SE" dirty="0"/>
              <a:t>BUP</a:t>
            </a:r>
            <a:br>
              <a:rPr lang="sv-SE" dirty="0"/>
            </a:br>
            <a:r>
              <a:rPr lang="sv-SE" dirty="0"/>
              <a:t>Sjukgymnastik</a:t>
            </a:r>
            <a:br>
              <a:rPr lang="sv-SE" dirty="0"/>
            </a:br>
            <a:r>
              <a:rPr lang="sv-SE" dirty="0"/>
              <a:t>Förlossningsångest</a:t>
            </a:r>
            <a:br>
              <a:rPr lang="sv-SE" dirty="0"/>
            </a:br>
            <a:r>
              <a:rPr lang="sv-SE" dirty="0"/>
              <a:t>Primärvård</a:t>
            </a:r>
            <a:br>
              <a:rPr lang="sv-SE" dirty="0"/>
            </a:br>
            <a:endParaRPr lang="sv-SE" dirty="0"/>
          </a:p>
        </p:txBody>
      </p:sp>
      <p:sp>
        <p:nvSpPr>
          <p:cNvPr id="6" name="Höger 5"/>
          <p:cNvSpPr/>
          <p:nvPr/>
        </p:nvSpPr>
        <p:spPr>
          <a:xfrm>
            <a:off x="327087" y="4483799"/>
            <a:ext cx="8350333" cy="1250846"/>
          </a:xfrm>
          <a:prstGeom prst="rightArrow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539552" y="4233630"/>
            <a:ext cx="242801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MVC:</a:t>
            </a:r>
            <a:br>
              <a:rPr lang="sv-SE" dirty="0"/>
            </a:br>
            <a:r>
              <a:rPr lang="sv-SE" dirty="0"/>
              <a:t>- tidigare psykisk </a:t>
            </a:r>
            <a:r>
              <a:rPr lang="sv-SE" dirty="0" err="1"/>
              <a:t>sjd</a:t>
            </a:r>
            <a:br>
              <a:rPr lang="sv-SE" dirty="0"/>
            </a:br>
            <a:r>
              <a:rPr lang="sv-SE" dirty="0"/>
              <a:t>- aktuella symtom</a:t>
            </a:r>
            <a:br>
              <a:rPr lang="sv-SE" dirty="0"/>
            </a:br>
            <a:r>
              <a:rPr lang="sv-SE" dirty="0"/>
              <a:t>- medicinering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327087" y="6085094"/>
            <a:ext cx="3236801" cy="646331"/>
          </a:xfrm>
          <a:prstGeom prst="rect">
            <a:avLst/>
          </a:prstGeom>
          <a:noFill/>
          <a:ln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Psykiatrisk Öppenvårdskontakt</a:t>
            </a:r>
          </a:p>
        </p:txBody>
      </p:sp>
      <p:cxnSp>
        <p:nvCxnSpPr>
          <p:cNvPr id="15" name="Rak 14"/>
          <p:cNvCxnSpPr/>
          <p:nvPr/>
        </p:nvCxnSpPr>
        <p:spPr>
          <a:xfrm>
            <a:off x="395536" y="5433959"/>
            <a:ext cx="0" cy="651136"/>
          </a:xfrm>
          <a:prstGeom prst="line">
            <a:avLst/>
          </a:prstGeom>
          <a:ln>
            <a:solidFill>
              <a:srgbClr val="800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Höger 17"/>
          <p:cNvSpPr/>
          <p:nvPr/>
        </p:nvSpPr>
        <p:spPr>
          <a:xfrm>
            <a:off x="2969550" y="4214390"/>
            <a:ext cx="3956994" cy="4847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5" name="textruta 24"/>
          <p:cNvSpPr txBox="1"/>
          <p:nvPr/>
        </p:nvSpPr>
        <p:spPr>
          <a:xfrm>
            <a:off x="3346289" y="3656310"/>
            <a:ext cx="256051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err="1"/>
              <a:t>Spec</a:t>
            </a:r>
            <a:r>
              <a:rPr lang="sv-SE" dirty="0"/>
              <a:t>-MVC:</a:t>
            </a:r>
            <a:br>
              <a:rPr lang="sv-SE" dirty="0"/>
            </a:br>
            <a:r>
              <a:rPr lang="sv-SE" dirty="0"/>
              <a:t>- psykiatrisk </a:t>
            </a:r>
            <a:r>
              <a:rPr lang="sv-SE" dirty="0" err="1"/>
              <a:t>bedömn</a:t>
            </a:r>
            <a:br>
              <a:rPr lang="sv-SE" dirty="0"/>
            </a:br>
            <a:r>
              <a:rPr lang="sv-SE" dirty="0"/>
              <a:t>- behandling</a:t>
            </a:r>
            <a:br>
              <a:rPr lang="sv-SE" dirty="0"/>
            </a:br>
            <a:r>
              <a:rPr lang="sv-SE" dirty="0"/>
              <a:t>- förlossningsplanering</a:t>
            </a:r>
            <a:br>
              <a:rPr lang="sv-SE" dirty="0"/>
            </a:br>
            <a:r>
              <a:rPr lang="sv-SE" dirty="0"/>
              <a:t>- förlossningsplanering</a:t>
            </a:r>
          </a:p>
        </p:txBody>
      </p:sp>
      <p:cxnSp>
        <p:nvCxnSpPr>
          <p:cNvPr id="27" name="Rak 26"/>
          <p:cNvCxnSpPr/>
          <p:nvPr/>
        </p:nvCxnSpPr>
        <p:spPr>
          <a:xfrm flipV="1">
            <a:off x="3346289" y="4797152"/>
            <a:ext cx="2599000" cy="13790"/>
          </a:xfrm>
          <a:prstGeom prst="line">
            <a:avLst/>
          </a:prstGeom>
          <a:ln>
            <a:solidFill>
              <a:srgbClr val="800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ruta 28"/>
          <p:cNvSpPr txBox="1"/>
          <p:nvPr/>
        </p:nvSpPr>
        <p:spPr>
          <a:xfrm>
            <a:off x="6965034" y="4137407"/>
            <a:ext cx="127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6 veckor </a:t>
            </a:r>
            <a:r>
              <a:rPr lang="sv-SE" dirty="0" err="1"/>
              <a:t>pp</a:t>
            </a:r>
            <a:endParaRPr lang="sv-SE" dirty="0"/>
          </a:p>
        </p:txBody>
      </p:sp>
      <p:sp>
        <p:nvSpPr>
          <p:cNvPr id="31" name="Upp-ned 30"/>
          <p:cNvSpPr/>
          <p:nvPr/>
        </p:nvSpPr>
        <p:spPr>
          <a:xfrm>
            <a:off x="5945289" y="3656310"/>
            <a:ext cx="484632" cy="152406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textruta 32"/>
          <p:cNvSpPr txBox="1"/>
          <p:nvPr/>
        </p:nvSpPr>
        <p:spPr>
          <a:xfrm>
            <a:off x="654174" y="865970"/>
            <a:ext cx="727096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sv-SE" sz="2800" dirty="0"/>
              <a:t>”Hu</a:t>
            </a:r>
            <a:r>
              <a:rPr lang="sv-SE" sz="2800" dirty="0">
                <a:sym typeface="Wingdings"/>
              </a:rPr>
              <a:t>ddingemodellen” Psykiatri/MVC/Obstetrik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547664" y="3580176"/>
            <a:ext cx="144016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/>
              <a:t>Remiss från barnmorska</a:t>
            </a:r>
          </a:p>
        </p:txBody>
      </p:sp>
    </p:spTree>
    <p:extLst>
      <p:ext uri="{BB962C8B-B14F-4D97-AF65-F5344CB8AC3E}">
        <p14:creationId xmlns:p14="http://schemas.microsoft.com/office/powerpoint/2010/main" val="14344748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Samverkansgrupper Kommuner &amp; Stadsdelsförvaltningar SLL</a:t>
            </a:r>
          </a:p>
        </p:txBody>
      </p:sp>
      <p:graphicFrame>
        <p:nvGraphicFramePr>
          <p:cNvPr id="21" name="Platshållare för innehåll 2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12103946"/>
              </p:ext>
            </p:extLst>
          </p:nvPr>
        </p:nvGraphicFramePr>
        <p:xfrm>
          <a:off x="457200" y="1556792"/>
          <a:ext cx="836327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Bildobjekt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1406" y="3286125"/>
            <a:ext cx="1822133" cy="18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529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43000"/>
          </a:xfrm>
        </p:spPr>
        <p:txBody>
          <a:bodyPr/>
          <a:lstStyle/>
          <a:p>
            <a:r>
              <a:rPr lang="sv-SE" dirty="0"/>
              <a:t>Exempel Vårdplanering ”Anna”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Obstetrix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”Blänkare”</a:t>
            </a:r>
          </a:p>
          <a:p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627784" y="980728"/>
            <a:ext cx="6059016" cy="5877272"/>
          </a:xfrm>
          <a:ln w="25400">
            <a:solidFill>
              <a:srgbClr val="800080"/>
            </a:solidFill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b="1" dirty="0"/>
              <a:t>BPU: </a:t>
            </a:r>
            <a:r>
              <a:rPr lang="sv-SE" sz="2000" dirty="0"/>
              <a:t>180101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b="1" dirty="0"/>
              <a:t>Diagnos: </a:t>
            </a:r>
            <a:r>
              <a:rPr lang="sv-SE" sz="2000" dirty="0"/>
              <a:t>Tidigare </a:t>
            </a:r>
            <a:r>
              <a:rPr lang="sv-SE" sz="2000" dirty="0" err="1"/>
              <a:t>postpartum</a:t>
            </a:r>
            <a:r>
              <a:rPr lang="sv-SE" sz="2000" dirty="0"/>
              <a:t> depression med suicidtankar x 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b="1" dirty="0"/>
              <a:t>Aktuell medicin: </a:t>
            </a:r>
            <a:r>
              <a:rPr lang="sv-SE" sz="2000" dirty="0" err="1"/>
              <a:t>Paroxetin</a:t>
            </a:r>
            <a:r>
              <a:rPr lang="sv-SE" sz="2000" dirty="0"/>
              <a:t> 40mg x1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b="1" dirty="0"/>
              <a:t>Aktuell läkare: </a:t>
            </a:r>
            <a:r>
              <a:rPr lang="sv-SE" sz="2000" dirty="0"/>
              <a:t>Hans Nilsson, Mottagning XY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2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b="1" dirty="0"/>
              <a:t>Förlossning: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dirty="0"/>
              <a:t>Ej hänvisa till annan förlossningsklinik. </a:t>
            </a:r>
            <a:br>
              <a:rPr lang="sv-SE" sz="2000" dirty="0"/>
            </a:br>
            <a:endParaRPr lang="sv-SE" sz="2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b="1" dirty="0"/>
              <a:t>BB-vistelse: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dirty="0"/>
              <a:t>Sömnprioritering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dirty="0"/>
              <a:t>Psykiatrisk bedömning på BB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dirty="0"/>
              <a:t>Amning ok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2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b="1" dirty="0"/>
              <a:t>Kontakter före hemgång: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dirty="0"/>
              <a:t>BVC: tidig hembesök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dirty="0"/>
              <a:t>Uppföljning ska bokas (3-4 v. </a:t>
            </a:r>
            <a:r>
              <a:rPr lang="sv-SE" sz="2000" dirty="0" err="1"/>
              <a:t>pp</a:t>
            </a:r>
            <a:r>
              <a:rPr lang="sv-SE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70941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14B8F-789C-1A45-A05B-96148E969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Kliniska Informationskällor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1AC31-66F6-234A-A4A3-B8A581EB6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hlinkClick r:id="rId2"/>
              </a:rPr>
              <a:t>www.janusinfo.se</a:t>
            </a:r>
            <a:endParaRPr lang="sv-SE" dirty="0"/>
          </a:p>
          <a:p>
            <a:endParaRPr lang="sv-SE" dirty="0">
              <a:solidFill>
                <a:prstClr val="black"/>
              </a:solidFill>
              <a:latin typeface="Tahoma" pitchFamily="34" charset="0"/>
            </a:endParaRPr>
          </a:p>
          <a:p>
            <a:r>
              <a:rPr lang="sv-SE">
                <a:solidFill>
                  <a:prstClr val="black"/>
                </a:solidFill>
                <a:latin typeface="Tahoma" pitchFamily="34" charset="0"/>
              </a:rPr>
              <a:t>SLL: Psykisk </a:t>
            </a:r>
            <a:r>
              <a:rPr lang="sv-SE" dirty="0">
                <a:solidFill>
                  <a:prstClr val="black"/>
                </a:solidFill>
                <a:latin typeface="Tahoma" pitchFamily="34" charset="0"/>
              </a:rPr>
              <a:t>Sjukdom i samband med graviditet och spädbarnsperiod </a:t>
            </a:r>
            <a:r>
              <a:rPr lang="sv-SE" dirty="0">
                <a:solidFill>
                  <a:prstClr val="black"/>
                </a:solidFill>
                <a:latin typeface="Tahoma" pitchFamily="34" charset="0"/>
                <a:hlinkClick r:id="rId3"/>
              </a:rPr>
              <a:t>www.psykiatristod.se</a:t>
            </a:r>
            <a:endParaRPr lang="sv-SE" dirty="0">
              <a:solidFill>
                <a:prstClr val="black"/>
              </a:solidFill>
              <a:latin typeface="Tahoma" pitchFamily="34" charset="0"/>
            </a:endParaRPr>
          </a:p>
          <a:p>
            <a:endParaRPr lang="sv-SE" dirty="0"/>
          </a:p>
          <a:p>
            <a:r>
              <a:rPr lang="sv-SE" dirty="0"/>
              <a:t>Behandling av depression och ångestsyndrom under graviditet och amning </a:t>
            </a:r>
            <a:r>
              <a:rPr lang="sv-SE" dirty="0">
                <a:hlinkClick r:id="rId4"/>
              </a:rPr>
              <a:t>www.lakemedelsverket.se</a:t>
            </a:r>
            <a:endParaRPr lang="sv-SE" dirty="0">
              <a:solidFill>
                <a:prstClr val="black"/>
              </a:solidFill>
              <a:latin typeface="Tahoma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24691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3C90A8-BD28-D54A-8FE5-8287F612E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err="1"/>
              <a:t>Marcé</a:t>
            </a:r>
            <a:r>
              <a:rPr lang="sv-SE" sz="3200" dirty="0"/>
              <a:t> </a:t>
            </a:r>
            <a:r>
              <a:rPr lang="sv-SE" sz="3200" dirty="0" err="1"/>
              <a:t>Society</a:t>
            </a:r>
            <a:r>
              <a:rPr lang="sv-SE" sz="3200" dirty="0"/>
              <a:t> for Perinatal Mental Health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37DDAC-7611-EB4A-BF21-B558E247E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Forskning &amp; Klinik</a:t>
            </a:r>
          </a:p>
          <a:p>
            <a:r>
              <a:rPr lang="sv-SE" sz="2400" dirty="0"/>
              <a:t>Multidisciplinär</a:t>
            </a:r>
          </a:p>
          <a:p>
            <a:r>
              <a:rPr lang="sv-SE" sz="2400" dirty="0"/>
              <a:t>Kongress vartannat år</a:t>
            </a:r>
          </a:p>
          <a:p>
            <a:r>
              <a:rPr lang="sv-SE" sz="2400" b="1" dirty="0"/>
              <a:t>Aktivt webforum</a:t>
            </a:r>
            <a:r>
              <a:rPr lang="sv-SE" sz="2400" dirty="0"/>
              <a:t>, </a:t>
            </a:r>
            <a:r>
              <a:rPr lang="sv-SE" sz="2400" dirty="0" err="1"/>
              <a:t>bl</a:t>
            </a:r>
            <a:r>
              <a:rPr lang="sv-SE" sz="2400" dirty="0"/>
              <a:t> a läkemedelsfrågor, nyaste forskning</a:t>
            </a:r>
          </a:p>
          <a:p>
            <a:r>
              <a:rPr lang="sv-SE" sz="2400" dirty="0">
                <a:hlinkClick r:id="rId2"/>
              </a:rPr>
              <a:t>www.marcesociety.com</a:t>
            </a:r>
            <a:endParaRPr lang="sv-SE" sz="2400" dirty="0"/>
          </a:p>
          <a:p>
            <a:r>
              <a:rPr lang="sv-SE" sz="2400" dirty="0">
                <a:hlinkClick r:id="rId3"/>
              </a:rPr>
              <a:t>www.nordicmarce.com</a:t>
            </a:r>
            <a:endParaRPr lang="sv-SE" sz="24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D73BA07-2237-8149-B670-960701478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467" y="4725144"/>
            <a:ext cx="3815333" cy="175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95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Arial" charset="0"/>
              </a:rPr>
              <a:t>Tack!</a:t>
            </a:r>
            <a:endParaRPr lang="sv-SE" dirty="0">
              <a:latin typeface="Arial" charset="0"/>
            </a:endParaRPr>
          </a:p>
        </p:txBody>
      </p:sp>
      <p:pic>
        <p:nvPicPr>
          <p:cNvPr id="54274" name="Platshållare för innehåll 3" descr="DSC00533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572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Biopsykosociala komplikationer</a:t>
            </a:r>
          </a:p>
        </p:txBody>
      </p:sp>
      <p:sp>
        <p:nvSpPr>
          <p:cNvPr id="6" name="Ellips 5"/>
          <p:cNvSpPr/>
          <p:nvPr/>
        </p:nvSpPr>
        <p:spPr>
          <a:xfrm>
            <a:off x="1980454" y="3101424"/>
            <a:ext cx="1944216" cy="194421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4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Missbildning</a:t>
            </a:r>
          </a:p>
        </p:txBody>
      </p:sp>
      <p:sp>
        <p:nvSpPr>
          <p:cNvPr id="7" name="Ellips 6"/>
          <p:cNvSpPr/>
          <p:nvPr/>
        </p:nvSpPr>
        <p:spPr>
          <a:xfrm>
            <a:off x="3525445" y="2674113"/>
            <a:ext cx="1944216" cy="194421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Depression</a:t>
            </a:r>
          </a:p>
        </p:txBody>
      </p:sp>
      <p:sp>
        <p:nvSpPr>
          <p:cNvPr id="9" name="Ellips 8"/>
          <p:cNvSpPr/>
          <p:nvPr/>
        </p:nvSpPr>
        <p:spPr>
          <a:xfrm>
            <a:off x="3553800" y="3961061"/>
            <a:ext cx="1944216" cy="194421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Psykofarmaka</a:t>
            </a:r>
          </a:p>
        </p:txBody>
      </p:sp>
      <p:sp>
        <p:nvSpPr>
          <p:cNvPr id="16" name="Ellips 15"/>
          <p:cNvSpPr/>
          <p:nvPr/>
        </p:nvSpPr>
        <p:spPr>
          <a:xfrm>
            <a:off x="2128222" y="4664832"/>
            <a:ext cx="1944216" cy="194421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Ångest</a:t>
            </a:r>
          </a:p>
        </p:txBody>
      </p:sp>
    </p:spTree>
    <p:extLst>
      <p:ext uri="{BB962C8B-B14F-4D97-AF65-F5344CB8AC3E}">
        <p14:creationId xmlns:p14="http://schemas.microsoft.com/office/powerpoint/2010/main" val="4117420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Biopsykosociala komplikationer</a:t>
            </a:r>
          </a:p>
        </p:txBody>
      </p:sp>
      <p:sp>
        <p:nvSpPr>
          <p:cNvPr id="6" name="Ellips 5"/>
          <p:cNvSpPr/>
          <p:nvPr/>
        </p:nvSpPr>
        <p:spPr>
          <a:xfrm>
            <a:off x="1980454" y="3101424"/>
            <a:ext cx="1944216" cy="194421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4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Missbildning</a:t>
            </a:r>
          </a:p>
        </p:txBody>
      </p:sp>
      <p:sp>
        <p:nvSpPr>
          <p:cNvPr id="7" name="Ellips 6"/>
          <p:cNvSpPr/>
          <p:nvPr/>
        </p:nvSpPr>
        <p:spPr>
          <a:xfrm>
            <a:off x="3525445" y="2674113"/>
            <a:ext cx="1944216" cy="194421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Depression</a:t>
            </a:r>
          </a:p>
        </p:txBody>
      </p:sp>
      <p:sp>
        <p:nvSpPr>
          <p:cNvPr id="8" name="Ellips 7"/>
          <p:cNvSpPr/>
          <p:nvPr/>
        </p:nvSpPr>
        <p:spPr>
          <a:xfrm>
            <a:off x="4357118" y="1465089"/>
            <a:ext cx="1944216" cy="194421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Alkohol</a:t>
            </a:r>
          </a:p>
        </p:txBody>
      </p:sp>
      <p:sp>
        <p:nvSpPr>
          <p:cNvPr id="9" name="Ellips 8"/>
          <p:cNvSpPr/>
          <p:nvPr/>
        </p:nvSpPr>
        <p:spPr>
          <a:xfrm>
            <a:off x="3553800" y="3961061"/>
            <a:ext cx="1944216" cy="194421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Psykofarmaka</a:t>
            </a:r>
          </a:p>
        </p:txBody>
      </p:sp>
      <p:sp>
        <p:nvSpPr>
          <p:cNvPr id="11" name="Ellips 10"/>
          <p:cNvSpPr/>
          <p:nvPr/>
        </p:nvSpPr>
        <p:spPr>
          <a:xfrm>
            <a:off x="5062787" y="2837812"/>
            <a:ext cx="1944216" cy="194421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4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Tidig födsel</a:t>
            </a:r>
          </a:p>
        </p:txBody>
      </p:sp>
      <p:sp>
        <p:nvSpPr>
          <p:cNvPr id="13" name="Ellips 12"/>
          <p:cNvSpPr/>
          <p:nvPr/>
        </p:nvSpPr>
        <p:spPr>
          <a:xfrm>
            <a:off x="5307762" y="4229398"/>
            <a:ext cx="1944216" cy="194421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Rökning</a:t>
            </a:r>
          </a:p>
        </p:txBody>
      </p:sp>
      <p:sp>
        <p:nvSpPr>
          <p:cNvPr id="14" name="Ellips 13"/>
          <p:cNvSpPr/>
          <p:nvPr/>
        </p:nvSpPr>
        <p:spPr>
          <a:xfrm>
            <a:off x="6712318" y="3091393"/>
            <a:ext cx="1944216" cy="194421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4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Amnings-problem</a:t>
            </a:r>
          </a:p>
        </p:txBody>
      </p:sp>
      <p:sp>
        <p:nvSpPr>
          <p:cNvPr id="16" name="Ellips 15"/>
          <p:cNvSpPr/>
          <p:nvPr/>
        </p:nvSpPr>
        <p:spPr>
          <a:xfrm>
            <a:off x="2128222" y="4664832"/>
            <a:ext cx="1944216" cy="194421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Ångest</a:t>
            </a:r>
          </a:p>
        </p:txBody>
      </p:sp>
      <p:sp>
        <p:nvSpPr>
          <p:cNvPr id="19" name="Ellips 18"/>
          <p:cNvSpPr/>
          <p:nvPr/>
        </p:nvSpPr>
        <p:spPr>
          <a:xfrm>
            <a:off x="7502913" y="1671219"/>
            <a:ext cx="1944216" cy="194421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4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Anknytning</a:t>
            </a:r>
          </a:p>
        </p:txBody>
      </p:sp>
    </p:spTree>
    <p:extLst>
      <p:ext uri="{BB962C8B-B14F-4D97-AF65-F5344CB8AC3E}">
        <p14:creationId xmlns:p14="http://schemas.microsoft.com/office/powerpoint/2010/main" val="1285952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Biopsykosociala komplikationer</a:t>
            </a:r>
          </a:p>
        </p:txBody>
      </p:sp>
      <p:sp>
        <p:nvSpPr>
          <p:cNvPr id="6" name="Ellips 5"/>
          <p:cNvSpPr/>
          <p:nvPr/>
        </p:nvSpPr>
        <p:spPr>
          <a:xfrm>
            <a:off x="1980454" y="3101424"/>
            <a:ext cx="1944216" cy="194421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4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Missbildning</a:t>
            </a:r>
          </a:p>
        </p:txBody>
      </p:sp>
      <p:sp>
        <p:nvSpPr>
          <p:cNvPr id="7" name="Ellips 6"/>
          <p:cNvSpPr/>
          <p:nvPr/>
        </p:nvSpPr>
        <p:spPr>
          <a:xfrm>
            <a:off x="3525445" y="2674113"/>
            <a:ext cx="1944216" cy="194421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Depression</a:t>
            </a:r>
          </a:p>
        </p:txBody>
      </p:sp>
      <p:sp>
        <p:nvSpPr>
          <p:cNvPr id="8" name="Ellips 7"/>
          <p:cNvSpPr/>
          <p:nvPr/>
        </p:nvSpPr>
        <p:spPr>
          <a:xfrm>
            <a:off x="4357118" y="1465089"/>
            <a:ext cx="1944216" cy="194421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Alkohol</a:t>
            </a:r>
          </a:p>
        </p:txBody>
      </p:sp>
      <p:sp>
        <p:nvSpPr>
          <p:cNvPr id="9" name="Ellips 8"/>
          <p:cNvSpPr/>
          <p:nvPr/>
        </p:nvSpPr>
        <p:spPr>
          <a:xfrm>
            <a:off x="3553800" y="3961061"/>
            <a:ext cx="1944216" cy="194421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Psykofarmaka</a:t>
            </a:r>
          </a:p>
        </p:txBody>
      </p:sp>
      <p:sp>
        <p:nvSpPr>
          <p:cNvPr id="10" name="Ellips 9"/>
          <p:cNvSpPr/>
          <p:nvPr/>
        </p:nvSpPr>
        <p:spPr>
          <a:xfrm>
            <a:off x="2949282" y="1196752"/>
            <a:ext cx="1944216" cy="1944216"/>
          </a:xfrm>
          <a:prstGeom prst="ellipse">
            <a:avLst/>
          </a:prstGeom>
          <a:gradFill>
            <a:gsLst>
              <a:gs pos="0">
                <a:schemeClr val="accent2"/>
              </a:gs>
              <a:gs pos="9500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SES</a:t>
            </a:r>
          </a:p>
        </p:txBody>
      </p:sp>
      <p:sp>
        <p:nvSpPr>
          <p:cNvPr id="11" name="Ellips 10"/>
          <p:cNvSpPr/>
          <p:nvPr/>
        </p:nvSpPr>
        <p:spPr>
          <a:xfrm>
            <a:off x="5062787" y="2837812"/>
            <a:ext cx="1944216" cy="194421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4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Tidig födsel</a:t>
            </a:r>
          </a:p>
        </p:txBody>
      </p:sp>
      <p:sp>
        <p:nvSpPr>
          <p:cNvPr id="12" name="Ellips 11"/>
          <p:cNvSpPr/>
          <p:nvPr/>
        </p:nvSpPr>
        <p:spPr>
          <a:xfrm>
            <a:off x="6091974" y="1450337"/>
            <a:ext cx="1944216" cy="1944216"/>
          </a:xfrm>
          <a:prstGeom prst="ellipse">
            <a:avLst/>
          </a:prstGeom>
          <a:gradFill>
            <a:gsLst>
              <a:gs pos="0">
                <a:schemeClr val="accent2"/>
              </a:gs>
              <a:gs pos="9500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Relation</a:t>
            </a:r>
          </a:p>
        </p:txBody>
      </p:sp>
      <p:sp>
        <p:nvSpPr>
          <p:cNvPr id="13" name="Ellips 12"/>
          <p:cNvSpPr/>
          <p:nvPr/>
        </p:nvSpPr>
        <p:spPr>
          <a:xfrm>
            <a:off x="5307762" y="4229398"/>
            <a:ext cx="1944216" cy="194421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Rökning</a:t>
            </a:r>
          </a:p>
        </p:txBody>
      </p:sp>
      <p:sp>
        <p:nvSpPr>
          <p:cNvPr id="18" name="Ellips 17"/>
          <p:cNvSpPr/>
          <p:nvPr/>
        </p:nvSpPr>
        <p:spPr>
          <a:xfrm>
            <a:off x="7502913" y="1671219"/>
            <a:ext cx="1944216" cy="194421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4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Anknytning</a:t>
            </a:r>
          </a:p>
        </p:txBody>
      </p:sp>
      <p:sp>
        <p:nvSpPr>
          <p:cNvPr id="14" name="Ellips 13"/>
          <p:cNvSpPr/>
          <p:nvPr/>
        </p:nvSpPr>
        <p:spPr>
          <a:xfrm>
            <a:off x="6712318" y="3091393"/>
            <a:ext cx="1944216" cy="194421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4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Amnings-problem</a:t>
            </a:r>
          </a:p>
        </p:txBody>
      </p:sp>
      <p:sp>
        <p:nvSpPr>
          <p:cNvPr id="16" name="Ellips 15"/>
          <p:cNvSpPr/>
          <p:nvPr/>
        </p:nvSpPr>
        <p:spPr>
          <a:xfrm>
            <a:off x="2128222" y="4664832"/>
            <a:ext cx="1944216" cy="194421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Ångest</a:t>
            </a:r>
          </a:p>
        </p:txBody>
      </p:sp>
    </p:spTree>
    <p:extLst>
      <p:ext uri="{BB962C8B-B14F-4D97-AF65-F5344CB8AC3E}">
        <p14:creationId xmlns:p14="http://schemas.microsoft.com/office/powerpoint/2010/main" val="233043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Biopsykosociala komplikationer</a:t>
            </a:r>
          </a:p>
        </p:txBody>
      </p:sp>
      <p:sp>
        <p:nvSpPr>
          <p:cNvPr id="4" name="Ellips 3"/>
          <p:cNvSpPr/>
          <p:nvPr/>
        </p:nvSpPr>
        <p:spPr>
          <a:xfrm>
            <a:off x="537113" y="2425222"/>
            <a:ext cx="1944216" cy="1944216"/>
          </a:xfrm>
          <a:prstGeom prst="ellipse">
            <a:avLst/>
          </a:prstGeom>
          <a:gradFill>
            <a:gsLst>
              <a:gs pos="0">
                <a:schemeClr val="accent3"/>
              </a:gs>
              <a:gs pos="9900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Obesitas</a:t>
            </a:r>
          </a:p>
        </p:txBody>
      </p:sp>
      <p:sp>
        <p:nvSpPr>
          <p:cNvPr id="5" name="Ellips 4"/>
          <p:cNvSpPr/>
          <p:nvPr/>
        </p:nvSpPr>
        <p:spPr>
          <a:xfrm>
            <a:off x="1545225" y="1577560"/>
            <a:ext cx="1944216" cy="1944216"/>
          </a:xfrm>
          <a:prstGeom prst="ellipse">
            <a:avLst/>
          </a:prstGeom>
          <a:gradFill>
            <a:gsLst>
              <a:gs pos="0">
                <a:schemeClr val="accent3"/>
              </a:gs>
              <a:gs pos="9900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Diabetes</a:t>
            </a:r>
          </a:p>
        </p:txBody>
      </p:sp>
      <p:sp>
        <p:nvSpPr>
          <p:cNvPr id="6" name="Ellips 5"/>
          <p:cNvSpPr/>
          <p:nvPr/>
        </p:nvSpPr>
        <p:spPr>
          <a:xfrm>
            <a:off x="1980454" y="3101424"/>
            <a:ext cx="1944216" cy="194421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4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Missbildning</a:t>
            </a:r>
          </a:p>
        </p:txBody>
      </p:sp>
      <p:sp>
        <p:nvSpPr>
          <p:cNvPr id="7" name="Ellips 6"/>
          <p:cNvSpPr/>
          <p:nvPr/>
        </p:nvSpPr>
        <p:spPr>
          <a:xfrm>
            <a:off x="3525445" y="2674113"/>
            <a:ext cx="1944216" cy="194421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Depression</a:t>
            </a:r>
          </a:p>
        </p:txBody>
      </p:sp>
      <p:sp>
        <p:nvSpPr>
          <p:cNvPr id="8" name="Ellips 7"/>
          <p:cNvSpPr/>
          <p:nvPr/>
        </p:nvSpPr>
        <p:spPr>
          <a:xfrm>
            <a:off x="4357118" y="1465089"/>
            <a:ext cx="1944216" cy="194421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Alkohol</a:t>
            </a:r>
          </a:p>
        </p:txBody>
      </p:sp>
      <p:sp>
        <p:nvSpPr>
          <p:cNvPr id="9" name="Ellips 8"/>
          <p:cNvSpPr/>
          <p:nvPr/>
        </p:nvSpPr>
        <p:spPr>
          <a:xfrm>
            <a:off x="3553800" y="3961061"/>
            <a:ext cx="1944216" cy="194421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Psykofarmaka</a:t>
            </a:r>
          </a:p>
        </p:txBody>
      </p:sp>
      <p:sp>
        <p:nvSpPr>
          <p:cNvPr id="10" name="Ellips 9"/>
          <p:cNvSpPr/>
          <p:nvPr/>
        </p:nvSpPr>
        <p:spPr>
          <a:xfrm>
            <a:off x="2949282" y="1196752"/>
            <a:ext cx="1944216" cy="1944216"/>
          </a:xfrm>
          <a:prstGeom prst="ellipse">
            <a:avLst/>
          </a:prstGeom>
          <a:gradFill>
            <a:gsLst>
              <a:gs pos="0">
                <a:schemeClr val="accent2"/>
              </a:gs>
              <a:gs pos="9500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SES</a:t>
            </a:r>
          </a:p>
        </p:txBody>
      </p:sp>
      <p:sp>
        <p:nvSpPr>
          <p:cNvPr id="11" name="Ellips 10"/>
          <p:cNvSpPr/>
          <p:nvPr/>
        </p:nvSpPr>
        <p:spPr>
          <a:xfrm>
            <a:off x="5062787" y="2837812"/>
            <a:ext cx="1944216" cy="194421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4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Tidig födsel</a:t>
            </a:r>
          </a:p>
        </p:txBody>
      </p:sp>
      <p:sp>
        <p:nvSpPr>
          <p:cNvPr id="12" name="Ellips 11"/>
          <p:cNvSpPr/>
          <p:nvPr/>
        </p:nvSpPr>
        <p:spPr>
          <a:xfrm>
            <a:off x="6091974" y="1450337"/>
            <a:ext cx="1944216" cy="1944216"/>
          </a:xfrm>
          <a:prstGeom prst="ellipse">
            <a:avLst/>
          </a:prstGeom>
          <a:gradFill>
            <a:gsLst>
              <a:gs pos="0">
                <a:schemeClr val="accent2"/>
              </a:gs>
              <a:gs pos="9500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Relation</a:t>
            </a:r>
          </a:p>
        </p:txBody>
      </p:sp>
      <p:sp>
        <p:nvSpPr>
          <p:cNvPr id="13" name="Ellips 12"/>
          <p:cNvSpPr/>
          <p:nvPr/>
        </p:nvSpPr>
        <p:spPr>
          <a:xfrm>
            <a:off x="5307762" y="4229398"/>
            <a:ext cx="1944216" cy="194421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Rökning</a:t>
            </a:r>
          </a:p>
        </p:txBody>
      </p:sp>
      <p:sp>
        <p:nvSpPr>
          <p:cNvPr id="18" name="Ellips 17"/>
          <p:cNvSpPr/>
          <p:nvPr/>
        </p:nvSpPr>
        <p:spPr>
          <a:xfrm>
            <a:off x="7502913" y="1671219"/>
            <a:ext cx="1944216" cy="194421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4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Anknytning</a:t>
            </a:r>
          </a:p>
        </p:txBody>
      </p:sp>
      <p:sp>
        <p:nvSpPr>
          <p:cNvPr id="14" name="Ellips 13"/>
          <p:cNvSpPr/>
          <p:nvPr/>
        </p:nvSpPr>
        <p:spPr>
          <a:xfrm>
            <a:off x="6712318" y="3091393"/>
            <a:ext cx="1944216" cy="194421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4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Amnings-problem</a:t>
            </a:r>
          </a:p>
        </p:txBody>
      </p:sp>
      <p:sp>
        <p:nvSpPr>
          <p:cNvPr id="16" name="Ellips 15"/>
          <p:cNvSpPr/>
          <p:nvPr/>
        </p:nvSpPr>
        <p:spPr>
          <a:xfrm>
            <a:off x="2128222" y="4664832"/>
            <a:ext cx="1944216" cy="194421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Ångest</a:t>
            </a:r>
          </a:p>
        </p:txBody>
      </p:sp>
      <p:sp>
        <p:nvSpPr>
          <p:cNvPr id="17" name="Ellips 16"/>
          <p:cNvSpPr/>
          <p:nvPr/>
        </p:nvSpPr>
        <p:spPr>
          <a:xfrm>
            <a:off x="659601" y="4197978"/>
            <a:ext cx="1944216" cy="1944216"/>
          </a:xfrm>
          <a:prstGeom prst="ellipse">
            <a:avLst/>
          </a:prstGeom>
          <a:gradFill>
            <a:gsLst>
              <a:gs pos="3000">
                <a:schemeClr val="accent3"/>
              </a:gs>
              <a:gs pos="67000">
                <a:schemeClr val="tx2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Smärta</a:t>
            </a:r>
          </a:p>
        </p:txBody>
      </p:sp>
    </p:spTree>
    <p:extLst>
      <p:ext uri="{BB962C8B-B14F-4D97-AF65-F5344CB8AC3E}">
        <p14:creationId xmlns:p14="http://schemas.microsoft.com/office/powerpoint/2010/main" val="314624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FB2A0-ECF5-EF45-AF94-D03103CBF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sv-SE" sz="36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Risker vid obehandlat sjukdom</a:t>
            </a:r>
            <a:br>
              <a:rPr lang="sv-SE" sz="30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</a:br>
            <a:endParaRPr lang="sv-SE" sz="3000" dirty="0"/>
          </a:p>
        </p:txBody>
      </p:sp>
      <p:pic>
        <p:nvPicPr>
          <p:cNvPr id="4" name="Bildobjekt 1">
            <a:extLst>
              <a:ext uri="{FF2B5EF4-FFF2-40B4-BE49-F238E27FC236}">
                <a16:creationId xmlns:a16="http://schemas.microsoft.com/office/drawing/2014/main" id="{E848D9F4-3770-7842-8ACD-D19EA1610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33" y="2948554"/>
            <a:ext cx="2738533" cy="1829254"/>
          </a:xfrm>
          <a:prstGeom prst="rect">
            <a:avLst/>
          </a:prstGeom>
        </p:spPr>
      </p:pic>
      <p:sp>
        <p:nvSpPr>
          <p:cNvPr id="5" name="Line Callout 1 4">
            <a:extLst>
              <a:ext uri="{FF2B5EF4-FFF2-40B4-BE49-F238E27FC236}">
                <a16:creationId xmlns:a16="http://schemas.microsoft.com/office/drawing/2014/main" id="{67444115-FEC5-C945-8C54-09BD5CD48491}"/>
              </a:ext>
            </a:extLst>
          </p:cNvPr>
          <p:cNvSpPr/>
          <p:nvPr/>
        </p:nvSpPr>
        <p:spPr>
          <a:xfrm>
            <a:off x="6084169" y="1616994"/>
            <a:ext cx="2952328" cy="875902"/>
          </a:xfrm>
          <a:prstGeom prst="borderCallout1">
            <a:avLst>
              <a:gd name="adj1" fmla="val 34675"/>
              <a:gd name="adj2" fmla="val -511"/>
              <a:gd name="adj3" fmla="val 174653"/>
              <a:gd name="adj4" fmla="val -23071"/>
            </a:avLst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004B8-8209-5F4E-B88A-1F495632DD86}"/>
              </a:ext>
            </a:extLst>
          </p:cNvPr>
          <p:cNvSpPr txBox="1"/>
          <p:nvPr/>
        </p:nvSpPr>
        <p:spPr>
          <a:xfrm>
            <a:off x="6084169" y="173768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Själv &amp; andra (t ex alkohol, omsorgsförmåga)</a:t>
            </a:r>
          </a:p>
        </p:txBody>
      </p:sp>
      <p:sp>
        <p:nvSpPr>
          <p:cNvPr id="7" name="Line Callout 1 6">
            <a:extLst>
              <a:ext uri="{FF2B5EF4-FFF2-40B4-BE49-F238E27FC236}">
                <a16:creationId xmlns:a16="http://schemas.microsoft.com/office/drawing/2014/main" id="{B46FE360-CAE1-0342-9775-29E8FE70AD77}"/>
              </a:ext>
            </a:extLst>
          </p:cNvPr>
          <p:cNvSpPr/>
          <p:nvPr/>
        </p:nvSpPr>
        <p:spPr>
          <a:xfrm>
            <a:off x="5868143" y="4333954"/>
            <a:ext cx="3240361" cy="1183278"/>
          </a:xfrm>
          <a:prstGeom prst="borderCallout1">
            <a:avLst>
              <a:gd name="adj1" fmla="val 34675"/>
              <a:gd name="adj2" fmla="val -511"/>
              <a:gd name="adj3" fmla="val -53601"/>
              <a:gd name="adj4" fmla="val -13178"/>
            </a:avLst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918E8A-DB21-3340-9ADB-3CE322C22F3A}"/>
              </a:ext>
            </a:extLst>
          </p:cNvPr>
          <p:cNvSpPr txBox="1"/>
          <p:nvPr/>
        </p:nvSpPr>
        <p:spPr>
          <a:xfrm>
            <a:off x="5868143" y="4454642"/>
            <a:ext cx="3240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25% av mödradödsfall</a:t>
            </a:r>
          </a:p>
          <a:p>
            <a:r>
              <a:rPr lang="sv-SE" dirty="0"/>
              <a:t>(utvidgad) suicid (RF tidigare s-f, psykos, BP, depression)</a:t>
            </a:r>
          </a:p>
        </p:txBody>
      </p:sp>
      <p:sp>
        <p:nvSpPr>
          <p:cNvPr id="9" name="Line Callout 1 8">
            <a:extLst>
              <a:ext uri="{FF2B5EF4-FFF2-40B4-BE49-F238E27FC236}">
                <a16:creationId xmlns:a16="http://schemas.microsoft.com/office/drawing/2014/main" id="{B1F755FB-F33F-5149-AEC8-E7C08108EFC5}"/>
              </a:ext>
            </a:extLst>
          </p:cNvPr>
          <p:cNvSpPr/>
          <p:nvPr/>
        </p:nvSpPr>
        <p:spPr>
          <a:xfrm>
            <a:off x="3491880" y="5620948"/>
            <a:ext cx="3240361" cy="1183278"/>
          </a:xfrm>
          <a:prstGeom prst="borderCallout1">
            <a:avLst>
              <a:gd name="adj1" fmla="val 621"/>
              <a:gd name="adj2" fmla="val 24360"/>
              <a:gd name="adj3" fmla="val -87656"/>
              <a:gd name="adj4" fmla="val 24128"/>
            </a:avLst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C42018-1233-AB41-B5B6-F9BCA7C5E1BE}"/>
              </a:ext>
            </a:extLst>
          </p:cNvPr>
          <p:cNvSpPr txBox="1"/>
          <p:nvPr/>
        </p:nvSpPr>
        <p:spPr>
          <a:xfrm>
            <a:off x="3579377" y="5750922"/>
            <a:ext cx="3240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Prematuritet, födelsevikt, </a:t>
            </a:r>
            <a:r>
              <a:rPr lang="sv-SE" dirty="0" err="1"/>
              <a:t>placentaperfusion</a:t>
            </a:r>
            <a:r>
              <a:rPr lang="sv-SE" dirty="0"/>
              <a:t>, vitsubstansdensitet</a:t>
            </a:r>
          </a:p>
        </p:txBody>
      </p:sp>
      <p:sp>
        <p:nvSpPr>
          <p:cNvPr id="11" name="Line Callout 1 10">
            <a:extLst>
              <a:ext uri="{FF2B5EF4-FFF2-40B4-BE49-F238E27FC236}">
                <a16:creationId xmlns:a16="http://schemas.microsoft.com/office/drawing/2014/main" id="{8CC62DAA-62D9-A749-BF33-770DCF998758}"/>
              </a:ext>
            </a:extLst>
          </p:cNvPr>
          <p:cNvSpPr/>
          <p:nvPr/>
        </p:nvSpPr>
        <p:spPr>
          <a:xfrm>
            <a:off x="76525" y="4949337"/>
            <a:ext cx="3240361" cy="1183278"/>
          </a:xfrm>
          <a:prstGeom prst="borderCallout1">
            <a:avLst>
              <a:gd name="adj1" fmla="val -689"/>
              <a:gd name="adj2" fmla="val 52579"/>
              <a:gd name="adj3" fmla="val -85036"/>
              <a:gd name="adj4" fmla="val 95393"/>
            </a:avLst>
          </a:prstGeom>
          <a:noFill/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7E916F-E32D-C148-BC7A-04C8D01FC8FD}"/>
              </a:ext>
            </a:extLst>
          </p:cNvPr>
          <p:cNvSpPr txBox="1"/>
          <p:nvPr/>
        </p:nvSpPr>
        <p:spPr>
          <a:xfrm>
            <a:off x="164022" y="5079311"/>
            <a:ext cx="324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bl</a:t>
            </a:r>
            <a:r>
              <a:rPr lang="sv-SE" dirty="0"/>
              <a:t> a anknytning, uppfödning, säkerhet</a:t>
            </a:r>
          </a:p>
        </p:txBody>
      </p:sp>
      <p:sp>
        <p:nvSpPr>
          <p:cNvPr id="13" name="Line Callout 1 12">
            <a:extLst>
              <a:ext uri="{FF2B5EF4-FFF2-40B4-BE49-F238E27FC236}">
                <a16:creationId xmlns:a16="http://schemas.microsoft.com/office/drawing/2014/main" id="{81D3B552-E283-9443-A859-4726DB6B2271}"/>
              </a:ext>
            </a:extLst>
          </p:cNvPr>
          <p:cNvSpPr/>
          <p:nvPr/>
        </p:nvSpPr>
        <p:spPr>
          <a:xfrm>
            <a:off x="251519" y="1463773"/>
            <a:ext cx="3240361" cy="1183278"/>
          </a:xfrm>
          <a:prstGeom prst="borderCallout1">
            <a:avLst>
              <a:gd name="adj1" fmla="val 98854"/>
              <a:gd name="adj2" fmla="val 46361"/>
              <a:gd name="adj3" fmla="val 148105"/>
              <a:gd name="adj4" fmla="val 89653"/>
            </a:avLst>
          </a:prstGeom>
          <a:noFill/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D03D75-F1BD-4649-A865-3E2DDFCBF228}"/>
              </a:ext>
            </a:extLst>
          </p:cNvPr>
          <p:cNvSpPr txBox="1"/>
          <p:nvPr/>
        </p:nvSpPr>
        <p:spPr>
          <a:xfrm>
            <a:off x="339016" y="1660614"/>
            <a:ext cx="3240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Långtid: </a:t>
            </a:r>
            <a:r>
              <a:rPr lang="sv-SE" dirty="0" err="1"/>
              <a:t>bl</a:t>
            </a:r>
            <a:r>
              <a:rPr lang="sv-SE" dirty="0"/>
              <a:t> a sömn, impulsivitet, ångest, depression, kognition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9F1468-62F6-094B-9360-E8824D767B1E}"/>
              </a:ext>
            </a:extLst>
          </p:cNvPr>
          <p:cNvSpPr/>
          <p:nvPr/>
        </p:nvSpPr>
        <p:spPr>
          <a:xfrm>
            <a:off x="6819738" y="6096340"/>
            <a:ext cx="22167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 err="1"/>
              <a:t>Grzeskowiak</a:t>
            </a:r>
            <a:r>
              <a:rPr lang="sv-SE" sz="1000" dirty="0"/>
              <a:t> et al. 2015, </a:t>
            </a:r>
            <a:r>
              <a:rPr lang="sv-SE" sz="1000" dirty="0" err="1"/>
              <a:t>Sockol</a:t>
            </a:r>
            <a:r>
              <a:rPr lang="sv-SE" sz="1000" dirty="0"/>
              <a:t> et al. 2015, Plant et. al 2015, </a:t>
            </a:r>
            <a:r>
              <a:rPr lang="sv-SE" sz="1000" dirty="0" err="1"/>
              <a:t>Brockington</a:t>
            </a:r>
            <a:r>
              <a:rPr lang="sv-SE" sz="1000" dirty="0"/>
              <a:t> et al. 2006, Grace et al. 2003 </a:t>
            </a:r>
          </a:p>
        </p:txBody>
      </p:sp>
    </p:spTree>
    <p:extLst>
      <p:ext uri="{BB962C8B-B14F-4D97-AF65-F5344CB8AC3E}">
        <p14:creationId xmlns:p14="http://schemas.microsoft.com/office/powerpoint/2010/main" val="3676125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11653</TotalTime>
  <Words>2177</Words>
  <Application>Microsoft Macintosh PowerPoint</Application>
  <PresentationFormat>Bildspel på skärmen (4:3)</PresentationFormat>
  <Paragraphs>518</Paragraphs>
  <Slides>47</Slides>
  <Notes>29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47</vt:i4>
      </vt:variant>
    </vt:vector>
  </HeadingPairs>
  <TitlesOfParts>
    <vt:vector size="52" baseType="lpstr">
      <vt:lpstr>Arial</vt:lpstr>
      <vt:lpstr>Calibri</vt:lpstr>
      <vt:lpstr>Tahoma</vt:lpstr>
      <vt:lpstr>Wingdings</vt:lpstr>
      <vt:lpstr>Office-tema</vt:lpstr>
      <vt:lpstr>Psykisk ohälsa / psykisk sjukdom? OGU-dagar 2019 </vt:lpstr>
      <vt:lpstr>PowerPoint-presentation</vt:lpstr>
      <vt:lpstr>PowerPoint-presentation</vt:lpstr>
      <vt:lpstr>PowerPoint-presentation</vt:lpstr>
      <vt:lpstr>Biopsykosociala komplikationer</vt:lpstr>
      <vt:lpstr>Biopsykosociala komplikationer</vt:lpstr>
      <vt:lpstr>Biopsykosociala komplikationer</vt:lpstr>
      <vt:lpstr>Biopsykosociala komplikationer</vt:lpstr>
      <vt:lpstr>Risker vid obehandlat sjukdom </vt:lpstr>
      <vt:lpstr>Vem, vad, hur, …?</vt:lpstr>
      <vt:lpstr>PowerPoint-presentation</vt:lpstr>
      <vt:lpstr>PowerPoint-presentation</vt:lpstr>
      <vt:lpstr>Ångestsyndrom</vt:lpstr>
      <vt:lpstr>Egentlig depression (major depression)</vt:lpstr>
      <vt:lpstr>PowerPoint-presentation</vt:lpstr>
      <vt:lpstr>PowerPoint-presentation</vt:lpstr>
      <vt:lpstr>Obehandlad postpartum depression</vt:lpstr>
      <vt:lpstr>PowerPoint-presentation</vt:lpstr>
      <vt:lpstr>Våga fråga om suicidalitet</vt:lpstr>
      <vt:lpstr>Hur frågar man om suicidalitet?</vt:lpstr>
      <vt:lpstr>Lokala riktlinjer</vt:lpstr>
      <vt:lpstr>Handläggning/behandling depression</vt:lpstr>
      <vt:lpstr>PowerPoint-presentation</vt:lpstr>
      <vt:lpstr>Riskfaktorer Depression</vt:lpstr>
      <vt:lpstr>PowerPoint-presentation</vt:lpstr>
      <vt:lpstr>”Svåra” psykiska tillstånd</vt:lpstr>
      <vt:lpstr>Patientfall Cecilia</vt:lpstr>
      <vt:lpstr>Postpartum psykos</vt:lpstr>
      <vt:lpstr>Risker och Riskfaktorer</vt:lpstr>
      <vt:lpstr>PowerPoint-presentation</vt:lpstr>
      <vt:lpstr>Psykofarmaka</vt:lpstr>
      <vt:lpstr>ANTIDEPRESSIVA</vt:lpstr>
      <vt:lpstr>SÖMN &amp; ÅNGEST</vt:lpstr>
      <vt:lpstr>SÖMN &amp; ÅNGEST</vt:lpstr>
      <vt:lpstr>LITIUM</vt:lpstr>
      <vt:lpstr>LITIUM</vt:lpstr>
      <vt:lpstr>ANTIEPILEPTIKA</vt:lpstr>
      <vt:lpstr>NEUROLEPTIKA</vt:lpstr>
      <vt:lpstr>PowerPoint-presentation</vt:lpstr>
      <vt:lpstr>PowerPoint-presentation</vt:lpstr>
      <vt:lpstr>PowerPoint-presentation</vt:lpstr>
      <vt:lpstr>PowerPoint-presentation</vt:lpstr>
      <vt:lpstr>Samverkansgrupper Kommuner &amp; Stadsdelsförvaltningar SLL</vt:lpstr>
      <vt:lpstr>Exempel Vårdplanering ”Anna” </vt:lpstr>
      <vt:lpstr>Kliniska Informationskällor</vt:lpstr>
      <vt:lpstr>Marcé Society for Perinatal Mental Health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 and Perinatal Mental Health Berlin CL Course, 5th oct 2018</dc:title>
  <dc:creator>Marie Bendix</dc:creator>
  <cp:lastModifiedBy>Microsoft Office-användare</cp:lastModifiedBy>
  <cp:revision>263</cp:revision>
  <cp:lastPrinted>2018-11-13T12:58:26Z</cp:lastPrinted>
  <dcterms:created xsi:type="dcterms:W3CDTF">2018-11-06T10:05:20Z</dcterms:created>
  <dcterms:modified xsi:type="dcterms:W3CDTF">2019-05-13T04:36:37Z</dcterms:modified>
</cp:coreProperties>
</file>