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58" r:id="rId2"/>
    <p:sldId id="361" r:id="rId3"/>
    <p:sldId id="362" r:id="rId4"/>
    <p:sldId id="363" r:id="rId5"/>
    <p:sldId id="368" r:id="rId6"/>
    <p:sldId id="372" r:id="rId7"/>
    <p:sldId id="356" r:id="rId8"/>
    <p:sldId id="374" r:id="rId9"/>
    <p:sldId id="340" r:id="rId10"/>
    <p:sldId id="373" r:id="rId11"/>
    <p:sldId id="282" r:id="rId12"/>
    <p:sldId id="283" r:id="rId13"/>
    <p:sldId id="355" r:id="rId14"/>
    <p:sldId id="284" r:id="rId15"/>
    <p:sldId id="286" r:id="rId16"/>
    <p:sldId id="287" r:id="rId17"/>
    <p:sldId id="288" r:id="rId18"/>
    <p:sldId id="289" r:id="rId19"/>
    <p:sldId id="330" r:id="rId20"/>
    <p:sldId id="333" r:id="rId21"/>
    <p:sldId id="334" r:id="rId22"/>
    <p:sldId id="377" r:id="rId23"/>
    <p:sldId id="295" r:id="rId24"/>
    <p:sldId id="297" r:id="rId25"/>
    <p:sldId id="298" r:id="rId26"/>
    <p:sldId id="299" r:id="rId27"/>
    <p:sldId id="300" r:id="rId28"/>
    <p:sldId id="301" r:id="rId29"/>
    <p:sldId id="306" r:id="rId30"/>
    <p:sldId id="307" r:id="rId31"/>
    <p:sldId id="308" r:id="rId32"/>
    <p:sldId id="309" r:id="rId33"/>
    <p:sldId id="354" r:id="rId34"/>
    <p:sldId id="310" r:id="rId35"/>
    <p:sldId id="317" r:id="rId36"/>
    <p:sldId id="329" r:id="rId37"/>
    <p:sldId id="316" r:id="rId38"/>
    <p:sldId id="35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68675" autoAdjust="0"/>
  </p:normalViewPr>
  <p:slideViewPr>
    <p:cSldViewPr>
      <p:cViewPr varScale="1">
        <p:scale>
          <a:sx n="76" d="100"/>
          <a:sy n="76" d="100"/>
        </p:scale>
        <p:origin x="202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0B3D8-8977-46F0-9781-8BE896F0CAB8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1D729-9852-48CC-9FCB-CB481A7ED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5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tshållare för bildobjekt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sv-SE" altLang="sv-SE" sz="2800" dirty="0"/>
              <a:t>Det har fallit på min lott att tala om tobak</a:t>
            </a:r>
          </a:p>
          <a:p>
            <a:pPr>
              <a:spcBef>
                <a:spcPct val="0"/>
              </a:spcBef>
            </a:pPr>
            <a:r>
              <a:rPr lang="sv-SE" altLang="sv-SE" sz="2800" dirty="0"/>
              <a:t>Kan du tänka dig ett tråkigare, djävligare ämne -  att andas in? Som lungläkare nästan omöjligt. Men att andas ut, tala om det känns angeläget, – för du kan göra skillnad!</a:t>
            </a:r>
          </a:p>
          <a:p>
            <a:pPr>
              <a:spcBef>
                <a:spcPct val="0"/>
              </a:spcBef>
            </a:pPr>
            <a:r>
              <a:rPr lang="sv-SE" altLang="sv-SE" sz="2800" dirty="0"/>
              <a:t>Ännu roligare blir det .. för det ska handla</a:t>
            </a:r>
            <a:r>
              <a:rPr lang="sv-SE" altLang="sv-SE" sz="2800" baseline="0" dirty="0"/>
              <a:t> om MI!</a:t>
            </a:r>
          </a:p>
          <a:p>
            <a:pPr>
              <a:spcBef>
                <a:spcPct val="0"/>
              </a:spcBef>
            </a:pPr>
            <a:r>
              <a:rPr lang="sv-SE" altLang="sv-SE" sz="2800" baseline="0" dirty="0"/>
              <a:t>Först! Det ryktas om Örebroare att vi tenderar att bli torra av oss…</a:t>
            </a:r>
            <a:endParaRPr lang="sv-SE" altLang="sv-SE" sz="2800" dirty="0"/>
          </a:p>
        </p:txBody>
      </p:sp>
      <p:sp>
        <p:nvSpPr>
          <p:cNvPr id="102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26F005E-32FB-4321-A5DB-371083A359FB}" type="slidenum">
              <a:rPr lang="en-GB" altLang="sv-SE" sz="1200" smtClean="0"/>
              <a:pPr/>
              <a:t>1</a:t>
            </a:fld>
            <a:endParaRPr lang="en-GB" altLang="sv-SE" sz="1200"/>
          </a:p>
        </p:txBody>
      </p:sp>
    </p:spTree>
    <p:extLst>
      <p:ext uri="{BB962C8B-B14F-4D97-AF65-F5344CB8AC3E}">
        <p14:creationId xmlns:p14="http://schemas.microsoft.com/office/powerpoint/2010/main" val="2866805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Rättningsreflex….. ambivalent person börjar försvara status Q - t ex det som är positivt med rökning</a:t>
            </a:r>
          </a:p>
          <a:p>
            <a:pPr>
              <a:spcBef>
                <a:spcPct val="0"/>
              </a:spcBef>
            </a:pPr>
            <a:endParaRPr lang="sv-SE" altLang="en-US" dirty="0"/>
          </a:p>
          <a:p>
            <a:pPr>
              <a:spcBef>
                <a:spcPct val="0"/>
              </a:spcBef>
            </a:pPr>
            <a:r>
              <a:rPr lang="sv-SE" altLang="en-US" dirty="0"/>
              <a:t>Förstå och hitta din patients </a:t>
            </a:r>
            <a:r>
              <a:rPr lang="sv-SE" altLang="en-US" u="sng" dirty="0"/>
              <a:t>egna </a:t>
            </a:r>
            <a:r>
              <a:rPr lang="sv-SE" altLang="en-US" dirty="0"/>
              <a:t>motiv</a:t>
            </a:r>
          </a:p>
          <a:p>
            <a:pPr>
              <a:spcBef>
                <a:spcPct val="0"/>
              </a:spcBef>
            </a:pPr>
            <a:endParaRPr lang="sv-SE" altLang="en-US" dirty="0"/>
          </a:p>
          <a:p>
            <a:pPr>
              <a:spcBef>
                <a:spcPct val="0"/>
              </a:spcBef>
            </a:pPr>
            <a:r>
              <a:rPr lang="sv-SE" altLang="en-US" dirty="0"/>
              <a:t>Lyssna</a:t>
            </a:r>
          </a:p>
          <a:p>
            <a:pPr>
              <a:spcBef>
                <a:spcPct val="0"/>
              </a:spcBef>
            </a:pPr>
            <a:endParaRPr lang="sv-SE" altLang="en-US" dirty="0"/>
          </a:p>
          <a:p>
            <a:pPr>
              <a:spcBef>
                <a:spcPct val="0"/>
              </a:spcBef>
            </a:pPr>
            <a:endParaRPr lang="sv-SE" altLang="en-US" dirty="0"/>
          </a:p>
          <a:p>
            <a:pPr>
              <a:spcBef>
                <a:spcPct val="0"/>
              </a:spcBef>
            </a:pPr>
            <a:r>
              <a:rPr lang="sv-SE" altLang="en-US" dirty="0"/>
              <a:t>Stärk individen</a:t>
            </a:r>
          </a:p>
          <a:p>
            <a:pPr>
              <a:spcBef>
                <a:spcPct val="0"/>
              </a:spcBef>
            </a:pPr>
            <a:endParaRPr lang="sv-SE" altLang="en-US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D729-9852-48CC-9FCB-CB481A7EDC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83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Intelligenstest snabbhetstest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D729-9852-48CC-9FCB-CB481A7EDC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93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en-US"/>
              <a:t>Reflektivt lyssnande kan vi kanske träna i framtiden?</a:t>
            </a:r>
          </a:p>
        </p:txBody>
      </p:sp>
      <p:sp>
        <p:nvSpPr>
          <p:cNvPr id="91140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8FB209-3101-4901-B465-0BFE585F8A41}" type="slidenum">
              <a:rPr lang="en-GB" altLang="sv-SE" sz="1200"/>
              <a:pPr/>
              <a:t>19</a:t>
            </a:fld>
            <a:endParaRPr lang="en-GB" altLang="sv-SE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 dirty="0"/>
              <a:t>Beredskapstrappan/förändrings trappan</a:t>
            </a:r>
          </a:p>
          <a:p>
            <a:r>
              <a:rPr lang="sv-SE" altLang="sv-SE" dirty="0"/>
              <a:t>hur beredd patienten är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Frågorna ringar in </a:t>
            </a:r>
            <a:r>
              <a:rPr lang="sv-SE" baseline="0" dirty="0"/>
              <a:t>var patienten är </a:t>
            </a:r>
          </a:p>
          <a:p>
            <a:r>
              <a:rPr lang="sv-SE" altLang="sv-SE" dirty="0"/>
              <a:t>För att vara här, krävs hyggligt höga värden för båda – eller att åtminstone en komponent är i topp</a:t>
            </a:r>
          </a:p>
          <a:p>
            <a:r>
              <a:rPr lang="sv-SE" altLang="sv-SE" dirty="0"/>
              <a:t>Rätta använda kan frågorna hjälpa patienten uppåt</a:t>
            </a:r>
          </a:p>
        </p:txBody>
      </p:sp>
      <p:sp>
        <p:nvSpPr>
          <p:cNvPr id="9421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3A1DFFE-6E45-480B-A299-2896695B454C}" type="slidenum">
              <a:rPr lang="en-GB" altLang="sv-SE" sz="1200"/>
              <a:pPr/>
              <a:t>20</a:t>
            </a:fld>
            <a:endParaRPr lang="en-GB" altLang="sv-SE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 dirty="0"/>
              <a:t>exempel</a:t>
            </a:r>
          </a:p>
          <a:p>
            <a:r>
              <a:rPr lang="sv-SE" altLang="sv-SE" dirty="0"/>
              <a:t>Vitsen med detta – du gör patienten till advokat för sina ”Inte särskilt</a:t>
            </a:r>
            <a:r>
              <a:rPr lang="sv-SE" altLang="sv-SE" baseline="0" dirty="0"/>
              <a:t> viktigt”</a:t>
            </a:r>
          </a:p>
          <a:p>
            <a:r>
              <a:rPr lang="sv-SE" altLang="sv-SE" baseline="0" dirty="0"/>
              <a:t> </a:t>
            </a:r>
            <a:endParaRPr lang="sv-SE" altLang="sv-SE" dirty="0"/>
          </a:p>
        </p:txBody>
      </p:sp>
      <p:sp>
        <p:nvSpPr>
          <p:cNvPr id="9523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1512124-6FCD-45A2-95B5-BCC03C847504}" type="slidenum">
              <a:rPr lang="en-GB" altLang="sv-SE" sz="1200"/>
              <a:pPr/>
              <a:t>21</a:t>
            </a:fld>
            <a:endParaRPr lang="en-GB" altLang="sv-SE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sv-SE" dirty="0"/>
              <a:t>3 poäng…</a:t>
            </a:r>
          </a:p>
          <a:p>
            <a:endParaRPr lang="sv-SE" altLang="sv-SE" dirty="0"/>
          </a:p>
          <a:p>
            <a:r>
              <a:rPr lang="sv-SE" altLang="sv-SE" dirty="0"/>
              <a:t>Varför inte en tia ger ju en helt annan advokat – kommer att försvara sin låga poäng</a:t>
            </a:r>
          </a:p>
          <a:p>
            <a:r>
              <a:rPr lang="sv-SE" altLang="sv-SE" dirty="0"/>
              <a:t>Hur beredd är du på en skala 1 till tio?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D729-9852-48CC-9FCB-CB481A7EDC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0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/>
          </a:p>
        </p:txBody>
      </p:sp>
      <p:sp>
        <p:nvSpPr>
          <p:cNvPr id="12288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75ECE7A-4233-4AFE-B650-7516952B9091}" type="slidenum">
              <a:rPr lang="en-GB" altLang="sv-SE" sz="1200"/>
              <a:pPr/>
              <a:t>36</a:t>
            </a:fld>
            <a:endParaRPr lang="en-GB" altLang="sv-SE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Platshållare för bildobjekt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Platshållare för anteckningar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/>
          </a:p>
        </p:txBody>
      </p:sp>
      <p:sp>
        <p:nvSpPr>
          <p:cNvPr id="241668" name="Platshållare för bildnumm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1F03728-8F79-4541-9CF5-BA4CE3BD1DAF}" type="slidenum">
              <a:rPr lang="en-GB" altLang="sv-SE" sz="1200" smtClean="0"/>
              <a:pPr/>
              <a:t>38</a:t>
            </a:fld>
            <a:endParaRPr lang="en-GB" altLang="sv-SE" sz="1200"/>
          </a:p>
        </p:txBody>
      </p:sp>
    </p:spTree>
    <p:extLst>
      <p:ext uri="{BB962C8B-B14F-4D97-AF65-F5344CB8AC3E}">
        <p14:creationId xmlns:p14="http://schemas.microsoft.com/office/powerpoint/2010/main" val="2667294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Platshållare för bildobjekt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706BB04-3644-423B-B4C3-3D602A5BE8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sv-SE" altLang="sv-SE" u="sng" dirty="0"/>
              <a:t>Ingen</a:t>
            </a:r>
            <a:r>
              <a:rPr lang="sv-SE" altLang="sv-SE" dirty="0"/>
              <a:t> blev magsjuk den veckan men 12 000 svenskar dör varje år</a:t>
            </a:r>
          </a:p>
          <a:p>
            <a:pPr>
              <a:defRPr/>
            </a:pPr>
            <a:r>
              <a:rPr lang="sv-SE" b="1" spc="5" dirty="0">
                <a:solidFill>
                  <a:srgbClr val="646A58"/>
                </a:solidFill>
                <a:latin typeface="Times New Roman"/>
                <a:cs typeface="Times New Roman"/>
              </a:rPr>
              <a:t>100 000 </a:t>
            </a:r>
            <a:r>
              <a:rPr lang="sv-SE" spc="-5" dirty="0">
                <a:solidFill>
                  <a:srgbClr val="646A58"/>
                </a:solidFill>
              </a:rPr>
              <a:t>rökrelaterade</a:t>
            </a:r>
            <a:r>
              <a:rPr lang="sv-SE" spc="-114" dirty="0">
                <a:solidFill>
                  <a:srgbClr val="646A58"/>
                </a:solidFill>
              </a:rPr>
              <a:t> </a:t>
            </a:r>
            <a:r>
              <a:rPr lang="sv-SE" dirty="0">
                <a:solidFill>
                  <a:srgbClr val="646A58"/>
                </a:solidFill>
              </a:rPr>
              <a:t>vårdtillfällen /år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altLang="sv-SE" dirty="0"/>
              <a:t>&gt;50% av rökarna dör av produkten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altLang="sv-SE" dirty="0"/>
              <a:t>Ingen solskenshistoria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>
              <a:latin typeface="Times New Roman"/>
              <a:cs typeface="Times New Roman"/>
            </a:endParaRPr>
          </a:p>
          <a:p>
            <a:pPr>
              <a:defRPr/>
            </a:pPr>
            <a:endParaRPr lang="sv-SE" dirty="0"/>
          </a:p>
        </p:txBody>
      </p:sp>
      <p:sp>
        <p:nvSpPr>
          <p:cNvPr id="20484" name="Platshållare för bildnummer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FAF06F-7219-4140-A305-AD1AD8B22846}" type="slidenum">
              <a:rPr lang="sv-SE" altLang="sv-SE" sz="1200" smtClean="0"/>
              <a:pPr/>
              <a:t>2</a:t>
            </a:fld>
            <a:endParaRPr lang="sv-SE" altLang="sv-SE" sz="1200"/>
          </a:p>
        </p:txBody>
      </p:sp>
    </p:spTree>
    <p:extLst>
      <p:ext uri="{BB962C8B-B14F-4D97-AF65-F5344CB8AC3E}">
        <p14:creationId xmlns:p14="http://schemas.microsoft.com/office/powerpoint/2010/main" val="441365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9702AD-F9DD-409D-8E30-D70E538BAA19}" type="slidenum">
              <a:rPr lang="en-GB" altLang="en-US" smtClean="0"/>
              <a:pPr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sv-SE" altLang="en-US" dirty="0"/>
              <a:t>Inte</a:t>
            </a:r>
            <a:r>
              <a:rPr lang="sv-SE" altLang="en-US" baseline="0" dirty="0"/>
              <a:t> minst..</a:t>
            </a:r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2122563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Platshållare för bildobjekt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/>
              <a:t>50% lungmedicin 50% mot tobaksskador. Flera hundra läkare som jobbar prof mot alkohol och narkotika.</a:t>
            </a:r>
          </a:p>
          <a:p>
            <a:r>
              <a:rPr lang="sv-SE" altLang="sv-SE"/>
              <a:t>underligt nog och  Tyvärr enda läkaren i Sverige, jobba professionellt mot rökningen.</a:t>
            </a:r>
          </a:p>
        </p:txBody>
      </p:sp>
      <p:sp>
        <p:nvSpPr>
          <p:cNvPr id="15462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0AFE046-F799-4D67-A20B-1D9B0B2C69FB}" type="slidenum">
              <a:rPr lang="en-GB" altLang="sv-SE" sz="1200" smtClean="0"/>
              <a:pPr/>
              <a:t>4</a:t>
            </a:fld>
            <a:endParaRPr lang="en-GB" altLang="sv-SE" sz="1200"/>
          </a:p>
        </p:txBody>
      </p:sp>
    </p:spTree>
    <p:extLst>
      <p:ext uri="{BB962C8B-B14F-4D97-AF65-F5344CB8AC3E}">
        <p14:creationId xmlns:p14="http://schemas.microsoft.com/office/powerpoint/2010/main" val="161752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 på tusen räcker…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D729-9852-48CC-9FCB-CB481A7ED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3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99331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sv-SE" dirty="0"/>
              <a:t>Jag</a:t>
            </a:r>
            <a:r>
              <a:rPr lang="sv-SE" altLang="sv-SE" baseline="0" dirty="0"/>
              <a:t> arbetar med kroppens mest inspirerande organ..</a:t>
            </a:r>
          </a:p>
          <a:p>
            <a:r>
              <a:rPr lang="sv-SE" altLang="sv-SE" dirty="0"/>
              <a:t>såå följ med mig nu på en liten inspirationstur om </a:t>
            </a:r>
            <a:r>
              <a:rPr lang="sv-SE" altLang="sv-SE" baseline="0" dirty="0"/>
              <a:t>MI</a:t>
            </a:r>
          </a:p>
          <a:p>
            <a:r>
              <a:rPr lang="sv-SE" altLang="sv-SE" baseline="0" dirty="0"/>
              <a:t>Aptitretare</a:t>
            </a:r>
          </a:p>
        </p:txBody>
      </p:sp>
      <p:sp>
        <p:nvSpPr>
          <p:cNvPr id="99332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436" indent="-286322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5286" indent="-229057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3400" indent="-229057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1515" indent="-229057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9629" indent="-229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7744" indent="-229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5858" indent="-229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3972" indent="-229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8F101C56-6BF7-48AC-8A39-B239E87E4F89}" type="slidenum">
              <a:rPr lang="sv-SE" altLang="sv-SE" smtClean="0"/>
              <a:pPr>
                <a:spcBef>
                  <a:spcPct val="0"/>
                </a:spcBef>
              </a:pPr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9767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12643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dirty="0" err="1"/>
              <a:t>Hur</a:t>
            </a:r>
            <a:r>
              <a:rPr lang="en-GB" altLang="en-US" dirty="0"/>
              <a:t> </a:t>
            </a:r>
            <a:r>
              <a:rPr lang="en-GB" altLang="en-US" dirty="0" err="1"/>
              <a:t>blev</a:t>
            </a:r>
            <a:r>
              <a:rPr lang="en-GB" altLang="en-US" dirty="0"/>
              <a:t> jag </a:t>
            </a:r>
            <a:r>
              <a:rPr lang="en-GB" altLang="en-US" dirty="0" err="1"/>
              <a:t>intresserad</a:t>
            </a:r>
            <a:r>
              <a:rPr lang="en-GB" altLang="en-US" dirty="0"/>
              <a:t>?</a:t>
            </a:r>
            <a:r>
              <a:rPr lang="en-GB" altLang="en-US" baseline="0" dirty="0"/>
              <a:t> </a:t>
            </a:r>
            <a:r>
              <a:rPr lang="sv-SE" altLang="sv-SE" dirty="0"/>
              <a:t>Jag</a:t>
            </a:r>
            <a:r>
              <a:rPr lang="sv-SE" altLang="sv-SE" baseline="0" dirty="0"/>
              <a:t> började med att föreläsa på kurser om rökavvänjning. På samma kurs höll Steven Rollnick </a:t>
            </a:r>
            <a:r>
              <a:rPr lang="sv-SE" altLang="sv-SE" baseline="0" dirty="0" err="1"/>
              <a:t>Workshoops</a:t>
            </a:r>
            <a:r>
              <a:rPr lang="sv-SE" altLang="sv-SE" baseline="0" dirty="0"/>
              <a:t> om MI</a:t>
            </a:r>
          </a:p>
          <a:p>
            <a:r>
              <a:rPr lang="sv-SE" altLang="sv-SE" baseline="0" dirty="0"/>
              <a:t>Lyssnade. Började läsa böcker Kom hem till lungkliniken, träffade KOL patienter, igen … ny värld öppnade sig</a:t>
            </a:r>
          </a:p>
          <a:p>
            <a:r>
              <a:rPr lang="sv-SE" altLang="sv-SE" baseline="0" dirty="0"/>
              <a:t>Förr var det jobbigaste jag visste    rökande KOL patient…BRRRRR. Numer roligaste..</a:t>
            </a:r>
          </a:p>
          <a:p>
            <a:r>
              <a:rPr lang="sv-SE" altLang="sv-SE" baseline="0" dirty="0"/>
              <a:t>En annan viktig person vad gäller kommunikation – och vetenskapliga idéer… </a:t>
            </a:r>
            <a:endParaRPr lang="sv-SE" altLang="sv-SE" dirty="0"/>
          </a:p>
        </p:txBody>
      </p:sp>
      <p:sp>
        <p:nvSpPr>
          <p:cNvPr id="1126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4436" indent="-286322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5286" indent="-229057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3400" indent="-229057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61515" indent="-229057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9629" indent="-229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7744" indent="-229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35858" indent="-229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93972" indent="-22905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5DD8971A-86D1-4761-84D4-D52CE0F3D2A9}" type="slidenum">
              <a:rPr lang="sv-SE" altLang="sv-SE" smtClean="0"/>
              <a:pPr>
                <a:spcBef>
                  <a:spcPct val="0"/>
                </a:spcBef>
              </a:pPr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61995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dirty="0"/>
              <a:t>Generika tillämpbart många områden</a:t>
            </a:r>
            <a:r>
              <a:rPr lang="sv-SE" altLang="sv-SE" baseline="0" dirty="0"/>
              <a:t>        </a:t>
            </a:r>
            <a:r>
              <a:rPr lang="sv-SE" altLang="sv-SE" dirty="0"/>
              <a:t>Varför intressant o viktigt med MI?</a:t>
            </a:r>
          </a:p>
          <a:p>
            <a:r>
              <a:rPr lang="sv-SE" altLang="sv-SE" dirty="0"/>
              <a:t>Tillsammans kommer ni att träffa väldigt många pat..</a:t>
            </a:r>
          </a:p>
          <a:p>
            <a:r>
              <a:rPr lang="sv-SE" altLang="sv-SE" dirty="0"/>
              <a:t>Möten som kan göra skillnad</a:t>
            </a:r>
          </a:p>
          <a:p>
            <a:r>
              <a:rPr lang="sv-SE" altLang="sv-SE" dirty="0"/>
              <a:t>Livsstilssamtal </a:t>
            </a:r>
            <a:r>
              <a:rPr lang="sv-SE" altLang="sv-SE" baseline="0" dirty="0"/>
              <a:t>       </a:t>
            </a:r>
            <a:r>
              <a:rPr lang="sv-SE" altLang="sv-SE" dirty="0"/>
              <a:t>Ge svåra besked</a:t>
            </a:r>
            <a:r>
              <a:rPr lang="sv-SE" altLang="sv-SE" baseline="0" dirty="0"/>
              <a:t>            </a:t>
            </a:r>
            <a:r>
              <a:rPr lang="sv-SE" altLang="sv-SE" dirty="0"/>
              <a:t>Rond…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altLang="sv-SE" dirty="0"/>
              <a:t>Generika!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1D729-9852-48CC-9FCB-CB481A7EDC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31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v-SE" altLang="en-US" dirty="0"/>
              <a:t>Lyfta fram patientens egna  motiv till beteendeförändring  (Går inte att tvinga fram –skapar motstånd)</a:t>
            </a:r>
          </a:p>
          <a:p>
            <a:endParaRPr lang="sv-SE" altLang="en-US" dirty="0"/>
          </a:p>
          <a:p>
            <a:endParaRPr lang="sv-SE" altLang="en-US" dirty="0"/>
          </a:p>
          <a:p>
            <a:endParaRPr lang="sv-SE" altLang="en-US" dirty="0"/>
          </a:p>
          <a:p>
            <a:r>
              <a:rPr lang="sv-SE" altLang="en-US" dirty="0"/>
              <a:t>Samarbete</a:t>
            </a:r>
          </a:p>
          <a:p>
            <a:endParaRPr lang="sv-SE" altLang="en-US" dirty="0"/>
          </a:p>
          <a:p>
            <a:endParaRPr lang="sv-SE" altLang="en-US" dirty="0"/>
          </a:p>
          <a:p>
            <a:endParaRPr lang="sv-SE" altLang="en-US" dirty="0"/>
          </a:p>
          <a:p>
            <a:r>
              <a:rPr lang="sv-SE" altLang="en-US" dirty="0"/>
              <a:t>Respekt för patientens autonomi</a:t>
            </a:r>
          </a:p>
          <a:p>
            <a:endParaRPr lang="sv-SE" altLang="en-US" dirty="0"/>
          </a:p>
          <a:p>
            <a:endParaRPr lang="sv-SE" altLang="en-US" dirty="0"/>
          </a:p>
          <a:p>
            <a:r>
              <a:rPr lang="sv-SE" altLang="en-US" dirty="0"/>
              <a:t>Undvika motstånd</a:t>
            </a:r>
          </a:p>
        </p:txBody>
      </p:sp>
      <p:sp>
        <p:nvSpPr>
          <p:cNvPr id="15667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D558DF-8E26-42C9-91F8-F8BD0F950FF6}" type="slidenum">
              <a:rPr lang="sv-SE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sv-S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EB38-1DCE-4AD7-B55E-293024D58D72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4EC-859E-4FBB-8C0B-DAAE05BD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80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EB38-1DCE-4AD7-B55E-293024D58D72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4EC-859E-4FBB-8C0B-DAAE05BD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33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EB38-1DCE-4AD7-B55E-293024D58D72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4EC-859E-4FBB-8C0B-DAAE05BD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54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frundet rektangel 5">
            <a:extLst>
              <a:ext uri="{FF2B5EF4-FFF2-40B4-BE49-F238E27FC236}">
                <a16:creationId xmlns:a16="http://schemas.microsoft.com/office/drawing/2014/main" id="{5D0F22A7-6D84-4E5E-A27B-58F35D4C5DC8}"/>
              </a:ext>
            </a:extLst>
          </p:cNvPr>
          <p:cNvSpPr/>
          <p:nvPr userDrawn="1"/>
        </p:nvSpPr>
        <p:spPr>
          <a:xfrm>
            <a:off x="1258888" y="71438"/>
            <a:ext cx="7777162" cy="6742112"/>
          </a:xfrm>
          <a:prstGeom prst="roundRect">
            <a:avLst>
              <a:gd name="adj" fmla="val 211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 sz="1800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7FDB1916-13E3-4B87-806B-1050C9852E96}"/>
              </a:ext>
            </a:extLst>
          </p:cNvPr>
          <p:cNvSpPr/>
          <p:nvPr userDrawn="1"/>
        </p:nvSpPr>
        <p:spPr>
          <a:xfrm>
            <a:off x="0" y="0"/>
            <a:ext cx="154781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a-DK" sz="1800"/>
          </a:p>
        </p:txBody>
      </p:sp>
    </p:spTree>
    <p:extLst>
      <p:ext uri="{BB962C8B-B14F-4D97-AF65-F5344CB8AC3E}">
        <p14:creationId xmlns:p14="http://schemas.microsoft.com/office/powerpoint/2010/main" val="315818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EB38-1DCE-4AD7-B55E-293024D58D72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4EC-859E-4FBB-8C0B-DAAE05BD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08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EB38-1DCE-4AD7-B55E-293024D58D72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4EC-859E-4FBB-8C0B-DAAE05BD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84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EB38-1DCE-4AD7-B55E-293024D58D72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4EC-859E-4FBB-8C0B-DAAE05BD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41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EB38-1DCE-4AD7-B55E-293024D58D72}" type="datetimeFigureOut">
              <a:rPr lang="en-US" smtClean="0"/>
              <a:t>5/13/19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4EC-859E-4FBB-8C0B-DAAE05BD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EB38-1DCE-4AD7-B55E-293024D58D72}" type="datetimeFigureOut">
              <a:rPr lang="en-US" smtClean="0"/>
              <a:t>5/13/19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4EC-859E-4FBB-8C0B-DAAE05BD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94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EB38-1DCE-4AD7-B55E-293024D58D72}" type="datetimeFigureOut">
              <a:rPr lang="en-US" smtClean="0"/>
              <a:t>5/13/19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4EC-859E-4FBB-8C0B-DAAE05BD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5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EB38-1DCE-4AD7-B55E-293024D58D72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4EC-859E-4FBB-8C0B-DAAE05BD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5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5EB38-1DCE-4AD7-B55E-293024D58D72}" type="datetimeFigureOut">
              <a:rPr lang="en-US" smtClean="0"/>
              <a:t>5/13/19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C4EC-859E-4FBB-8C0B-DAAE05BD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8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5EB38-1DCE-4AD7-B55E-293024D58D72}" type="datetimeFigureOut">
              <a:rPr lang="en-US" smtClean="0"/>
              <a:t>5/13/19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8C4EC-859E-4FBB-8C0B-DAAE05BD3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8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ruta 1">
            <a:extLst>
              <a:ext uri="{FF2B5EF4-FFF2-40B4-BE49-F238E27FC236}">
                <a16:creationId xmlns:a16="http://schemas.microsoft.com/office/drawing/2014/main" id="{FC7D91D2-17E1-4E36-83A4-FEDD79D99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088" y="260350"/>
            <a:ext cx="51212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sv-SE" altLang="sv-SE" sz="5400" dirty="0">
                <a:solidFill>
                  <a:srgbClr val="FF0000"/>
                </a:solidFill>
                <a:latin typeface="French Script MT" panose="03020402040607040605" pitchFamily="66" charset="0"/>
                <a:ea typeface="SimSun" panose="02010600030101010101" pitchFamily="2" charset="-122"/>
              </a:rPr>
              <a:t>S</a:t>
            </a:r>
            <a:r>
              <a:rPr lang="sv-SE" altLang="sv-SE" sz="4400" dirty="0">
                <a:latin typeface="SD Viewer Edge Font" panose="020B0609000000000000" pitchFamily="50" charset="0"/>
                <a:ea typeface="SimSun" panose="02010600030101010101" pitchFamily="2" charset="-122"/>
              </a:rPr>
              <a:t>T</a:t>
            </a:r>
            <a:r>
              <a:rPr lang="sv-SE" altLang="sv-SE" sz="5400" dirty="0">
                <a:solidFill>
                  <a:schemeClr val="bg1">
                    <a:lumMod val="8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Å-UPP</a:t>
            </a:r>
            <a:r>
              <a:rPr lang="sv-SE" altLang="sv-SE" sz="54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sv-SE" altLang="sv-SE" sz="2700" dirty="0"/>
              <a:t>mot  </a:t>
            </a:r>
            <a:r>
              <a:rPr lang="sv-SE" altLang="sv-SE" sz="4500" dirty="0">
                <a:solidFill>
                  <a:srgbClr val="FFC000"/>
                </a:solidFill>
                <a:latin typeface="Impact" panose="020B0806030902050204" pitchFamily="34" charset="0"/>
                <a:cs typeface="Nirmala UI Semilight" panose="020B0402040204020203" pitchFamily="34" charset="0"/>
              </a:rPr>
              <a:t>TOBAK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25CEC609-5A78-46E2-B36F-04EE9526FB48}"/>
              </a:ext>
            </a:extLst>
          </p:cNvPr>
          <p:cNvCxnSpPr/>
          <p:nvPr/>
        </p:nvCxnSpPr>
        <p:spPr>
          <a:xfrm>
            <a:off x="2484438" y="476250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ak 4">
            <a:extLst>
              <a:ext uri="{FF2B5EF4-FFF2-40B4-BE49-F238E27FC236}">
                <a16:creationId xmlns:a16="http://schemas.microsoft.com/office/drawing/2014/main" id="{C3C937B6-71FA-4461-A751-347277FCA3DA}"/>
              </a:ext>
            </a:extLst>
          </p:cNvPr>
          <p:cNvCxnSpPr/>
          <p:nvPr/>
        </p:nvCxnSpPr>
        <p:spPr>
          <a:xfrm>
            <a:off x="2484438" y="981075"/>
            <a:ext cx="316706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ak 5">
            <a:extLst>
              <a:ext uri="{FF2B5EF4-FFF2-40B4-BE49-F238E27FC236}">
                <a16:creationId xmlns:a16="http://schemas.microsoft.com/office/drawing/2014/main" id="{D06749D0-23A0-4BF5-B369-D314C2F4CE95}"/>
              </a:ext>
            </a:extLst>
          </p:cNvPr>
          <p:cNvCxnSpPr/>
          <p:nvPr/>
        </p:nvCxnSpPr>
        <p:spPr>
          <a:xfrm>
            <a:off x="5651500" y="981075"/>
            <a:ext cx="13684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BF28C8CD-55BA-4580-9898-BEA6816DBC72}"/>
              </a:ext>
            </a:extLst>
          </p:cNvPr>
          <p:cNvCxnSpPr/>
          <p:nvPr/>
        </p:nvCxnSpPr>
        <p:spPr>
          <a:xfrm>
            <a:off x="5508625" y="476250"/>
            <a:ext cx="15843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Rektangel 10"/>
          <p:cNvSpPr>
            <a:spLocks noChangeArrowheads="1"/>
          </p:cNvSpPr>
          <p:nvPr/>
        </p:nvSpPr>
        <p:spPr bwMode="auto">
          <a:xfrm>
            <a:off x="541336" y="5301208"/>
            <a:ext cx="827913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>
                <a:solidFill>
                  <a:srgbClr val="595959"/>
                </a:solidFill>
                <a:latin typeface="Gill Sans MT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 sz="1400">
                <a:solidFill>
                  <a:srgbClr val="595959"/>
                </a:solidFill>
                <a:latin typeface="Gill Sans MT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en-US" dirty="0">
                <a:solidFill>
                  <a:schemeClr val="tx1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Matz Larsson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en-US" dirty="0">
                <a:solidFill>
                  <a:schemeClr val="tx1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Hjärtlungfysiologi-kliniken Tobakspreventiva Enheten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en-US" dirty="0">
                <a:solidFill>
                  <a:schemeClr val="tx1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Universitetssjukhuset Örebro,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sv-SE" altLang="en-US" dirty="0">
                <a:solidFill>
                  <a:schemeClr val="tx1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Docent, Kliniskt Centrum för Hälsofrämjande Vård, Lunds Universitet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en-US" dirty="0">
                <a:solidFill>
                  <a:schemeClr val="tx1"/>
                </a:solidFill>
                <a:latin typeface="Arial Narrow" panose="020B0606020202030204" pitchFamily="34" charset="0"/>
                <a:cs typeface="Arabic Typesetting" panose="03020402040406030203" pitchFamily="66" charset="-78"/>
              </a:rPr>
              <a:t>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en-US" dirty="0">
              <a:solidFill>
                <a:schemeClr val="tx1"/>
              </a:solidFill>
              <a:latin typeface="Arial Narrow" panose="020B0606020202030204" pitchFamily="34" charset="0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142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idx="1"/>
          </p:nvPr>
        </p:nvSpPr>
        <p:spPr>
          <a:xfrm>
            <a:off x="2039938" y="914400"/>
            <a:ext cx="5857875" cy="3527425"/>
          </a:xfrm>
        </p:spPr>
        <p:txBody>
          <a:bodyPr/>
          <a:lstStyle/>
          <a:p>
            <a:pPr eaLnBrk="1" hangingPunct="1"/>
            <a:r>
              <a:rPr lang="sv-SE" altLang="en-US" sz="2400"/>
              <a:t>Varför MI   /  Motiverande samtal?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070100" y="660400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5767388" y="4927600"/>
            <a:ext cx="18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104063" y="1803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54278" name="textruta 5"/>
          <p:cNvSpPr txBox="1">
            <a:spLocks noChangeArrowheads="1"/>
          </p:cNvSpPr>
          <p:nvPr/>
        </p:nvSpPr>
        <p:spPr bwMode="auto">
          <a:xfrm>
            <a:off x="650875" y="2276475"/>
            <a:ext cx="2940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/>
              <a:t>Alla mina patienter …</a:t>
            </a:r>
          </a:p>
        </p:txBody>
      </p:sp>
      <p:sp>
        <p:nvSpPr>
          <p:cNvPr id="7" name="textruta 6"/>
          <p:cNvSpPr txBox="1">
            <a:spLocks noChangeArrowheads="1"/>
          </p:cNvSpPr>
          <p:nvPr/>
        </p:nvSpPr>
        <p:spPr bwMode="auto">
          <a:xfrm>
            <a:off x="784225" y="3429000"/>
            <a:ext cx="524986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motionerar regelbundet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håller dieten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dricker lagom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accepterar  kommunhjälp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sköter läkemedlen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väger lagom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använder preventivmedel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avskyr narkotika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7557799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ruta 1"/>
          <p:cNvSpPr txBox="1">
            <a:spLocks noChangeArrowheads="1"/>
          </p:cNvSpPr>
          <p:nvPr/>
        </p:nvSpPr>
        <p:spPr bwMode="auto">
          <a:xfrm>
            <a:off x="849313" y="836613"/>
            <a:ext cx="764381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000" b="1" dirty="0">
                <a:latin typeface="Arial" pitchFamily="34" charset="0"/>
              </a:rPr>
              <a:t>Du har ett stort beslut att ta om din framtid.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000" dirty="0">
                <a:latin typeface="Arial" pitchFamily="34" charset="0"/>
              </a:rPr>
              <a:t>En känslig fråga.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000" dirty="0">
                <a:latin typeface="Arial" pitchFamily="34" charset="0"/>
              </a:rPr>
              <a:t>Du har varit ambivalent länge men nu måste du besluta dig.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000" dirty="0">
                <a:latin typeface="Arial" pitchFamily="34" charset="0"/>
              </a:rPr>
              <a:t>Du har bestämt träff med en person  (ej involverad i frågan)  för att diskutera ditt dilemma.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000" dirty="0">
                <a:latin typeface="Arial" pitchFamily="34" charset="0"/>
              </a:rPr>
              <a:t>Hur önskar du att personen är?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000" dirty="0">
                <a:latin typeface="Arial" pitchFamily="34" charset="0"/>
              </a:rPr>
              <a:t>Tänk själv  i 30 sek.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000" dirty="0">
                <a:latin typeface="Arial" pitchFamily="34" charset="0"/>
              </a:rPr>
              <a:t>Diskutera i 1 minut med 1 till 2 bredvid dig.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000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000" dirty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2535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1"/>
          </p:nvPr>
        </p:nvSpPr>
        <p:spPr>
          <a:xfrm>
            <a:off x="2039938" y="914400"/>
            <a:ext cx="5857875" cy="3527425"/>
          </a:xfrm>
        </p:spPr>
        <p:txBody>
          <a:bodyPr/>
          <a:lstStyle/>
          <a:p>
            <a:pPr eaLnBrk="1" hangingPunct="1"/>
            <a:r>
              <a:rPr lang="sv-SE" altLang="en-US" sz="2400" dirty="0"/>
              <a:t>Varför MI   /  Motiverande samtal?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070100" y="660400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767388" y="4927600"/>
            <a:ext cx="18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7104063" y="1803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3494" name="textruta 5"/>
          <p:cNvSpPr txBox="1">
            <a:spLocks noChangeArrowheads="1"/>
          </p:cNvSpPr>
          <p:nvPr/>
        </p:nvSpPr>
        <p:spPr bwMode="auto">
          <a:xfrm>
            <a:off x="251520" y="2165509"/>
            <a:ext cx="8789266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6600" dirty="0">
                <a:latin typeface="Snap ITC" panose="04040A07060A02020202" pitchFamily="82" charset="0"/>
              </a:rPr>
              <a:t>Undvika motstånd</a:t>
            </a:r>
          </a:p>
        </p:txBody>
      </p:sp>
      <p:sp>
        <p:nvSpPr>
          <p:cNvPr id="63495" name="textruta 6"/>
          <p:cNvSpPr txBox="1">
            <a:spLocks noChangeArrowheads="1"/>
          </p:cNvSpPr>
          <p:nvPr/>
        </p:nvSpPr>
        <p:spPr bwMode="auto">
          <a:xfrm>
            <a:off x="2987824" y="3357562"/>
            <a:ext cx="52498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</p:spTree>
    <p:extLst>
      <p:ext uri="{BB962C8B-B14F-4D97-AF65-F5344CB8AC3E}">
        <p14:creationId xmlns:p14="http://schemas.microsoft.com/office/powerpoint/2010/main" val="1151848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2771800" y="188640"/>
            <a:ext cx="5125121" cy="41242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sv-SE" altLang="en-US" dirty="0"/>
          </a:p>
          <a:p>
            <a:pPr>
              <a:spcBef>
                <a:spcPct val="0"/>
              </a:spcBef>
            </a:pPr>
            <a:endParaRPr lang="sv-SE" altLang="en-US" dirty="0"/>
          </a:p>
          <a:p>
            <a:pPr>
              <a:spcBef>
                <a:spcPct val="0"/>
              </a:spcBef>
            </a:pPr>
            <a:endParaRPr lang="sv-SE" altLang="en-US" dirty="0"/>
          </a:p>
          <a:p>
            <a:pPr>
              <a:spcBef>
                <a:spcPct val="0"/>
              </a:spcBef>
            </a:pPr>
            <a:endParaRPr lang="sv-SE" altLang="en-US" dirty="0"/>
          </a:p>
          <a:p>
            <a:pPr>
              <a:spcBef>
                <a:spcPct val="0"/>
              </a:spcBef>
            </a:pPr>
            <a:endParaRPr lang="sv-SE" altLang="en-US" dirty="0"/>
          </a:p>
          <a:p>
            <a:pPr>
              <a:spcBef>
                <a:spcPct val="0"/>
              </a:spcBef>
            </a:pPr>
            <a:endParaRPr lang="sv-SE" altLang="en-US" dirty="0"/>
          </a:p>
          <a:p>
            <a:pPr>
              <a:spcBef>
                <a:spcPct val="0"/>
              </a:spcBef>
            </a:pPr>
            <a:endParaRPr lang="sv-SE" altLang="en-US" dirty="0"/>
          </a:p>
          <a:p>
            <a:pPr>
              <a:spcBef>
                <a:spcPct val="0"/>
              </a:spcBef>
            </a:pPr>
            <a:endParaRPr lang="sv-SE" altLang="en-US" dirty="0"/>
          </a:p>
          <a:p>
            <a:pPr>
              <a:spcBef>
                <a:spcPct val="0"/>
              </a:spcBef>
            </a:pPr>
            <a:r>
              <a:rPr lang="sv-SE" altLang="en-US" sz="2000" b="1" dirty="0">
                <a:latin typeface="Algerian" panose="04020705040A02060702" pitchFamily="82" charset="0"/>
              </a:rPr>
              <a:t>RULE…					</a:t>
            </a:r>
          </a:p>
          <a:p>
            <a:pPr>
              <a:spcBef>
                <a:spcPct val="0"/>
              </a:spcBef>
            </a:pPr>
            <a:r>
              <a:rPr lang="sv-SE" altLang="en-US" sz="2000" b="1" dirty="0" err="1">
                <a:latin typeface="Algerian" panose="04020705040A02060702" pitchFamily="82" charset="0"/>
              </a:rPr>
              <a:t>R</a:t>
            </a:r>
            <a:r>
              <a:rPr lang="sv-SE" altLang="en-US" sz="2000" dirty="0" err="1"/>
              <a:t>esist</a:t>
            </a:r>
            <a:r>
              <a:rPr lang="sv-SE" altLang="en-US" sz="2000" dirty="0"/>
              <a:t> the </a:t>
            </a:r>
            <a:r>
              <a:rPr lang="sv-SE" altLang="en-US" sz="2000" dirty="0" err="1"/>
              <a:t>Righting</a:t>
            </a:r>
            <a:r>
              <a:rPr lang="sv-SE" altLang="en-US" sz="2000" dirty="0"/>
              <a:t> reflex</a:t>
            </a:r>
          </a:p>
          <a:p>
            <a:pPr>
              <a:spcBef>
                <a:spcPct val="0"/>
              </a:spcBef>
            </a:pPr>
            <a:r>
              <a:rPr lang="sv-SE" altLang="en-US" sz="2000" b="1" dirty="0">
                <a:latin typeface="Algerian" panose="04020705040A02060702" pitchFamily="82" charset="0"/>
              </a:rPr>
              <a:t>U</a:t>
            </a:r>
            <a:r>
              <a:rPr lang="sv-SE" altLang="en-US" sz="2000" dirty="0"/>
              <a:t>nderstand </a:t>
            </a:r>
            <a:r>
              <a:rPr lang="sv-SE" altLang="en-US" sz="2000" dirty="0" err="1"/>
              <a:t>your</a:t>
            </a:r>
            <a:r>
              <a:rPr lang="sv-SE" altLang="en-US" sz="2000" dirty="0"/>
              <a:t> patients </a:t>
            </a:r>
            <a:r>
              <a:rPr lang="sv-SE" altLang="en-US" sz="2000" dirty="0" err="1"/>
              <a:t>motives</a:t>
            </a:r>
            <a:endParaRPr lang="sv-SE" altLang="en-US" sz="2000" dirty="0"/>
          </a:p>
          <a:p>
            <a:pPr>
              <a:spcBef>
                <a:spcPct val="0"/>
              </a:spcBef>
            </a:pPr>
            <a:r>
              <a:rPr lang="sv-SE" altLang="en-US" sz="2000" b="1" dirty="0">
                <a:latin typeface="Algerian" panose="04020705040A02060702" pitchFamily="82" charset="0"/>
              </a:rPr>
              <a:t>L</a:t>
            </a:r>
            <a:r>
              <a:rPr lang="sv-SE" altLang="en-US" sz="2000" dirty="0"/>
              <a:t>isten</a:t>
            </a:r>
          </a:p>
          <a:p>
            <a:pPr>
              <a:spcBef>
                <a:spcPct val="0"/>
              </a:spcBef>
            </a:pPr>
            <a:r>
              <a:rPr lang="sv-SE" altLang="en-US" sz="2000" b="1" dirty="0" err="1">
                <a:latin typeface="Algerian" panose="04020705040A02060702" pitchFamily="82" charset="0"/>
              </a:rPr>
              <a:t>E</a:t>
            </a:r>
            <a:r>
              <a:rPr lang="sv-SE" altLang="en-US" sz="2000" dirty="0" err="1"/>
              <a:t>mpower</a:t>
            </a:r>
            <a:r>
              <a:rPr lang="sv-SE" altLang="en-US" dirty="0"/>
              <a:t>			</a:t>
            </a:r>
            <a:r>
              <a:rPr lang="sv-SE" altLang="en-US" dirty="0">
                <a:latin typeface="Algerian" panose="04020705040A02060702" pitchFamily="82" charset="0"/>
              </a:rPr>
              <a:t>(Rollnick)</a:t>
            </a:r>
          </a:p>
          <a:p>
            <a:pPr>
              <a:spcBef>
                <a:spcPct val="0"/>
              </a:spcBef>
            </a:pPr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4183893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peka finger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515100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6732240" y="3717032"/>
            <a:ext cx="23670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v-SE" altLang="en-US" sz="2800" strike="dblStrike" dirty="0"/>
              <a:t>Rättningsreflex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6732240" y="3332311"/>
            <a:ext cx="1829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altLang="en-US" b="1" dirty="0"/>
              <a:t>Undvik motstånd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3243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PICT23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10007600" cy="750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39938" y="914400"/>
            <a:ext cx="5857875" cy="3527425"/>
          </a:xfrm>
          <a:prstGeom prst="rect">
            <a:avLst/>
          </a:prstGeom>
        </p:spPr>
        <p:txBody>
          <a:bodyPr/>
          <a:lstStyle/>
          <a:p>
            <a:pPr marL="292100" indent="-29210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"/>
              <a:defRPr/>
            </a:pPr>
            <a:r>
              <a:rPr lang="sv-SE">
                <a:solidFill>
                  <a:srgbClr val="FFFF00"/>
                </a:solidFill>
                <a:latin typeface="+mn-lt"/>
              </a:rPr>
              <a:t>Varför MI   /  Motiverande samtal?</a:t>
            </a:r>
            <a:endParaRPr lang="sv-SE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2070100" y="660400"/>
            <a:ext cx="185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>
              <a:solidFill>
                <a:srgbClr val="FFFF00"/>
              </a:solidFill>
            </a:endParaRP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5767388" y="4927600"/>
            <a:ext cx="18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>
              <a:solidFill>
                <a:srgbClr val="FFFF00"/>
              </a:solidFill>
            </a:endParaRPr>
          </a:p>
        </p:txBody>
      </p:sp>
      <p:sp>
        <p:nvSpPr>
          <p:cNvPr id="66566" name="Text Box 5"/>
          <p:cNvSpPr txBox="1">
            <a:spLocks noChangeArrowheads="1"/>
          </p:cNvSpPr>
          <p:nvPr/>
        </p:nvSpPr>
        <p:spPr bwMode="auto">
          <a:xfrm>
            <a:off x="7104063" y="1803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>
              <a:solidFill>
                <a:srgbClr val="FFFF00"/>
              </a:solidFill>
            </a:endParaRPr>
          </a:p>
        </p:txBody>
      </p:sp>
      <p:sp>
        <p:nvSpPr>
          <p:cNvPr id="66567" name="textruta 6"/>
          <p:cNvSpPr txBox="1">
            <a:spLocks noChangeArrowheads="1"/>
          </p:cNvSpPr>
          <p:nvPr/>
        </p:nvSpPr>
        <p:spPr bwMode="auto">
          <a:xfrm>
            <a:off x="43400" y="3034506"/>
            <a:ext cx="722471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>
                <a:solidFill>
                  <a:srgbClr val="FFFF00"/>
                </a:solidFill>
              </a:rPr>
              <a:t>Lyfta fram patientens egna  motiv till beteendeförändring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>
                <a:solidFill>
                  <a:srgbClr val="FFFF00"/>
                </a:solidFill>
              </a:rPr>
              <a:t>Samarbete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>
                <a:solidFill>
                  <a:srgbClr val="FFFF00"/>
                </a:solidFill>
              </a:rPr>
              <a:t>Respektera autonomi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>
                <a:solidFill>
                  <a:srgbClr val="FFFF00"/>
                </a:solidFill>
              </a:rPr>
              <a:t>Undvika motstånd</a:t>
            </a:r>
          </a:p>
        </p:txBody>
      </p:sp>
      <p:sp>
        <p:nvSpPr>
          <p:cNvPr id="66568" name="textruta 7"/>
          <p:cNvSpPr txBox="1">
            <a:spLocks noChangeArrowheads="1"/>
          </p:cNvSpPr>
          <p:nvPr/>
        </p:nvSpPr>
        <p:spPr bwMode="auto">
          <a:xfrm>
            <a:off x="741362" y="3217863"/>
            <a:ext cx="52498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>
              <a:solidFill>
                <a:srgbClr val="FFFF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157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idx="1"/>
          </p:nvPr>
        </p:nvSpPr>
        <p:spPr>
          <a:xfrm>
            <a:off x="2187575" y="1676400"/>
            <a:ext cx="5859463" cy="3527425"/>
          </a:xfrm>
        </p:spPr>
        <p:txBody>
          <a:bodyPr/>
          <a:lstStyle/>
          <a:p>
            <a:pPr eaLnBrk="1" hangingPunct="1"/>
            <a:r>
              <a:rPr lang="sv-SE" altLang="en-US" sz="2400" b="1" dirty="0"/>
              <a:t>B </a:t>
            </a:r>
            <a:r>
              <a:rPr lang="sv-SE" altLang="en-US" sz="2400" dirty="0" err="1"/>
              <a:t>ekräfta</a:t>
            </a:r>
            <a:endParaRPr lang="sv-SE" altLang="en-US" sz="2400" dirty="0"/>
          </a:p>
          <a:p>
            <a:pPr eaLnBrk="1" hangingPunct="1"/>
            <a:r>
              <a:rPr lang="sv-SE" altLang="en-US" sz="2400" b="1" dirty="0"/>
              <a:t>Ö </a:t>
            </a:r>
            <a:r>
              <a:rPr lang="sv-SE" altLang="en-US" sz="2400" dirty="0" err="1"/>
              <a:t>ppna</a:t>
            </a:r>
            <a:r>
              <a:rPr lang="sv-SE" altLang="en-US" sz="2400" dirty="0"/>
              <a:t> frågor</a:t>
            </a:r>
          </a:p>
          <a:p>
            <a:pPr eaLnBrk="1" hangingPunct="1"/>
            <a:r>
              <a:rPr lang="sv-SE" altLang="en-US" sz="2400" b="1" dirty="0"/>
              <a:t>R </a:t>
            </a:r>
            <a:r>
              <a:rPr lang="sv-SE" altLang="en-US" sz="2400" dirty="0" err="1"/>
              <a:t>eflektivt</a:t>
            </a:r>
            <a:r>
              <a:rPr lang="sv-SE" altLang="en-US" sz="2400" dirty="0"/>
              <a:t> lyssnande</a:t>
            </a:r>
          </a:p>
          <a:p>
            <a:pPr eaLnBrk="1" hangingPunct="1"/>
            <a:r>
              <a:rPr lang="sv-SE" altLang="en-US" sz="2400" b="1" dirty="0"/>
              <a:t>S </a:t>
            </a:r>
            <a:r>
              <a:rPr lang="sv-SE" altLang="en-US" sz="2400" dirty="0" err="1"/>
              <a:t>ummera</a:t>
            </a:r>
            <a:endParaRPr lang="sv-SE" altLang="en-US" sz="2400" dirty="0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463800" y="838200"/>
            <a:ext cx="1022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b="1"/>
              <a:t>BÖRS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767388" y="4927600"/>
            <a:ext cx="18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7104063" y="1803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</p:spTree>
    <p:extLst>
      <p:ext uri="{BB962C8B-B14F-4D97-AF65-F5344CB8AC3E}">
        <p14:creationId xmlns:p14="http://schemas.microsoft.com/office/powerpoint/2010/main" val="2346529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PICT23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84100" cy="936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7504" y="1296764"/>
            <a:ext cx="5857875" cy="3527425"/>
          </a:xfrm>
          <a:prstGeom prst="rect">
            <a:avLst/>
          </a:prstGeom>
        </p:spPr>
        <p:txBody>
          <a:bodyPr/>
          <a:lstStyle/>
          <a:p>
            <a:pPr marL="292100" indent="-2921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sv-SE" sz="2000" dirty="0">
                <a:solidFill>
                  <a:srgbClr val="FFFF00"/>
                </a:solidFill>
                <a:latin typeface="+mn-lt"/>
              </a:rPr>
              <a:t>Ögonkontakt</a:t>
            </a:r>
          </a:p>
          <a:p>
            <a:pPr marL="292100" indent="-2921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sv-SE" sz="2000" dirty="0">
                <a:solidFill>
                  <a:srgbClr val="FFFF00"/>
                </a:solidFill>
                <a:latin typeface="+mn-lt"/>
              </a:rPr>
              <a:t>Personligt tilltal</a:t>
            </a:r>
          </a:p>
          <a:p>
            <a:pPr marL="292100" indent="-2921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sv-SE" sz="2000" dirty="0">
                <a:solidFill>
                  <a:srgbClr val="FFFF00"/>
                </a:solidFill>
                <a:latin typeface="+mn-lt"/>
              </a:rPr>
              <a:t>Välkomnande</a:t>
            </a:r>
          </a:p>
          <a:p>
            <a:pPr marL="292100" indent="-2921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sv-SE" sz="2000" dirty="0">
                <a:solidFill>
                  <a:srgbClr val="FFFF00"/>
                </a:solidFill>
                <a:latin typeface="+mn-lt"/>
              </a:rPr>
              <a:t>Kroppsspråk</a:t>
            </a:r>
          </a:p>
          <a:p>
            <a:pPr marL="292100" indent="-2921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sv-SE" sz="2000" dirty="0">
                <a:solidFill>
                  <a:srgbClr val="FFFF00"/>
                </a:solidFill>
                <a:latin typeface="+mn-lt"/>
              </a:rPr>
              <a:t>Intresse</a:t>
            </a:r>
          </a:p>
          <a:p>
            <a:pPr marL="292100" indent="-2921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sv-SE" sz="2000" dirty="0">
                <a:solidFill>
                  <a:srgbClr val="FFFF00"/>
                </a:solidFill>
                <a:latin typeface="+mn-lt"/>
              </a:rPr>
              <a:t>Lyssna</a:t>
            </a:r>
          </a:p>
          <a:p>
            <a:pPr marL="292100" indent="-292100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sv-SE" sz="2000" dirty="0">
                <a:solidFill>
                  <a:srgbClr val="FFFF00"/>
                </a:solidFill>
                <a:latin typeface="+mn-lt"/>
              </a:rPr>
              <a:t>Förmedla tilltro, uppmuntra</a:t>
            </a:r>
          </a:p>
        </p:txBody>
      </p:sp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276225" y="430213"/>
            <a:ext cx="1241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>
                <a:solidFill>
                  <a:srgbClr val="FFFF00"/>
                </a:solidFill>
              </a:rPr>
              <a:t>Bekräfta</a:t>
            </a:r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3579813" y="45196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>
              <a:solidFill>
                <a:srgbClr val="FFFF00"/>
              </a:solidFill>
            </a:endParaRPr>
          </a:p>
        </p:txBody>
      </p:sp>
      <p:sp>
        <p:nvSpPr>
          <p:cNvPr id="68614" name="Text Box 5"/>
          <p:cNvSpPr txBox="1">
            <a:spLocks noChangeArrowheads="1"/>
          </p:cNvSpPr>
          <p:nvPr/>
        </p:nvSpPr>
        <p:spPr bwMode="auto">
          <a:xfrm>
            <a:off x="4916488" y="13954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0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1514475" y="1484313"/>
            <a:ext cx="5800725" cy="5286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sv-SE" altLang="en-US" sz="2400"/>
              <a:t>Röker du?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514475" y="404813"/>
            <a:ext cx="5106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b="1"/>
              <a:t>Är detta en öppen eller sluten fråga?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5767388" y="4927600"/>
            <a:ext cx="1857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104063" y="1803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6" name="textruta 5"/>
          <p:cNvSpPr txBox="1">
            <a:spLocks noChangeArrowheads="1"/>
          </p:cNvSpPr>
          <p:nvPr/>
        </p:nvSpPr>
        <p:spPr bwMode="auto">
          <a:xfrm>
            <a:off x="582613" y="2349500"/>
            <a:ext cx="5025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Hur kommer det sig att du är här i dag?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/>
          </a:p>
        </p:txBody>
      </p:sp>
      <p:sp>
        <p:nvSpPr>
          <p:cNvPr id="7" name="textruta 6"/>
          <p:cNvSpPr txBox="1">
            <a:spLocks noChangeArrowheads="1"/>
          </p:cNvSpPr>
          <p:nvPr/>
        </p:nvSpPr>
        <p:spPr bwMode="auto">
          <a:xfrm>
            <a:off x="1846263" y="3716338"/>
            <a:ext cx="405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/>
              <a:t>Vill du förändra ditt drickande?</a:t>
            </a:r>
          </a:p>
        </p:txBody>
      </p:sp>
      <p:sp>
        <p:nvSpPr>
          <p:cNvPr id="8" name="textruta 7"/>
          <p:cNvSpPr txBox="1">
            <a:spLocks noChangeArrowheads="1"/>
          </p:cNvSpPr>
          <p:nvPr/>
        </p:nvSpPr>
        <p:spPr bwMode="auto">
          <a:xfrm>
            <a:off x="582613" y="4724400"/>
            <a:ext cx="772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/>
              <a:t>Hur tänker du kring din rökning – vill du fortsätta eller sluta?</a:t>
            </a:r>
          </a:p>
        </p:txBody>
      </p:sp>
      <p:sp>
        <p:nvSpPr>
          <p:cNvPr id="9" name="textruta 8"/>
          <p:cNvSpPr txBox="1">
            <a:spLocks noChangeArrowheads="1"/>
          </p:cNvSpPr>
          <p:nvPr/>
        </p:nvSpPr>
        <p:spPr bwMode="auto">
          <a:xfrm>
            <a:off x="1514475" y="5876925"/>
            <a:ext cx="4259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/>
              <a:t>Hur tänker du kring din rökning?</a:t>
            </a:r>
          </a:p>
        </p:txBody>
      </p:sp>
    </p:spTree>
    <p:extLst>
      <p:ext uri="{BB962C8B-B14F-4D97-AF65-F5344CB8AC3E}">
        <p14:creationId xmlns:p14="http://schemas.microsoft.com/office/powerpoint/2010/main" val="95907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1042988" y="476250"/>
            <a:ext cx="7829550" cy="2490788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sv-SE" altLang="en-US" sz="2800" dirty="0">
                <a:solidFill>
                  <a:schemeClr val="accent1"/>
                </a:solidFill>
              </a:rPr>
              <a:t>Reflektivt lyssnande</a:t>
            </a: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sv-SE" altLang="en-US" sz="1523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 typeface="Wingdings 2" panose="05020102010507070707" pitchFamily="18" charset="2"/>
              <a:buChar char=""/>
              <a:defRPr/>
            </a:pPr>
            <a:endParaRPr lang="sv-SE" altLang="en-US" sz="1523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sv-SE" altLang="en-US" sz="1523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sv-SE" altLang="en-US" sz="1523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sv-SE" altLang="en-US" sz="1523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5468938" y="4465638"/>
            <a:ext cx="184150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v-SE" altLang="en-US" sz="1661">
              <a:latin typeface="Arial" panose="020B0604020202020204" pitchFamily="34" charset="0"/>
            </a:endParaRPr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6470650" y="2303463"/>
            <a:ext cx="1857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sv-SE" altLang="en-US" sz="1661">
              <a:latin typeface="Arial" panose="020B0604020202020204" pitchFamily="34" charset="0"/>
            </a:endParaRPr>
          </a:p>
        </p:txBody>
      </p:sp>
      <p:sp>
        <p:nvSpPr>
          <p:cNvPr id="3" name="textruta 2"/>
          <p:cNvSpPr txBox="1">
            <a:spLocks noChangeArrowheads="1"/>
          </p:cNvSpPr>
          <p:nvPr/>
        </p:nvSpPr>
        <p:spPr bwMode="auto">
          <a:xfrm>
            <a:off x="827088" y="2295525"/>
            <a:ext cx="8212137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>
                <a:solidFill>
                  <a:srgbClr val="595959"/>
                </a:solidFill>
                <a:latin typeface="Gill Sans MT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 sz="1400">
                <a:solidFill>
                  <a:srgbClr val="595959"/>
                </a:solidFill>
                <a:latin typeface="Gill Sans MT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itchFamily="18" charset="2"/>
              <a:buChar char=""/>
            </a:pPr>
            <a:r>
              <a:rPr lang="sv-SE" altLang="en-US">
                <a:solidFill>
                  <a:schemeClr val="tx1"/>
                </a:solidFill>
                <a:latin typeface="Times New Roman" pitchFamily="18" charset="0"/>
              </a:rPr>
              <a:t>Upprepa med samma ord 				(”Papegoja”)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 typeface="Arial" pitchFamily="34" charset="0"/>
              <a:buNone/>
            </a:pPr>
            <a:endParaRPr lang="sv-SE" altLang="en-US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sv-SE" altLang="en-US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itchFamily="18" charset="2"/>
              <a:buChar char=""/>
            </a:pPr>
            <a:endParaRPr lang="sv-SE" altLang="en-US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itchFamily="18" charset="2"/>
              <a:buChar char=""/>
            </a:pPr>
            <a:r>
              <a:rPr lang="sv-SE" altLang="en-US">
                <a:solidFill>
                  <a:schemeClr val="tx1"/>
                </a:solidFill>
                <a:latin typeface="Times New Roman" pitchFamily="18" charset="0"/>
              </a:rPr>
              <a:t>Uttrycka samma sak som patienten men med andra ord 	(Omformulera)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sv-SE" altLang="en-US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itchFamily="18" charset="2"/>
              <a:buChar char=""/>
            </a:pPr>
            <a:endParaRPr lang="sv-SE" altLang="en-US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itchFamily="18" charset="2"/>
              <a:buChar char=""/>
            </a:pPr>
            <a:endParaRPr lang="sv-SE" altLang="en-US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itchFamily="18" charset="2"/>
              <a:buChar char=""/>
            </a:pPr>
            <a:r>
              <a:rPr lang="sv-SE" altLang="en-US">
                <a:solidFill>
                  <a:schemeClr val="tx1"/>
                </a:solidFill>
                <a:latin typeface="Times New Roman" pitchFamily="18" charset="0"/>
              </a:rPr>
              <a:t>Vad menade patienten? 					(Tolkning)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sv-SE" altLang="en-US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sv-SE" altLang="en-US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itchFamily="18" charset="2"/>
              <a:buChar char=""/>
            </a:pPr>
            <a:endParaRPr lang="sv-SE" altLang="en-US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 typeface="Wingdings 2" pitchFamily="18" charset="2"/>
              <a:buChar char=""/>
            </a:pPr>
            <a:r>
              <a:rPr lang="sv-SE" altLang="en-US">
                <a:solidFill>
                  <a:schemeClr val="tx1"/>
                </a:solidFill>
                <a:latin typeface="Times New Roman" pitchFamily="18" charset="0"/>
              </a:rPr>
              <a:t>Summera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9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C379BD6-3755-435B-A1BC-CBD7112F12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35350" y="2708275"/>
            <a:ext cx="3656013" cy="630238"/>
          </a:xfrm>
        </p:spPr>
        <p:txBody>
          <a:bodyPr wrap="square" lIns="0" tIns="13335" rIns="0" bIns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defRPr/>
            </a:pPr>
            <a:r>
              <a:rPr sz="2000" b="1" spc="5" dirty="0">
                <a:solidFill>
                  <a:srgbClr val="646A58"/>
                </a:solidFill>
                <a:latin typeface="Times New Roman"/>
                <a:cs typeface="Times New Roman"/>
              </a:rPr>
              <a:t>100 000 </a:t>
            </a:r>
            <a:r>
              <a:rPr sz="2000" spc="-5" dirty="0" err="1">
                <a:solidFill>
                  <a:srgbClr val="646A58"/>
                </a:solidFill>
              </a:rPr>
              <a:t>rök</a:t>
            </a:r>
            <a:r>
              <a:rPr lang="sv-SE" sz="2000" spc="-5" dirty="0" err="1">
                <a:solidFill>
                  <a:srgbClr val="646A58"/>
                </a:solidFill>
              </a:rPr>
              <a:t>nings</a:t>
            </a:r>
            <a:r>
              <a:rPr lang="sv-SE" sz="2000" spc="-5" dirty="0">
                <a:solidFill>
                  <a:srgbClr val="646A58"/>
                </a:solidFill>
              </a:rPr>
              <a:t>-orsakade</a:t>
            </a:r>
            <a:r>
              <a:rPr sz="2000" spc="-114" dirty="0">
                <a:solidFill>
                  <a:srgbClr val="646A58"/>
                </a:solidFill>
              </a:rPr>
              <a:t> </a:t>
            </a:r>
            <a:r>
              <a:rPr lang="sv-SE" sz="2000" dirty="0">
                <a:solidFill>
                  <a:srgbClr val="646A58"/>
                </a:solidFill>
              </a:rPr>
              <a:t>vårdtillfällen </a:t>
            </a:r>
            <a:r>
              <a:rPr sz="2000" dirty="0">
                <a:solidFill>
                  <a:srgbClr val="646A58"/>
                </a:solidFill>
              </a:rPr>
              <a:t>/år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BB04033-D163-421E-887D-B0D5E3BA43EA}"/>
              </a:ext>
            </a:extLst>
          </p:cNvPr>
          <p:cNvSpPr txBox="1"/>
          <p:nvPr/>
        </p:nvSpPr>
        <p:spPr>
          <a:xfrm>
            <a:off x="3400425" y="981075"/>
            <a:ext cx="5238750" cy="34448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100" b="1" dirty="0">
                <a:solidFill>
                  <a:srgbClr val="646A58"/>
                </a:solidFill>
                <a:latin typeface="Times New Roman"/>
                <a:cs typeface="Times New Roman"/>
              </a:rPr>
              <a:t>12000</a:t>
            </a:r>
            <a:r>
              <a:rPr sz="2100" dirty="0">
                <a:solidFill>
                  <a:srgbClr val="646A58"/>
                </a:solidFill>
                <a:latin typeface="Times New Roman"/>
                <a:cs typeface="Times New Roman"/>
              </a:rPr>
              <a:t> dör varje år p.g.a.</a:t>
            </a:r>
            <a:r>
              <a:rPr sz="2100" spc="-95" dirty="0">
                <a:solidFill>
                  <a:srgbClr val="646A58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646A58"/>
                </a:solidFill>
                <a:latin typeface="Times New Roman"/>
                <a:cs typeface="Times New Roman"/>
              </a:rPr>
              <a:t>tobaksrökning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802F76A-683B-45BC-829D-5FC00A66BA3F}"/>
              </a:ext>
            </a:extLst>
          </p:cNvPr>
          <p:cNvSpPr txBox="1"/>
          <p:nvPr/>
        </p:nvSpPr>
        <p:spPr>
          <a:xfrm>
            <a:off x="3330575" y="4572000"/>
            <a:ext cx="3865563" cy="3460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  <a:defRPr/>
            </a:pPr>
            <a:r>
              <a:rPr sz="2100" dirty="0">
                <a:solidFill>
                  <a:srgbClr val="646A58"/>
                </a:solidFill>
                <a:latin typeface="Times New Roman"/>
                <a:cs typeface="Times New Roman"/>
              </a:rPr>
              <a:t>Hälften </a:t>
            </a:r>
            <a:r>
              <a:rPr sz="2100" spc="-5" dirty="0">
                <a:solidFill>
                  <a:srgbClr val="646A58"/>
                </a:solidFill>
                <a:latin typeface="Times New Roman"/>
                <a:cs typeface="Times New Roman"/>
              </a:rPr>
              <a:t>av </a:t>
            </a:r>
            <a:r>
              <a:rPr sz="2100" dirty="0">
                <a:solidFill>
                  <a:srgbClr val="646A58"/>
                </a:solidFill>
                <a:latin typeface="Times New Roman"/>
                <a:cs typeface="Times New Roman"/>
              </a:rPr>
              <a:t>rökare dör p.g.a.</a:t>
            </a:r>
            <a:r>
              <a:rPr sz="2100" spc="-75" dirty="0">
                <a:solidFill>
                  <a:srgbClr val="646A58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646A58"/>
                </a:solidFill>
                <a:latin typeface="Times New Roman"/>
                <a:cs typeface="Times New Roman"/>
              </a:rPr>
              <a:t>rökning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F9ECD61-F2AA-419E-9EC9-20956AD7E506}"/>
              </a:ext>
            </a:extLst>
          </p:cNvPr>
          <p:cNvSpPr/>
          <p:nvPr/>
        </p:nvSpPr>
        <p:spPr>
          <a:xfrm>
            <a:off x="762000" y="-76200"/>
            <a:ext cx="23622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6A1DBB8-BDF5-44DB-9AF3-D8B5F9A0014B}"/>
              </a:ext>
            </a:extLst>
          </p:cNvPr>
          <p:cNvSpPr/>
          <p:nvPr/>
        </p:nvSpPr>
        <p:spPr>
          <a:xfrm>
            <a:off x="1676400" y="-152400"/>
            <a:ext cx="381000" cy="6934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675F2A4-9E00-4ED4-91E8-AE22105C72BF}"/>
              </a:ext>
            </a:extLst>
          </p:cNvPr>
          <p:cNvSpPr/>
          <p:nvPr/>
        </p:nvSpPr>
        <p:spPr>
          <a:xfrm>
            <a:off x="762000" y="2209800"/>
            <a:ext cx="2362200" cy="2063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8807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2555388" y="1992313"/>
            <a:ext cx="5445612" cy="2533166"/>
            <a:chOff x="1285" y="852"/>
            <a:chExt cx="4955" cy="2305"/>
          </a:xfrm>
        </p:grpSpPr>
        <p:pic>
          <p:nvPicPr>
            <p:cNvPr id="33801" name="Picture 3" descr="Extra ill1 15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" y="852"/>
              <a:ext cx="4710" cy="2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4" name="Text Box 4"/>
            <p:cNvSpPr txBox="1">
              <a:spLocks noChangeArrowheads="1"/>
            </p:cNvSpPr>
            <p:nvPr/>
          </p:nvSpPr>
          <p:spPr bwMode="auto">
            <a:xfrm>
              <a:off x="1310" y="2899"/>
              <a:ext cx="16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sv-SE" altLang="en-US" sz="692">
                <a:latin typeface="Arial" panose="020B0604020202020204" pitchFamily="34" charset="0"/>
              </a:endParaRPr>
            </a:p>
          </p:txBody>
        </p:sp>
        <p:sp>
          <p:nvSpPr>
            <p:cNvPr id="43015" name="Text Box 5"/>
            <p:cNvSpPr txBox="1">
              <a:spLocks noChangeArrowheads="1"/>
            </p:cNvSpPr>
            <p:nvPr/>
          </p:nvSpPr>
          <p:spPr bwMode="auto">
            <a:xfrm>
              <a:off x="2106" y="2622"/>
              <a:ext cx="16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sv-SE" altLang="en-US" sz="692" dirty="0">
                <a:latin typeface="Arial" panose="020B0604020202020204" pitchFamily="34" charset="0"/>
              </a:endParaRPr>
            </a:p>
          </p:txBody>
        </p:sp>
        <p:sp>
          <p:nvSpPr>
            <p:cNvPr id="43018" name="Text Box 8"/>
            <p:cNvSpPr txBox="1">
              <a:spLocks noChangeArrowheads="1"/>
            </p:cNvSpPr>
            <p:nvPr/>
          </p:nvSpPr>
          <p:spPr bwMode="auto">
            <a:xfrm>
              <a:off x="4788" y="1908"/>
              <a:ext cx="168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sv-SE" altLang="en-US" sz="692" dirty="0">
                <a:latin typeface="Arial" panose="020B0604020202020204" pitchFamily="34" charset="0"/>
              </a:endParaRPr>
            </a:p>
          </p:txBody>
        </p:sp>
        <p:sp>
          <p:nvSpPr>
            <p:cNvPr id="43019" name="Text Box 9"/>
            <p:cNvSpPr txBox="1">
              <a:spLocks noChangeArrowheads="1"/>
            </p:cNvSpPr>
            <p:nvPr/>
          </p:nvSpPr>
          <p:spPr bwMode="auto">
            <a:xfrm>
              <a:off x="6072" y="2975"/>
              <a:ext cx="16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  <a:defRPr/>
              </a:pPr>
              <a:endParaRPr lang="sv-SE" altLang="en-US" sz="692">
                <a:latin typeface="Arial" panose="020B0604020202020204" pitchFamily="34" charset="0"/>
              </a:endParaRPr>
            </a:p>
          </p:txBody>
        </p:sp>
        <p:sp>
          <p:nvSpPr>
            <p:cNvPr id="43020" name="Text Box 10"/>
            <p:cNvSpPr txBox="1">
              <a:spLocks noChangeArrowheads="1"/>
            </p:cNvSpPr>
            <p:nvPr/>
          </p:nvSpPr>
          <p:spPr bwMode="auto">
            <a:xfrm>
              <a:off x="1285" y="2925"/>
              <a:ext cx="88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sv-SE" altLang="en-US" sz="969" dirty="0" err="1">
                  <a:solidFill>
                    <a:srgbClr val="FF0000"/>
                  </a:solidFill>
                  <a:latin typeface="Arial Narrow" panose="020B0606020202030204" pitchFamily="34" charset="0"/>
                </a:rPr>
                <a:t>Precontemplation</a:t>
              </a:r>
              <a:endParaRPr lang="sv-SE" altLang="en-US" sz="969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021" name="Text Box 11"/>
            <p:cNvSpPr txBox="1">
              <a:spLocks noChangeArrowheads="1"/>
            </p:cNvSpPr>
            <p:nvPr/>
          </p:nvSpPr>
          <p:spPr bwMode="auto">
            <a:xfrm>
              <a:off x="3032" y="2401"/>
              <a:ext cx="64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sv-SE" altLang="en-US" sz="969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Preparation</a:t>
              </a:r>
            </a:p>
          </p:txBody>
        </p:sp>
        <p:sp>
          <p:nvSpPr>
            <p:cNvPr id="43022" name="Text Box 12"/>
            <p:cNvSpPr txBox="1">
              <a:spLocks noChangeArrowheads="1"/>
            </p:cNvSpPr>
            <p:nvPr/>
          </p:nvSpPr>
          <p:spPr bwMode="auto">
            <a:xfrm>
              <a:off x="2150" y="2668"/>
              <a:ext cx="763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sv-SE" altLang="en-US" sz="969" dirty="0" err="1">
                  <a:solidFill>
                    <a:srgbClr val="FF0000"/>
                  </a:solidFill>
                  <a:latin typeface="Arial Narrow" panose="020B0606020202030204" pitchFamily="34" charset="0"/>
                </a:rPr>
                <a:t>Contemplation</a:t>
              </a:r>
              <a:endParaRPr lang="sv-SE" altLang="en-US" sz="969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3023" name="Text Box 13"/>
            <p:cNvSpPr txBox="1">
              <a:spLocks noChangeArrowheads="1"/>
            </p:cNvSpPr>
            <p:nvPr/>
          </p:nvSpPr>
          <p:spPr bwMode="auto">
            <a:xfrm>
              <a:off x="4019" y="2134"/>
              <a:ext cx="425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sv-SE" altLang="en-US" sz="969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Action</a:t>
              </a:r>
            </a:p>
          </p:txBody>
        </p:sp>
        <p:sp>
          <p:nvSpPr>
            <p:cNvPr id="43024" name="Text Box 14"/>
            <p:cNvSpPr txBox="1">
              <a:spLocks noChangeArrowheads="1"/>
            </p:cNvSpPr>
            <p:nvPr/>
          </p:nvSpPr>
          <p:spPr bwMode="auto">
            <a:xfrm>
              <a:off x="4788" y="1908"/>
              <a:ext cx="696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sv-SE" altLang="en-US" sz="969" dirty="0" err="1">
                  <a:solidFill>
                    <a:srgbClr val="FF0000"/>
                  </a:solidFill>
                  <a:latin typeface="Arial Narrow" panose="020B0606020202030204" pitchFamily="34" charset="0"/>
                </a:rPr>
                <a:t>Maintenance</a:t>
              </a:r>
              <a:endParaRPr lang="sv-SE" altLang="en-US" sz="969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3011" name="Text Box 15"/>
          <p:cNvSpPr txBox="1">
            <a:spLocks noChangeArrowheads="1"/>
          </p:cNvSpPr>
          <p:nvPr/>
        </p:nvSpPr>
        <p:spPr bwMode="auto">
          <a:xfrm>
            <a:off x="5287963" y="6593716"/>
            <a:ext cx="3505200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sv-SE" altLang="en-US" sz="550" dirty="0">
                <a:latin typeface="Arial" panose="020B0604020202020204" pitchFamily="34" charset="0"/>
              </a:rPr>
              <a:t>Ref</a:t>
            </a:r>
            <a:r>
              <a:rPr lang="en-US" altLang="en-US" sz="550" dirty="0" err="1">
                <a:latin typeface="Arial" panose="020B0604020202020204" pitchFamily="34" charset="0"/>
              </a:rPr>
              <a:t>erens</a:t>
            </a:r>
            <a:r>
              <a:rPr lang="sv-SE" altLang="en-US" sz="550" dirty="0">
                <a:latin typeface="Arial" panose="020B0604020202020204" pitchFamily="34" charset="0"/>
              </a:rPr>
              <a:t>: Ur Vägen till ett rökfritt liv </a:t>
            </a:r>
            <a:r>
              <a:rPr lang="sv-SE" altLang="en-US" sz="550" dirty="0" err="1">
                <a:latin typeface="Arial" panose="020B0604020202020204" pitchFamily="34" charset="0"/>
              </a:rPr>
              <a:t>Boehringer</a:t>
            </a:r>
            <a:r>
              <a:rPr lang="sv-SE" altLang="en-US" sz="550" dirty="0">
                <a:latin typeface="Arial" panose="020B0604020202020204" pitchFamily="34" charset="0"/>
              </a:rPr>
              <a:t> </a:t>
            </a:r>
            <a:r>
              <a:rPr lang="sv-SE" altLang="en-US" sz="550" dirty="0" err="1">
                <a:latin typeface="Arial" panose="020B0604020202020204" pitchFamily="34" charset="0"/>
              </a:rPr>
              <a:t>Ingelheim</a:t>
            </a:r>
            <a:r>
              <a:rPr lang="sv-SE" altLang="en-US" sz="550" dirty="0">
                <a:latin typeface="Arial" panose="020B0604020202020204" pitchFamily="34" charset="0"/>
              </a:rPr>
              <a:t> AB efter bildidé av Matz Larsson</a:t>
            </a:r>
            <a:r>
              <a:rPr lang="en-US" altLang="en-US" sz="550" dirty="0">
                <a:latin typeface="Arial" panose="020B0604020202020204" pitchFamily="34" charset="0"/>
              </a:rPr>
              <a:t>.</a:t>
            </a:r>
            <a:endParaRPr lang="en-US" altLang="en-GB" sz="550" dirty="0">
              <a:latin typeface="Arial" panose="020B0604020202020204" pitchFamily="34" charset="0"/>
            </a:endParaRPr>
          </a:p>
        </p:txBody>
      </p:sp>
      <p:sp>
        <p:nvSpPr>
          <p:cNvPr id="43012" name="Rektangel 15"/>
          <p:cNvSpPr>
            <a:spLocks noChangeArrowheads="1"/>
          </p:cNvSpPr>
          <p:nvPr/>
        </p:nvSpPr>
        <p:spPr bwMode="auto">
          <a:xfrm>
            <a:off x="3856038" y="5070475"/>
            <a:ext cx="16129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385">
                <a:latin typeface="Arial" panose="020B0604020202020204" pitchFamily="34" charset="0"/>
              </a:rPr>
              <a:t>Stages of Change</a:t>
            </a:r>
            <a:endParaRPr lang="sv-SE" altLang="en-US" sz="1385" dirty="0">
              <a:latin typeface="Arial" panose="020B0604020202020204" pitchFamily="34" charset="0"/>
            </a:endParaRPr>
          </a:p>
        </p:txBody>
      </p:sp>
      <p:sp>
        <p:nvSpPr>
          <p:cNvPr id="33797" name="Rektangel 1"/>
          <p:cNvSpPr>
            <a:spLocks noChangeArrowheads="1"/>
          </p:cNvSpPr>
          <p:nvPr/>
        </p:nvSpPr>
        <p:spPr bwMode="auto">
          <a:xfrm>
            <a:off x="684213" y="704850"/>
            <a:ext cx="8640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>
                <a:solidFill>
                  <a:srgbClr val="595959"/>
                </a:solidFill>
                <a:latin typeface="Gill Sans MT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 sz="1400">
                <a:solidFill>
                  <a:srgbClr val="595959"/>
                </a:solidFill>
                <a:latin typeface="Gill Sans MT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en-US" sz="1800">
                <a:solidFill>
                  <a:schemeClr val="tx1"/>
                </a:solidFill>
                <a:latin typeface="Arial" pitchFamily="34" charset="0"/>
              </a:rPr>
              <a:t>Hur viktigt är det för dig att sluta röka?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en-US" sz="1800">
              <a:solidFill>
                <a:schemeClr val="tx1"/>
              </a:solidFill>
              <a:latin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en-US" sz="1800">
                <a:solidFill>
                  <a:schemeClr val="tx1"/>
                </a:solidFill>
                <a:latin typeface="Arial" pitchFamily="34" charset="0"/>
              </a:rPr>
              <a:t>Hur säker är du på att det lyckas ….?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3798" name="textruta 2"/>
          <p:cNvSpPr txBox="1">
            <a:spLocks noChangeArrowheads="1"/>
          </p:cNvSpPr>
          <p:nvPr/>
        </p:nvSpPr>
        <p:spPr bwMode="auto">
          <a:xfrm>
            <a:off x="5705475" y="941388"/>
            <a:ext cx="20377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>
                <a:solidFill>
                  <a:srgbClr val="595959"/>
                </a:solidFill>
                <a:latin typeface="Gill Sans MT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 sz="1400">
                <a:solidFill>
                  <a:srgbClr val="595959"/>
                </a:solidFill>
                <a:latin typeface="Gill Sans MT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1800" dirty="0">
                <a:solidFill>
                  <a:schemeClr val="tx1"/>
                </a:solidFill>
                <a:latin typeface="Times New Roman" pitchFamily="18" charset="0"/>
              </a:rPr>
              <a:t> Beredskapsstadium</a:t>
            </a:r>
          </a:p>
        </p:txBody>
      </p:sp>
      <p:cxnSp>
        <p:nvCxnSpPr>
          <p:cNvPr id="3" name="Rak pil 2"/>
          <p:cNvCxnSpPr/>
          <p:nvPr/>
        </p:nvCxnSpPr>
        <p:spPr>
          <a:xfrm>
            <a:off x="4800600" y="941388"/>
            <a:ext cx="779463" cy="185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 20"/>
          <p:cNvCxnSpPr/>
          <p:nvPr/>
        </p:nvCxnSpPr>
        <p:spPr>
          <a:xfrm flipV="1">
            <a:off x="4849813" y="1201738"/>
            <a:ext cx="730250" cy="2365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3981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ruta 1"/>
          <p:cNvSpPr txBox="1">
            <a:spLocks noChangeArrowheads="1"/>
          </p:cNvSpPr>
          <p:nvPr/>
        </p:nvSpPr>
        <p:spPr bwMode="auto">
          <a:xfrm>
            <a:off x="900113" y="2241550"/>
            <a:ext cx="713535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>
                <a:solidFill>
                  <a:srgbClr val="595959"/>
                </a:solidFill>
                <a:latin typeface="Gill Sans MT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 sz="1400">
                <a:solidFill>
                  <a:srgbClr val="595959"/>
                </a:solidFill>
                <a:latin typeface="Gill Sans MT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1800" dirty="0">
                <a:solidFill>
                  <a:schemeClr val="tx1"/>
                </a:solidFill>
                <a:latin typeface="Times New Roman" pitchFamily="18" charset="0"/>
              </a:rPr>
              <a:t>                                          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8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1800" b="1" dirty="0">
                <a:solidFill>
                  <a:schemeClr val="tx1"/>
                </a:solidFill>
                <a:latin typeface="Times New Roman" pitchFamily="18" charset="0"/>
              </a:rPr>
              <a:t>Patienten säger:				Motreplik: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8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800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1800" dirty="0">
                <a:solidFill>
                  <a:schemeClr val="tx1"/>
                </a:solidFill>
                <a:latin typeface="Times New Roman" pitchFamily="18" charset="0"/>
              </a:rPr>
              <a:t>Inte särskilt viktigt…			Varför inte helt oviktigt ?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sz="1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051720" y="1124744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sv-SE" altLang="en-US" dirty="0">
                <a:latin typeface="Arial" panose="020B0604020202020204" pitchFamily="34" charset="0"/>
              </a:rPr>
              <a:t>Hur viktigt är det för dig att sluta röka?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900113" y="4797152"/>
            <a:ext cx="6552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307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253332" y="2561422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b="1" dirty="0">
                <a:latin typeface="Times New Roman" pitchFamily="18" charset="0"/>
              </a:rPr>
              <a:t>Patienten svarar:				Motreplik: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dirty="0"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dirty="0"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dirty="0">
                <a:latin typeface="Times New Roman" pitchFamily="18" charset="0"/>
              </a:rPr>
              <a:t>En trea					Varför inte en 0:a ?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155050" y="5373216"/>
            <a:ext cx="351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Patienten blir ”advokat” för sina 3 p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259632" y="1268760"/>
            <a:ext cx="68407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Hur viktigt är det för dig att sluta röka?</a:t>
            </a:r>
          </a:p>
          <a:p>
            <a:r>
              <a:rPr lang="sv-S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på en skala från 0 till tio?      </a:t>
            </a:r>
            <a:r>
              <a:rPr lang="sv-SE" sz="2000" dirty="0"/>
              <a:t>0 = oviktigt,	10 = mycket viktigt</a:t>
            </a:r>
          </a:p>
          <a:p>
            <a:endParaRPr lang="sv-SE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2677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ChangeArrowheads="1"/>
          </p:cNvSpPr>
          <p:nvPr/>
        </p:nvSpPr>
        <p:spPr bwMode="auto">
          <a:xfrm>
            <a:off x="-141288" y="0"/>
            <a:ext cx="9285288" cy="685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88067" name="AutoShape 10"/>
          <p:cNvSpPr>
            <a:spLocks noChangeArrowheads="1"/>
          </p:cNvSpPr>
          <p:nvPr/>
        </p:nvSpPr>
        <p:spPr bwMode="auto">
          <a:xfrm>
            <a:off x="352425" y="762000"/>
            <a:ext cx="8369300" cy="434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			Träna gärna </a:t>
            </a:r>
            <a:r>
              <a:rPr lang="sv-SE" sz="2000" dirty="0">
                <a:solidFill>
                  <a:schemeClr val="bg1">
                    <a:lumMod val="85000"/>
                  </a:schemeClr>
                </a:solidFill>
              </a:rPr>
              <a:t>Samtal om </a:t>
            </a:r>
            <a:r>
              <a:rPr lang="sv-SE" sz="9600" dirty="0">
                <a:solidFill>
                  <a:schemeClr val="bg1">
                    <a:lumMod val="85000"/>
                  </a:schemeClr>
                </a:solidFill>
              </a:rPr>
              <a:t>livsstil</a:t>
            </a:r>
          </a:p>
        </p:txBody>
      </p:sp>
      <p:sp>
        <p:nvSpPr>
          <p:cNvPr id="75780" name="Oval 11"/>
          <p:cNvSpPr>
            <a:spLocks noChangeArrowheads="1"/>
          </p:cNvSpPr>
          <p:nvPr/>
        </p:nvSpPr>
        <p:spPr bwMode="auto">
          <a:xfrm>
            <a:off x="3798888" y="5410200"/>
            <a:ext cx="211137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75781" name="Oval 12"/>
          <p:cNvSpPr>
            <a:spLocks noChangeArrowheads="1"/>
          </p:cNvSpPr>
          <p:nvPr/>
        </p:nvSpPr>
        <p:spPr bwMode="auto">
          <a:xfrm>
            <a:off x="4291013" y="5410200"/>
            <a:ext cx="211137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75782" name="Oval 13"/>
          <p:cNvSpPr>
            <a:spLocks noChangeArrowheads="1"/>
          </p:cNvSpPr>
          <p:nvPr/>
        </p:nvSpPr>
        <p:spPr bwMode="auto">
          <a:xfrm>
            <a:off x="4783138" y="5410200"/>
            <a:ext cx="211137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</p:spTree>
    <p:extLst>
      <p:ext uri="{BB962C8B-B14F-4D97-AF65-F5344CB8AC3E}">
        <p14:creationId xmlns:p14="http://schemas.microsoft.com/office/powerpoint/2010/main" val="1387639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AutoShape 10"/>
          <p:cNvSpPr>
            <a:spLocks noChangeArrowheads="1"/>
          </p:cNvSpPr>
          <p:nvPr/>
        </p:nvSpPr>
        <p:spPr bwMode="auto">
          <a:xfrm>
            <a:off x="398463" y="1196752"/>
            <a:ext cx="8369300" cy="525658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sv-SE" dirty="0">
                <a:solidFill>
                  <a:schemeClr val="bg1">
                    <a:lumMod val="85000"/>
                  </a:schemeClr>
                </a:solidFill>
              </a:rPr>
              <a:t>				</a:t>
            </a:r>
            <a:endParaRPr lang="sv-SE" sz="96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7827" name="Oval 11"/>
          <p:cNvSpPr>
            <a:spLocks noChangeArrowheads="1"/>
          </p:cNvSpPr>
          <p:nvPr/>
        </p:nvSpPr>
        <p:spPr bwMode="auto">
          <a:xfrm>
            <a:off x="3906838" y="6237288"/>
            <a:ext cx="211137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77828" name="Oval 12"/>
          <p:cNvSpPr>
            <a:spLocks noChangeArrowheads="1"/>
          </p:cNvSpPr>
          <p:nvPr/>
        </p:nvSpPr>
        <p:spPr bwMode="auto">
          <a:xfrm>
            <a:off x="4371975" y="6237288"/>
            <a:ext cx="211138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77829" name="Oval 13"/>
          <p:cNvSpPr>
            <a:spLocks noChangeArrowheads="1"/>
          </p:cNvSpPr>
          <p:nvPr/>
        </p:nvSpPr>
        <p:spPr bwMode="auto">
          <a:xfrm>
            <a:off x="4837113" y="6237288"/>
            <a:ext cx="211137" cy="152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77830" name="textruta 6"/>
          <p:cNvSpPr txBox="1">
            <a:spLocks noChangeArrowheads="1"/>
          </p:cNvSpPr>
          <p:nvPr/>
        </p:nvSpPr>
        <p:spPr bwMode="auto">
          <a:xfrm>
            <a:off x="1092994" y="1595021"/>
            <a:ext cx="6980238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Grupp om 3 (behandlare, klient, observatör)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Behandlare: ”Vilken fråga vill du ta upp idag?...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u="sng" dirty="0"/>
              <a:t>Patienten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Var  gärna dig själv. Ta inte upp känslig fråga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Förslag: Livsstilsfråga som motion,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tandtråd, diet ,lösgodis, snus,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sömnhygien…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u="sng" dirty="0"/>
              <a:t>Observatören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räknar öppna och slutna frågor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skattar </a:t>
            </a:r>
            <a:r>
              <a:rPr lang="sv-SE" altLang="en-US" sz="2400" dirty="0" err="1"/>
              <a:t>tidsfördelning</a:t>
            </a:r>
            <a:endParaRPr lang="sv-SE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Håller tiden (4min), säg till när 1 minut återstår!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/>
          </a:p>
        </p:txBody>
      </p:sp>
      <p:sp>
        <p:nvSpPr>
          <p:cNvPr id="2" name="textruta 1"/>
          <p:cNvSpPr txBox="1"/>
          <p:nvPr/>
        </p:nvSpPr>
        <p:spPr>
          <a:xfrm>
            <a:off x="1247775" y="692696"/>
            <a:ext cx="315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Tips hur du kan pröva MI-teknik</a:t>
            </a:r>
          </a:p>
        </p:txBody>
      </p:sp>
      <p:sp>
        <p:nvSpPr>
          <p:cNvPr id="3" name="Kommentar i oval 2"/>
          <p:cNvSpPr/>
          <p:nvPr/>
        </p:nvSpPr>
        <p:spPr>
          <a:xfrm>
            <a:off x="5364088" y="3068960"/>
            <a:ext cx="3563888" cy="2304256"/>
          </a:xfrm>
          <a:prstGeom prst="wedgeEllipseCallout">
            <a:avLst>
              <a:gd name="adj1" fmla="val -118134"/>
              <a:gd name="adj2" fmla="val 2522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sv-SE" altLang="en-US" dirty="0">
                <a:solidFill>
                  <a:schemeClr val="tx1"/>
                </a:solidFill>
              </a:rPr>
              <a:t>Öppna frågor? </a:t>
            </a:r>
          </a:p>
          <a:p>
            <a:pPr>
              <a:spcBef>
                <a:spcPct val="0"/>
              </a:spcBef>
            </a:pPr>
            <a:r>
              <a:rPr lang="sv-SE" altLang="en-US" dirty="0">
                <a:solidFill>
                  <a:schemeClr val="tx1"/>
                </a:solidFill>
              </a:rPr>
              <a:t>Lyftes patientens egna  motiv fram?</a:t>
            </a:r>
          </a:p>
          <a:p>
            <a:pPr>
              <a:spcBef>
                <a:spcPct val="0"/>
              </a:spcBef>
            </a:pPr>
            <a:r>
              <a:rPr lang="sv-SE" altLang="en-US" dirty="0">
                <a:solidFill>
                  <a:schemeClr val="tx1"/>
                </a:solidFill>
              </a:rPr>
              <a:t>Samarbete?</a:t>
            </a:r>
          </a:p>
          <a:p>
            <a:pPr>
              <a:spcBef>
                <a:spcPct val="0"/>
              </a:spcBef>
            </a:pPr>
            <a:r>
              <a:rPr lang="sv-SE" altLang="en-US" dirty="0">
                <a:solidFill>
                  <a:schemeClr val="tx1"/>
                </a:solidFill>
              </a:rPr>
              <a:t>Patientens autonomi?</a:t>
            </a:r>
          </a:p>
          <a:p>
            <a:pPr>
              <a:spcBef>
                <a:spcPct val="0"/>
              </a:spcBef>
            </a:pPr>
            <a:r>
              <a:rPr lang="sv-SE" altLang="en-US" dirty="0">
                <a:solidFill>
                  <a:schemeClr val="tx1"/>
                </a:solidFill>
              </a:rPr>
              <a:t>Uppstod motstånd?</a:t>
            </a:r>
          </a:p>
        </p:txBody>
      </p:sp>
    </p:spTree>
    <p:extLst>
      <p:ext uri="{BB962C8B-B14F-4D97-AF65-F5344CB8AC3E}">
        <p14:creationId xmlns:p14="http://schemas.microsoft.com/office/powerpoint/2010/main" val="364370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188913"/>
            <a:ext cx="4513263" cy="1303337"/>
          </a:xfrm>
        </p:spPr>
        <p:txBody>
          <a:bodyPr rtlCol="0"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sv-SE" dirty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Ta upp ämnet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1314450" y="1700213"/>
            <a:ext cx="8229600" cy="4527550"/>
          </a:xfrm>
        </p:spPr>
        <p:txBody>
          <a:bodyPr/>
          <a:lstStyle/>
          <a:p>
            <a:pPr eaLnBrk="1" hangingPunct="1"/>
            <a:r>
              <a:rPr lang="en-GB" altLang="en-US"/>
              <a:t>Tillstånd</a:t>
            </a:r>
          </a:p>
          <a:p>
            <a:pPr eaLnBrk="1" hangingPunct="1"/>
            <a:r>
              <a:rPr lang="en-GB" altLang="en-US"/>
              <a:t>Tidsram</a:t>
            </a:r>
          </a:p>
          <a:p>
            <a:pPr eaLnBrk="1" hangingPunct="1"/>
            <a:r>
              <a:rPr lang="en-GB" altLang="en-US"/>
              <a:t>“inte en föreläsning…”</a:t>
            </a:r>
          </a:p>
          <a:p>
            <a:pPr eaLnBrk="1" hangingPunct="1"/>
            <a:r>
              <a:rPr lang="en-GB" altLang="en-US" b="1"/>
              <a:t>Mål:</a:t>
            </a:r>
            <a:r>
              <a:rPr lang="en-GB" altLang="en-US"/>
              <a:t> att förstå</a:t>
            </a:r>
          </a:p>
          <a:p>
            <a:pPr eaLnBrk="1" hangingPunct="1"/>
            <a:r>
              <a:rPr lang="en-GB" altLang="en-US"/>
              <a:t>Nyfiken attityd </a:t>
            </a:r>
          </a:p>
          <a:p>
            <a:pPr eaLnBrk="1" hangingPunct="1"/>
            <a:r>
              <a:rPr lang="en-GB" altLang="en-US"/>
              <a:t>Lyssna!</a:t>
            </a:r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57450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endParaRPr lang="sv-SE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GB" altLang="en-US" sz="6600"/>
              <a:t> RÖKER DU?</a:t>
            </a:r>
            <a:endParaRPr lang="sv-SE" altLang="en-US" sz="6600"/>
          </a:p>
        </p:txBody>
      </p:sp>
      <p:sp>
        <p:nvSpPr>
          <p:cNvPr id="565252" name="AutoShape 4"/>
          <p:cNvSpPr>
            <a:spLocks noChangeArrowheads="1"/>
          </p:cNvSpPr>
          <p:nvPr/>
        </p:nvSpPr>
        <p:spPr bwMode="auto">
          <a:xfrm>
            <a:off x="450850" y="1844675"/>
            <a:ext cx="5205413" cy="1143000"/>
          </a:xfrm>
          <a:prstGeom prst="bracketPair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  <p:sp>
        <p:nvSpPr>
          <p:cNvPr id="565253" name="Text Box 5"/>
          <p:cNvSpPr txBox="1">
            <a:spLocks noChangeArrowheads="1"/>
          </p:cNvSpPr>
          <p:nvPr/>
        </p:nvSpPr>
        <p:spPr bwMode="auto">
          <a:xfrm>
            <a:off x="2673350" y="3352800"/>
            <a:ext cx="4506913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/>
              <a:t>Använder du tobak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/>
              <a:t> eller nikotin?</a:t>
            </a:r>
            <a:endParaRPr lang="sv-SE" altLang="en-US" sz="4400"/>
          </a:p>
        </p:txBody>
      </p:sp>
      <p:sp>
        <p:nvSpPr>
          <p:cNvPr id="565254" name="Text Box 6"/>
          <p:cNvSpPr txBox="1">
            <a:spLocks noChangeArrowheads="1"/>
          </p:cNvSpPr>
          <p:nvPr/>
        </p:nvSpPr>
        <p:spPr bwMode="auto">
          <a:xfrm>
            <a:off x="1475656" y="5308809"/>
            <a:ext cx="664868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 err="1"/>
              <a:t>Har</a:t>
            </a:r>
            <a:r>
              <a:rPr lang="en-GB" altLang="en-US" sz="4400" dirty="0"/>
              <a:t> du </a:t>
            </a:r>
            <a:r>
              <a:rPr lang="en-GB" altLang="en-US" sz="4400" dirty="0" err="1"/>
              <a:t>använt</a:t>
            </a:r>
            <a:endParaRPr lang="en-GB" altLang="en-US" sz="4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 err="1"/>
              <a:t>Tobak</a:t>
            </a:r>
            <a:r>
              <a:rPr lang="en-GB" altLang="en-US" sz="4400" dirty="0"/>
              <a:t>/</a:t>
            </a:r>
            <a:r>
              <a:rPr lang="en-GB" altLang="en-US" sz="4400" dirty="0" err="1"/>
              <a:t>nikotin</a:t>
            </a:r>
            <a:r>
              <a:rPr lang="en-GB" altLang="en-US" sz="4400" dirty="0"/>
              <a:t> </a:t>
            </a:r>
            <a:r>
              <a:rPr lang="en-GB" altLang="en-US" sz="4400" dirty="0" err="1"/>
              <a:t>i</a:t>
            </a:r>
            <a:r>
              <a:rPr lang="en-GB" altLang="en-US" sz="4400" dirty="0"/>
              <a:t> </a:t>
            </a:r>
            <a:r>
              <a:rPr lang="en-GB" altLang="en-US" sz="4400" dirty="0" err="1"/>
              <a:t>någon</a:t>
            </a:r>
            <a:r>
              <a:rPr lang="en-GB" altLang="en-US" sz="4400" dirty="0"/>
              <a:t> form?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dirty="0"/>
              <a:t> </a:t>
            </a:r>
            <a:endParaRPr lang="sv-SE" altLang="en-US" sz="4400" dirty="0"/>
          </a:p>
        </p:txBody>
      </p:sp>
    </p:spTree>
    <p:extLst>
      <p:ext uri="{BB962C8B-B14F-4D97-AF65-F5344CB8AC3E}">
        <p14:creationId xmlns:p14="http://schemas.microsoft.com/office/powerpoint/2010/main" val="97807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52" grpId="0" animBg="1"/>
      <p:bldP spid="565253" grpId="0" autoUpdateAnimBg="0"/>
      <p:bldP spid="56525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endParaRPr lang="sv-SE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828800" y="990600"/>
            <a:ext cx="7040563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/>
              <a:t>Hur tänker du kring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/>
              <a:t>din rökning?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/>
              <a:t>Har du funderat kring att sluta?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4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/>
              <a:t>Skulle det vara ok om vi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/>
              <a:t>ägnade några minuter åt...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4400"/>
          </a:p>
        </p:txBody>
      </p:sp>
    </p:spTree>
    <p:extLst>
      <p:ext uri="{BB962C8B-B14F-4D97-AF65-F5344CB8AC3E}">
        <p14:creationId xmlns:p14="http://schemas.microsoft.com/office/powerpoint/2010/main" val="21255653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54864" eaLnBrk="1" fontAlgn="auto" hangingPunct="1">
              <a:spcAft>
                <a:spcPts val="0"/>
              </a:spcAft>
              <a:defRPr/>
            </a:pPr>
            <a:r>
              <a:rPr lang="en-US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Den beredda patienten</a:t>
            </a:r>
            <a:endParaRPr lang="sv-SE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187575" y="2019300"/>
            <a:ext cx="6394450" cy="3527425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sz="1800" b="1" dirty="0" err="1"/>
              <a:t>Erbjud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stöd</a:t>
            </a:r>
            <a:r>
              <a:rPr lang="en-US" altLang="en-US" sz="1800" b="1" dirty="0"/>
              <a:t>! </a:t>
            </a:r>
            <a:r>
              <a:rPr lang="en-US" altLang="en-US" sz="1800" b="1" dirty="0" err="1"/>
              <a:t>Nytt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besök</a:t>
            </a:r>
            <a:r>
              <a:rPr lang="en-US" altLang="en-US" sz="1800" b="1" dirty="0"/>
              <a:t>?</a:t>
            </a:r>
            <a:endParaRPr lang="sv-SE" altLang="en-US" sz="1800" b="1" dirty="0"/>
          </a:p>
          <a:p>
            <a:pPr eaLnBrk="1" hangingPunct="1">
              <a:spcBef>
                <a:spcPct val="60000"/>
              </a:spcBef>
            </a:pPr>
            <a:r>
              <a:rPr lang="en-US" altLang="en-US" sz="1800" b="1" dirty="0" err="1"/>
              <a:t>Hur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vill</a:t>
            </a:r>
            <a:r>
              <a:rPr lang="en-US" altLang="en-US" sz="1800" b="1" dirty="0"/>
              <a:t> du </a:t>
            </a:r>
            <a:r>
              <a:rPr lang="en-US" altLang="en-US" sz="1800" b="1" dirty="0" err="1"/>
              <a:t>sluta</a:t>
            </a:r>
            <a:r>
              <a:rPr lang="en-US" altLang="en-US" sz="1800" b="1" dirty="0"/>
              <a:t>?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n-US" sz="1800" b="1" dirty="0" err="1"/>
              <a:t>Kartlägg</a:t>
            </a:r>
            <a:r>
              <a:rPr lang="en-US" altLang="en-US" sz="1800" b="1" dirty="0"/>
              <a:t> problem</a:t>
            </a:r>
            <a:br>
              <a:rPr lang="en-US" altLang="en-US" sz="1800" b="1" dirty="0"/>
            </a:br>
            <a:r>
              <a:rPr lang="en-US" altLang="en-US" sz="1800" dirty="0" err="1"/>
              <a:t>Humör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viktökning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abstinens</a:t>
            </a:r>
            <a:r>
              <a:rPr lang="en-US" altLang="en-US" sz="1800" dirty="0"/>
              <a:t>, social situation </a:t>
            </a:r>
          </a:p>
          <a:p>
            <a:pPr eaLnBrk="1" hangingPunct="1">
              <a:spcBef>
                <a:spcPct val="60000"/>
              </a:spcBef>
            </a:pPr>
            <a:r>
              <a:rPr lang="en-US" altLang="en-US" sz="1800" b="1" dirty="0" err="1"/>
              <a:t>Hitta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lösningar</a:t>
            </a:r>
            <a:r>
              <a:rPr lang="en-US" altLang="en-US" sz="1800" b="1" dirty="0"/>
              <a:t>!</a:t>
            </a:r>
            <a:br>
              <a:rPr lang="en-US" altLang="en-US" sz="1800" dirty="0"/>
            </a:br>
            <a:endParaRPr lang="en-US" altLang="en-US" sz="1800" dirty="0"/>
          </a:p>
          <a:p>
            <a:pPr eaLnBrk="1" hangingPunct="1">
              <a:spcBef>
                <a:spcPct val="60000"/>
              </a:spcBef>
            </a:pPr>
            <a:r>
              <a:rPr lang="en-US" altLang="en-US" sz="1800" b="1" dirty="0" err="1"/>
              <a:t>R</a:t>
            </a:r>
            <a:r>
              <a:rPr lang="en-US" altLang="en-US" sz="1800" b="1" i="1" dirty="0" err="1"/>
              <a:t>ökstoppsdatum</a:t>
            </a:r>
            <a:r>
              <a:rPr lang="en-US" altLang="en-US" sz="1800" b="1" dirty="0"/>
              <a:t>?</a:t>
            </a:r>
          </a:p>
          <a:p>
            <a:pPr eaLnBrk="1" hangingPunct="1">
              <a:spcBef>
                <a:spcPct val="60000"/>
              </a:spcBef>
            </a:pPr>
            <a:endParaRPr lang="en-U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90858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ruta 2"/>
          <p:cNvSpPr txBox="1">
            <a:spLocks noChangeArrowheads="1"/>
          </p:cNvSpPr>
          <p:nvPr/>
        </p:nvSpPr>
        <p:spPr bwMode="auto">
          <a:xfrm>
            <a:off x="1000125" y="357188"/>
            <a:ext cx="5616575" cy="618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- </a:t>
            </a:r>
            <a:r>
              <a:rPr lang="sv-SE" altLang="en-US" sz="1800" b="1"/>
              <a:t>Så här kan du skydda dig mot återfall </a:t>
            </a:r>
            <a:endParaRPr lang="sv-SE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b="1"/>
              <a:t> </a:t>
            </a:r>
            <a:endParaRPr lang="sv-SE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b="1"/>
              <a:t>  </a:t>
            </a:r>
            <a:endParaRPr lang="sv-SE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b="1"/>
              <a:t>”Riskabla tillfällen”</a:t>
            </a:r>
            <a:endParaRPr lang="sv-SE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i="1"/>
              <a:t>Bocka för de som kan gälla dig:</a:t>
            </a:r>
            <a:endParaRPr lang="sv-SE" altLang="en-US" sz="1800"/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/>
              <a:t>andra rökare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/>
              <a:t>cigaretter, askfat, tändstickor och dyl.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/>
              <a:t>alkohol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/>
              <a:t>vissa maträtter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/>
              <a:t>stress, ångest, depression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/>
              <a:t>högtidligheter och glädje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 i="1"/>
              <a:t>allt</a:t>
            </a:r>
            <a:r>
              <a:rPr lang="sv-SE" altLang="en-US" sz="1800"/>
              <a:t> som varit kopplat till rökning!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sv-SE" altLang="en-US" sz="1800"/>
            </a:br>
            <a:endParaRPr lang="sv-SE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i="1"/>
              <a:t>Egna förslag:</a:t>
            </a:r>
            <a:endParaRPr lang="sv-SE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...........................................................................................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...........................................................................................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/>
              <a:t>...........................................................................................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sv-SE" altLang="en-US" sz="1800"/>
            </a:br>
            <a:r>
              <a:rPr lang="sv-SE" altLang="en-US" sz="1800"/>
              <a:t>OBS! de kan slå till även långt efter rökstoppet!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/>
          </a:p>
        </p:txBody>
      </p:sp>
    </p:spTree>
    <p:extLst>
      <p:ext uri="{BB962C8B-B14F-4D97-AF65-F5344CB8AC3E}">
        <p14:creationId xmlns:p14="http://schemas.microsoft.com/office/powerpoint/2010/main" val="333791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gravid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0"/>
            <a:ext cx="4703763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8001000" y="6248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3810000" y="4648200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>
                <a:latin typeface="Arial" panose="020B0604020202020204" pitchFamily="34" charset="0"/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latin typeface="Arial" panose="020B0604020202020204" pitchFamily="34" charset="0"/>
            </a:endParaRP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4191000" y="53340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latin typeface="Arial" panose="020B0604020202020204" pitchFamily="34" charset="0"/>
              </a:rPr>
              <a:t>?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136525" y="6208713"/>
            <a:ext cx="996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Larsson</a:t>
            </a:r>
          </a:p>
        </p:txBody>
      </p:sp>
      <p:sp>
        <p:nvSpPr>
          <p:cNvPr id="61447" name="Rectangle 8"/>
          <p:cNvSpPr>
            <a:spLocks noChangeArrowheads="1"/>
          </p:cNvSpPr>
          <p:nvPr/>
        </p:nvSpPr>
        <p:spPr bwMode="auto">
          <a:xfrm>
            <a:off x="6705600" y="6248400"/>
            <a:ext cx="2292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bg1"/>
                </a:solidFill>
                <a:latin typeface="Arial" panose="020B0604020202020204" pitchFamily="34" charset="0"/>
              </a:rPr>
              <a:t>Scott M Montgomery</a:t>
            </a:r>
          </a:p>
        </p:txBody>
      </p:sp>
      <p:sp>
        <p:nvSpPr>
          <p:cNvPr id="61448" name="Platshållare för sidfot 8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en-US" sz="1000" b="1">
                <a:latin typeface="Arial" panose="020B0604020202020204" pitchFamily="34" charset="0"/>
              </a:rPr>
              <a:t>Matz Larsson</a:t>
            </a:r>
          </a:p>
        </p:txBody>
      </p:sp>
    </p:spTree>
    <p:extLst>
      <p:ext uri="{BB962C8B-B14F-4D97-AF65-F5344CB8AC3E}">
        <p14:creationId xmlns:p14="http://schemas.microsoft.com/office/powerpoint/2010/main" val="1764433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642938" y="666750"/>
            <a:ext cx="1846262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829" tIns="899829" rIns="899829" bIns="899829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en-US" sz="900"/>
              <a:t> </a:t>
            </a:r>
            <a:endParaRPr lang="sv-SE" altLang="en-US" sz="1800"/>
          </a:p>
        </p:txBody>
      </p:sp>
      <p:sp>
        <p:nvSpPr>
          <p:cNvPr id="88067" name="textruta 3"/>
          <p:cNvSpPr txBox="1">
            <a:spLocks noChangeArrowheads="1"/>
          </p:cNvSpPr>
          <p:nvPr/>
        </p:nvSpPr>
        <p:spPr bwMode="auto">
          <a:xfrm>
            <a:off x="928688" y="785813"/>
            <a:ext cx="5805487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4572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en-US" sz="1800" u="sng">
                <a:cs typeface="Times New Roman" pitchFamily="18" charset="0"/>
              </a:rPr>
              <a:t>Vad jag ska säga till mig själv:</a:t>
            </a:r>
            <a:endParaRPr lang="sv-SE" altLang="en-US" sz="1100"/>
          </a:p>
          <a:p>
            <a:pPr>
              <a:spcBef>
                <a:spcPct val="0"/>
              </a:spcBef>
              <a:buFontTx/>
              <a:buNone/>
            </a:pPr>
            <a:r>
              <a:rPr lang="sv-SE" altLang="en-US" sz="1800" i="1">
                <a:cs typeface="Times New Roman" pitchFamily="18" charset="0"/>
              </a:rPr>
              <a:t>bocka för vad som passar dig: </a:t>
            </a:r>
            <a:endParaRPr lang="sv-SE" altLang="en-US" sz="1100"/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>
                <a:cs typeface="Times New Roman" pitchFamily="18" charset="0"/>
              </a:rPr>
              <a:t>-Röksuget kommer att gå över!</a:t>
            </a:r>
            <a:endParaRPr lang="sv-SE" altLang="en-US" sz="1100"/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>
                <a:cs typeface="Times New Roman" pitchFamily="18" charset="0"/>
              </a:rPr>
              <a:t>-Rökning är inte längre något alternativ.</a:t>
            </a:r>
            <a:endParaRPr lang="sv-SE" altLang="en-US" sz="1100"/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>
                <a:cs typeface="Times New Roman" pitchFamily="18" charset="0"/>
              </a:rPr>
              <a:t>-Jag är starkare än cigaretten!</a:t>
            </a:r>
            <a:br>
              <a:rPr lang="sv-SE" altLang="en-US" sz="1800">
                <a:cs typeface="Times New Roman" pitchFamily="18" charset="0"/>
              </a:rPr>
            </a:br>
            <a:br>
              <a:rPr lang="sv-SE" altLang="en-US" sz="1800">
                <a:cs typeface="Times New Roman" pitchFamily="18" charset="0"/>
              </a:rPr>
            </a:br>
            <a:endParaRPr lang="sv-SE" altLang="en-US" sz="1100"/>
          </a:p>
          <a:p>
            <a:pPr>
              <a:spcBef>
                <a:spcPct val="0"/>
              </a:spcBef>
              <a:buFontTx/>
              <a:buNone/>
            </a:pPr>
            <a:r>
              <a:rPr lang="sv-SE" altLang="en-US" sz="1800" i="1">
                <a:cs typeface="Times New Roman" pitchFamily="18" charset="0"/>
              </a:rPr>
              <a:t>Egna förslag:</a:t>
            </a:r>
            <a:endParaRPr lang="sv-SE" altLang="en-US" sz="1100"/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>
                <a:cs typeface="Times New Roman" pitchFamily="18" charset="0"/>
              </a:rPr>
              <a:t>...........................................................................................</a:t>
            </a:r>
            <a:endParaRPr lang="sv-SE" altLang="en-US" sz="1100"/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>
                <a:cs typeface="Times New Roman" pitchFamily="18" charset="0"/>
              </a:rPr>
              <a:t>........................................................................................... </a:t>
            </a:r>
            <a:endParaRPr lang="sv-SE" altLang="en-US" sz="1100"/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>
                <a:cs typeface="Times New Roman" pitchFamily="18" charset="0"/>
              </a:rPr>
              <a:t>...........................................................................................</a:t>
            </a:r>
            <a:endParaRPr lang="sv-SE" altLang="en-US" sz="1100"/>
          </a:p>
          <a:p>
            <a:pPr>
              <a:spcBef>
                <a:spcPct val="0"/>
              </a:spcBef>
              <a:buFontTx/>
              <a:buNone/>
            </a:pPr>
            <a:endParaRPr lang="sv-SE" altLang="en-US" sz="1800" i="1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sv-SE" altLang="en-US" sz="1800" i="1"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v-SE" altLang="en-US" sz="1800" i="1">
                <a:cs typeface="Times New Roman" pitchFamily="18" charset="0"/>
              </a:rPr>
              <a:t>Mina främsta skäl att sluta med tobak:</a:t>
            </a:r>
            <a:endParaRPr lang="sv-SE" altLang="en-US" sz="1800">
              <a:cs typeface="Times New Roman" pitchFamily="18" charset="0"/>
            </a:endParaRP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>
                <a:cs typeface="Times New Roman" pitchFamily="18" charset="0"/>
              </a:rPr>
              <a:t>...........................................................................................</a:t>
            </a:r>
            <a:endParaRPr lang="sv-SE" altLang="en-US" sz="1100"/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>
                <a:cs typeface="Times New Roman" pitchFamily="18" charset="0"/>
              </a:rPr>
              <a:t>........................................................................................... 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>
                <a:cs typeface="Times New Roman" pitchFamily="18" charset="0"/>
              </a:rPr>
              <a:t>...........................................................................................</a:t>
            </a:r>
            <a:br>
              <a:rPr lang="sv-SE" altLang="en-US" sz="1800">
                <a:cs typeface="Times New Roman" pitchFamily="18" charset="0"/>
              </a:rPr>
            </a:br>
            <a:r>
              <a:rPr lang="sv-SE" altLang="en-US" sz="1800">
                <a:cs typeface="Times New Roman" pitchFamily="18" charset="0"/>
              </a:rPr>
              <a:t>						</a:t>
            </a:r>
            <a:r>
              <a:rPr lang="sv-SE" altLang="en-US" sz="1800" i="1">
                <a:cs typeface="Times New Roman" pitchFamily="18" charset="0"/>
              </a:rPr>
              <a:t>VÄND!</a:t>
            </a:r>
            <a:endParaRPr lang="sv-SE" altLang="en-US" sz="1800"/>
          </a:p>
        </p:txBody>
      </p:sp>
    </p:spTree>
    <p:extLst>
      <p:ext uri="{BB962C8B-B14F-4D97-AF65-F5344CB8AC3E}">
        <p14:creationId xmlns:p14="http://schemas.microsoft.com/office/powerpoint/2010/main" val="1939959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ruta 3"/>
          <p:cNvSpPr txBox="1">
            <a:spLocks noChangeArrowheads="1"/>
          </p:cNvSpPr>
          <p:nvPr/>
        </p:nvSpPr>
        <p:spPr bwMode="auto">
          <a:xfrm>
            <a:off x="1000125" y="1143000"/>
            <a:ext cx="4493538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u="sng" dirty="0"/>
              <a:t>Vad du kan göra – några exempel:</a:t>
            </a:r>
            <a:r>
              <a:rPr lang="sv-SE" altLang="en-US" sz="1800" dirty="0"/>
              <a:t> 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 dirty="0"/>
              <a:t>dröja (röksuget går över)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 dirty="0"/>
              <a:t>drick (vatten)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 dirty="0"/>
              <a:t>distrahera (avleda röksuget) *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 dirty="0"/>
              <a:t>djupandas (hjälper kroppen att slappna av)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 dirty="0"/>
              <a:t>lämna den besvärliga situationen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 dirty="0"/>
              <a:t>ät en morot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Char char="q"/>
            </a:pPr>
            <a:r>
              <a:rPr lang="sv-SE" altLang="en-US" sz="1800" dirty="0"/>
              <a:t>inta nikotinläkemedel</a:t>
            </a:r>
            <a:br>
              <a:rPr lang="sv-SE" altLang="en-US" sz="1800" dirty="0"/>
            </a:br>
            <a:endParaRPr lang="sv-SE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i="1" dirty="0"/>
              <a:t>egna förslag:</a:t>
            </a:r>
            <a:endParaRPr lang="sv-SE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....................................................................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.....................................................................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* surfa på mobilen, </a:t>
            </a:r>
            <a:r>
              <a:rPr lang="sv-SE" altLang="en-US" sz="1800" dirty="0" err="1"/>
              <a:t>Suduko</a:t>
            </a:r>
            <a:r>
              <a:rPr lang="sv-SE" altLang="en-US" sz="1800" dirty="0"/>
              <a:t>, korsord, sticka.....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b="1" dirty="0"/>
              <a:t> </a:t>
            </a:r>
            <a:endParaRPr lang="sv-SE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i="1" dirty="0"/>
              <a:t> </a:t>
            </a:r>
            <a:endParaRPr lang="sv-SE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5661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ruta 3"/>
          <p:cNvSpPr txBox="1">
            <a:spLocks noChangeArrowheads="1"/>
          </p:cNvSpPr>
          <p:nvPr/>
        </p:nvSpPr>
        <p:spPr bwMode="auto">
          <a:xfrm>
            <a:off x="928688" y="714375"/>
            <a:ext cx="7378943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b="1" dirty="0"/>
              <a:t>Träna gradvis efter rökstoppet </a:t>
            </a:r>
            <a:endParaRPr lang="sv-SE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b="1" dirty="0"/>
              <a:t> </a:t>
            </a:r>
            <a:endParaRPr lang="sv-SE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vecka 1: undvik helst alla ”riskabla tillfällen”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vecka 2 (eller längre fram): börja försiktigt utsätta dig för ”riskabla tillfällen”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b="1" dirty="0"/>
              <a:t>Sådant du kan klara, förbered dig, använd beteendetipsen… </a:t>
            </a:r>
            <a:endParaRPr lang="sv-SE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b="1" dirty="0"/>
              <a:t>Skynda långsamt!  </a:t>
            </a:r>
            <a:endParaRPr lang="sv-SE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Motion kan minska rökbegär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Unna dig avkoppling.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Rökavvänjningsläkemedel?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kontakta gärna mig eller din ”rökavvänjnings-coach”.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b="1" dirty="0"/>
              <a:t> </a:t>
            </a:r>
            <a:endParaRPr lang="sv-SE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b="1" dirty="0"/>
              <a:t>En cigarett medför återfall i 9 fall av 10!</a:t>
            </a:r>
            <a:endParaRPr lang="sv-SE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b="1" dirty="0"/>
              <a:t> </a:t>
            </a:r>
            <a:endParaRPr lang="sv-SE" altLang="en-US" sz="1800" dirty="0"/>
          </a:p>
        </p:txBody>
      </p:sp>
      <p:sp>
        <p:nvSpPr>
          <p:cNvPr id="90115" name="textruta 4"/>
          <p:cNvSpPr txBox="1">
            <a:spLocks noChangeArrowheads="1"/>
          </p:cNvSpPr>
          <p:nvPr/>
        </p:nvSpPr>
        <p:spPr bwMode="auto">
          <a:xfrm>
            <a:off x="1071563" y="6286500"/>
            <a:ext cx="46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/>
          </a:p>
        </p:txBody>
      </p:sp>
    </p:spTree>
    <p:extLst>
      <p:ext uri="{BB962C8B-B14F-4D97-AF65-F5344CB8AC3E}">
        <p14:creationId xmlns:p14="http://schemas.microsoft.com/office/powerpoint/2010/main" val="477210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/>
        </p:nvSpPr>
        <p:spPr>
          <a:xfrm>
            <a:off x="811226" y="980728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>
                <a:latin typeface="Algerian" panose="04020705040A02060702" pitchFamily="82" charset="0"/>
              </a:rPr>
              <a:t>Meny</a:t>
            </a:r>
          </a:p>
        </p:txBody>
      </p:sp>
      <p:sp>
        <p:nvSpPr>
          <p:cNvPr id="9" name="Flödesschema: Hålremsa 8"/>
          <p:cNvSpPr/>
          <p:nvPr/>
        </p:nvSpPr>
        <p:spPr>
          <a:xfrm>
            <a:off x="899809" y="2101498"/>
            <a:ext cx="1224136" cy="4320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/>
              <a:t>Rökning</a:t>
            </a:r>
            <a:endParaRPr lang="sv-SE" dirty="0"/>
          </a:p>
        </p:txBody>
      </p:sp>
      <p:sp>
        <p:nvSpPr>
          <p:cNvPr id="10" name="Flödesschema: Hålremsa 9"/>
          <p:cNvSpPr/>
          <p:nvPr/>
        </p:nvSpPr>
        <p:spPr>
          <a:xfrm>
            <a:off x="3419872" y="2757335"/>
            <a:ext cx="1224136" cy="4320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kost</a:t>
            </a:r>
          </a:p>
        </p:txBody>
      </p:sp>
      <p:sp>
        <p:nvSpPr>
          <p:cNvPr id="11" name="Flödesschema: Hålremsa 10"/>
          <p:cNvSpPr/>
          <p:nvPr/>
        </p:nvSpPr>
        <p:spPr>
          <a:xfrm>
            <a:off x="6444208" y="3501008"/>
            <a:ext cx="1224136" cy="4320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Alkohol</a:t>
            </a:r>
          </a:p>
        </p:txBody>
      </p:sp>
      <p:sp>
        <p:nvSpPr>
          <p:cNvPr id="12" name="Flödesschema: Hålremsa 11"/>
          <p:cNvSpPr/>
          <p:nvPr/>
        </p:nvSpPr>
        <p:spPr>
          <a:xfrm>
            <a:off x="1835695" y="3778369"/>
            <a:ext cx="2070555" cy="4320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v-SE" dirty="0"/>
              <a:t>Säker sex</a:t>
            </a:r>
          </a:p>
        </p:txBody>
      </p:sp>
      <p:sp>
        <p:nvSpPr>
          <p:cNvPr id="13" name="Flödesschema: Hålremsa 12"/>
          <p:cNvSpPr/>
          <p:nvPr/>
        </p:nvSpPr>
        <p:spPr>
          <a:xfrm>
            <a:off x="6372200" y="1703754"/>
            <a:ext cx="1224136" cy="4320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003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665163"/>
            <a:ext cx="527685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755576" y="0"/>
            <a:ext cx="719299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 dirty="0"/>
              <a:t>Förankra! Be om lov!  </a:t>
            </a:r>
            <a:r>
              <a:rPr lang="sv-SE" altLang="en-US" sz="2400" dirty="0">
                <a:solidFill>
                  <a:srgbClr val="FF0000"/>
                </a:solidFill>
              </a:rPr>
              <a:t>Skulle du vilja veta  lite mer om...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>
              <a:solidFill>
                <a:srgbClr val="FF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>
              <a:solidFill>
                <a:srgbClr val="FF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 dirty="0"/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327275" y="2438400"/>
            <a:ext cx="6881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>
                <a:solidFill>
                  <a:srgbClr val="FF0000"/>
                </a:solidFill>
              </a:rPr>
              <a:t>fördelar?</a:t>
            </a:r>
            <a:r>
              <a:rPr lang="sv-SE" altLang="en-US" sz="2400">
                <a:solidFill>
                  <a:srgbClr val="FF6600"/>
                </a:solidFill>
              </a:rPr>
              <a:t> --------------</a:t>
            </a:r>
            <a:r>
              <a:rPr lang="sv-SE" altLang="en-US" sz="2400"/>
              <a:t>----</a:t>
            </a:r>
            <a:r>
              <a:rPr lang="sv-SE" altLang="en-US" sz="2400">
                <a:solidFill>
                  <a:srgbClr val="FFFF00"/>
                </a:solidFill>
              </a:rPr>
              <a:t> </a:t>
            </a:r>
            <a:r>
              <a:rPr lang="sv-SE" altLang="en-US" sz="2400">
                <a:solidFill>
                  <a:schemeClr val="accent2"/>
                </a:solidFill>
              </a:rPr>
              <a:t>--------------</a:t>
            </a:r>
            <a:r>
              <a:rPr lang="sv-SE" altLang="en-US">
                <a:solidFill>
                  <a:schemeClr val="accent2"/>
                </a:solidFill>
              </a:rPr>
              <a:t>nackdelar?</a:t>
            </a:r>
            <a:endParaRPr lang="sv-SE" altLang="en-US" sz="24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1729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mats teckn i färg 1  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227013"/>
            <a:ext cx="5273675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87575" y="4181475"/>
            <a:ext cx="2974975" cy="2219325"/>
          </a:xfrm>
        </p:spPr>
        <p:txBody>
          <a:bodyPr/>
          <a:lstStyle/>
          <a:p>
            <a:pPr marL="209550" indent="-209550" eaLnBrk="1" hangingPunct="1"/>
            <a:r>
              <a:rPr lang="sv-SE" altLang="en-US" sz="1400"/>
              <a:t>Du talar långsamt</a:t>
            </a:r>
          </a:p>
          <a:p>
            <a:pPr marL="209550" indent="-209550" eaLnBrk="1" hangingPunct="1"/>
            <a:r>
              <a:rPr lang="sv-SE" altLang="en-US" sz="1400"/>
              <a:t>Patienten pratar mycket mer</a:t>
            </a:r>
          </a:p>
          <a:p>
            <a:pPr marL="209550" indent="-209550" eaLnBrk="1" hangingPunct="1"/>
            <a:r>
              <a:rPr lang="sv-SE" altLang="en-US" sz="1400"/>
              <a:t>Patienten pratar aktivt om  </a:t>
            </a:r>
            <a:br>
              <a:rPr lang="sv-SE" altLang="en-US" sz="1400"/>
            </a:br>
            <a:r>
              <a:rPr lang="sv-SE" altLang="en-US" sz="1400"/>
              <a:t>beteendeförändring!</a:t>
            </a:r>
          </a:p>
          <a:p>
            <a:pPr marL="209550" indent="-209550" eaLnBrk="1" hangingPunct="1"/>
            <a:r>
              <a:rPr lang="sv-SE" altLang="en-US" sz="1400"/>
              <a:t>Du lyssnar uppmärksamt och </a:t>
            </a:r>
            <a:br>
              <a:rPr lang="sv-SE" altLang="en-US" sz="1400"/>
            </a:br>
            <a:r>
              <a:rPr lang="sv-SE" altLang="en-US" sz="1400"/>
              <a:t>styr varsamt vid lämpliga tillfällen</a:t>
            </a:r>
          </a:p>
          <a:p>
            <a:pPr marL="209550" indent="-209550" eaLnBrk="1" hangingPunct="1"/>
            <a:r>
              <a:rPr lang="sv-SE" altLang="en-US" sz="1400"/>
              <a:t>Patienten tycks ”arbeta hårt” och </a:t>
            </a:r>
            <a:br>
              <a:rPr lang="sv-SE" altLang="en-US" sz="1400"/>
            </a:br>
            <a:r>
              <a:rPr lang="sv-SE" altLang="en-US" sz="1400"/>
              <a:t>förstår ofta saker för första gången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5416550" y="4181475"/>
            <a:ext cx="29749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09550" indent="-2095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4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sv-SE" altLang="en-US" sz="1400">
                <a:latin typeface="Arial" pitchFamily="34" charset="0"/>
              </a:rPr>
              <a:t>Patienten frågar aktivt </a:t>
            </a:r>
            <a:br>
              <a:rPr lang="sv-SE" altLang="en-US" sz="1400">
                <a:latin typeface="Arial" pitchFamily="34" charset="0"/>
              </a:rPr>
            </a:br>
            <a:r>
              <a:rPr lang="sv-SE" altLang="en-US" sz="1400">
                <a:latin typeface="Arial" pitchFamily="34" charset="0"/>
              </a:rPr>
              <a:t>efter information och råd</a:t>
            </a:r>
          </a:p>
          <a:p>
            <a:pPr eaLnBrk="1" hangingPunct="1">
              <a:spcBef>
                <a:spcPct val="40000"/>
              </a:spcBef>
              <a:buClr>
                <a:schemeClr val="folHlink"/>
              </a:buClr>
              <a:buSzPct val="80000"/>
              <a:buFont typeface="Wingdings" pitchFamily="2" charset="2"/>
              <a:buChar char="l"/>
            </a:pPr>
            <a:r>
              <a:rPr lang="sv-SE" altLang="en-US" sz="1400">
                <a:latin typeface="Arial" pitchFamily="34" charset="0"/>
              </a:rPr>
              <a:t>Det känns som om du håller upp </a:t>
            </a:r>
            <a:br>
              <a:rPr lang="sv-SE" altLang="en-US" sz="1400">
                <a:latin typeface="Arial" pitchFamily="34" charset="0"/>
              </a:rPr>
            </a:br>
            <a:r>
              <a:rPr lang="sv-SE" altLang="en-US" sz="1400">
                <a:latin typeface="Arial" pitchFamily="34" charset="0"/>
              </a:rPr>
              <a:t>en duk som patienten färglägger, </a:t>
            </a:r>
            <a:br>
              <a:rPr lang="sv-SE" altLang="en-US" sz="1400">
                <a:latin typeface="Arial" pitchFamily="34" charset="0"/>
              </a:rPr>
            </a:br>
            <a:r>
              <a:rPr lang="sv-SE" altLang="en-US" sz="1400">
                <a:latin typeface="Arial" pitchFamily="34" charset="0"/>
              </a:rPr>
              <a:t>ibland på platser som du väljer,</a:t>
            </a:r>
            <a:br>
              <a:rPr lang="sv-SE" altLang="en-US" sz="1400">
                <a:latin typeface="Arial" pitchFamily="34" charset="0"/>
              </a:rPr>
            </a:br>
            <a:r>
              <a:rPr lang="sv-SE" altLang="en-US" sz="1400">
                <a:latin typeface="Arial" pitchFamily="34" charset="0"/>
              </a:rPr>
              <a:t>ibland på platser som patienten </a:t>
            </a:r>
            <a:br>
              <a:rPr lang="sv-SE" altLang="en-US" sz="1400">
                <a:latin typeface="Arial" pitchFamily="34" charset="0"/>
              </a:rPr>
            </a:br>
            <a:r>
              <a:rPr lang="sv-SE" altLang="en-US" sz="1400">
                <a:latin typeface="Arial" pitchFamily="34" charset="0"/>
              </a:rPr>
              <a:t>väljer</a:t>
            </a:r>
          </a:p>
          <a:p>
            <a:pPr eaLnBrk="1" hangingPunct="1">
              <a:buFontTx/>
              <a:buChar char="•"/>
            </a:pPr>
            <a:endParaRPr lang="sv-SE" altLang="en-US" sz="1400">
              <a:latin typeface="Arial" pitchFamily="34" charset="0"/>
            </a:endParaRPr>
          </a:p>
        </p:txBody>
      </p:sp>
      <p:pic>
        <p:nvPicPr>
          <p:cNvPr id="81925" name="Picture 5" descr="mats teckn i färg2 15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5425"/>
            <a:ext cx="5275262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1574" name="Picture 6" descr="mats teckn i färg3 15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25425"/>
            <a:ext cx="5275262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547688" y="-61913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sv-SE" altLang="en-US" sz="1800"/>
          </a:p>
        </p:txBody>
      </p:sp>
      <p:sp>
        <p:nvSpPr>
          <p:cNvPr id="81928" name="textruta 7"/>
          <p:cNvSpPr txBox="1">
            <a:spLocks noChangeArrowheads="1"/>
          </p:cNvSpPr>
          <p:nvPr/>
        </p:nvSpPr>
        <p:spPr bwMode="auto">
          <a:xfrm>
            <a:off x="5759450" y="6457950"/>
            <a:ext cx="2595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sv-SE" altLang="en-US" sz="1800">
                <a:latin typeface="Arial" pitchFamily="34" charset="0"/>
              </a:rPr>
              <a:t>(efter Stephen Rollnick)</a:t>
            </a:r>
          </a:p>
        </p:txBody>
      </p:sp>
      <p:sp>
        <p:nvSpPr>
          <p:cNvPr id="81929" name="Platshållare för sidfot 8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sv-SE" altLang="en-US" sz="1000" b="1">
                <a:latin typeface="Arial" pitchFamily="34" charset="0"/>
              </a:rPr>
              <a:t>Matz Larsson</a:t>
            </a:r>
          </a:p>
        </p:txBody>
      </p:sp>
    </p:spTree>
    <p:extLst>
      <p:ext uri="{BB962C8B-B14F-4D97-AF65-F5344CB8AC3E}">
        <p14:creationId xmlns:p14="http://schemas.microsoft.com/office/powerpoint/2010/main" val="255487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ktangel 1"/>
          <p:cNvSpPr>
            <a:spLocks noChangeArrowheads="1"/>
          </p:cNvSpPr>
          <p:nvPr/>
        </p:nvSpPr>
        <p:spPr bwMode="auto">
          <a:xfrm>
            <a:off x="2195513" y="1628775"/>
            <a:ext cx="45720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2000">
                <a:solidFill>
                  <a:srgbClr val="595959"/>
                </a:solidFill>
                <a:latin typeface="Gill Sans MT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>
                <a:solidFill>
                  <a:srgbClr val="595959"/>
                </a:solidFill>
                <a:latin typeface="Gill Sans MT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600">
                <a:solidFill>
                  <a:srgbClr val="595959"/>
                </a:solidFill>
                <a:latin typeface="Gill Sans MT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 sz="1400">
                <a:solidFill>
                  <a:srgbClr val="595959"/>
                </a:solidFill>
                <a:latin typeface="Gill Sans MT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en-US" sz="2400" b="1" dirty="0">
                <a:solidFill>
                  <a:schemeClr val="accent1"/>
                </a:solidFill>
                <a:latin typeface="Times New Roman" pitchFamily="18" charset="0"/>
              </a:rPr>
              <a:t>Göra mer?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en-US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en-US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en-US" sz="2400" b="1" dirty="0">
                <a:solidFill>
                  <a:schemeClr val="tx1"/>
                </a:solidFill>
                <a:latin typeface="Times New Roman" pitchFamily="18" charset="0"/>
              </a:rPr>
              <a:t>Läkare mot Tobak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en-US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sv-SE" altLang="en-US" sz="2800" b="1" dirty="0">
                <a:solidFill>
                  <a:schemeClr val="accent1"/>
                </a:solidFill>
                <a:latin typeface="Times New Roman" pitchFamily="18" charset="0"/>
              </a:rPr>
              <a:t>Läsa mer?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endParaRPr lang="sv-SE" altLang="en-US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sv-SE" altLang="en-US" sz="2400" b="1" dirty="0">
                <a:solidFill>
                  <a:schemeClr val="tx1"/>
                </a:solidFill>
                <a:latin typeface="Times New Roman" pitchFamily="18" charset="0"/>
              </a:rPr>
              <a:t>Larsson o Damberg,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sv-SE" altLang="en-US" sz="2400" b="1" dirty="0">
                <a:solidFill>
                  <a:schemeClr val="tx1"/>
                </a:solidFill>
                <a:latin typeface="Times New Roman" pitchFamily="18" charset="0"/>
              </a:rPr>
              <a:t>Tobaksberoende, Läkemedelsboken 2017-18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en-US" sz="2400" b="1" dirty="0">
              <a:solidFill>
                <a:schemeClr val="tx1"/>
              </a:solidFill>
              <a:latin typeface="Times New Roman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en-US" sz="24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Picture 2" descr="Health Behavior Change E-Book (e-bo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31800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97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Hjärnväg he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738"/>
            <a:ext cx="9894888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1841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6A3ECEDB-CE17-4982-A82C-BAC58C4D6288}"/>
              </a:ext>
            </a:extLst>
          </p:cNvPr>
          <p:cNvSpPr txBox="1"/>
          <p:nvPr/>
        </p:nvSpPr>
        <p:spPr>
          <a:xfrm>
            <a:off x="1176338" y="3500438"/>
            <a:ext cx="235267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altLang="sv-SE" dirty="0">
                <a:solidFill>
                  <a:srgbClr val="FF0000"/>
                </a:solidFill>
                <a:latin typeface="French Script MT" panose="03020402040607040605" pitchFamily="66" charset="0"/>
                <a:ea typeface="SimSun" panose="02010600030101010101" pitchFamily="2" charset="-122"/>
              </a:rPr>
              <a:t>S</a:t>
            </a:r>
            <a:r>
              <a:rPr lang="sv-SE" altLang="sv-SE" sz="1800" dirty="0">
                <a:latin typeface="SD Viewer Edge Font" panose="020B0609000000000000" pitchFamily="50" charset="0"/>
                <a:ea typeface="SimSun" panose="02010600030101010101" pitchFamily="2" charset="-122"/>
              </a:rPr>
              <a:t>T</a:t>
            </a:r>
            <a:r>
              <a:rPr lang="sv-SE" altLang="sv-SE" dirty="0">
                <a:solidFill>
                  <a:schemeClr val="bg1">
                    <a:lumMod val="8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Å-UPP</a:t>
            </a:r>
            <a:r>
              <a:rPr lang="sv-SE" altLang="sv-SE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sv-SE" altLang="sv-SE" sz="1100" dirty="0"/>
              <a:t>mot  </a:t>
            </a:r>
            <a:r>
              <a:rPr lang="sv-SE" altLang="sv-SE" sz="2000" dirty="0">
                <a:solidFill>
                  <a:srgbClr val="FFC000"/>
                </a:solidFill>
                <a:latin typeface="Impact" panose="020B0806030902050204" pitchFamily="34" charset="0"/>
                <a:cs typeface="Nirmala UI Semilight" panose="020B0402040204020203" pitchFamily="34" charset="0"/>
              </a:rPr>
              <a:t>TOBAK</a:t>
            </a:r>
          </a:p>
          <a:p>
            <a:pPr>
              <a:defRPr/>
            </a:pPr>
            <a:endParaRPr lang="sv-SE" dirty="0"/>
          </a:p>
        </p:txBody>
      </p:sp>
      <p:sp>
        <p:nvSpPr>
          <p:cNvPr id="3" name="Rektangel 2"/>
          <p:cNvSpPr>
            <a:spLocks noChangeArrowheads="1"/>
          </p:cNvSpPr>
          <p:nvPr/>
        </p:nvSpPr>
        <p:spPr bwMode="auto">
          <a:xfrm>
            <a:off x="1420813" y="2636838"/>
            <a:ext cx="2062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>
                <a:solidFill>
                  <a:srgbClr val="595959"/>
                </a:solidFill>
                <a:latin typeface="Gill Sans MT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 sz="1400">
                <a:solidFill>
                  <a:srgbClr val="595959"/>
                </a:solidFill>
                <a:latin typeface="Gill Sans MT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solidFill>
                  <a:schemeClr val="tx1"/>
                </a:solidFill>
                <a:latin typeface="French Script MT" panose="03020402040607040605" pitchFamily="66" charset="0"/>
                <a:ea typeface="SimSun" panose="02010600030101010101" pitchFamily="2" charset="-122"/>
              </a:rPr>
              <a:t>Motiverande</a:t>
            </a:r>
            <a:r>
              <a:rPr lang="sv-SE" altLang="sv-SE" sz="2400">
                <a:solidFill>
                  <a:srgbClr val="FF0000"/>
                </a:solidFill>
                <a:latin typeface="French Script MT" panose="03020402040607040605" pitchFamily="66" charset="0"/>
                <a:ea typeface="SimSun" panose="02010600030101010101" pitchFamily="2" charset="-122"/>
              </a:rPr>
              <a:t> </a:t>
            </a:r>
            <a:r>
              <a:rPr lang="sv-SE" altLang="sv-SE" sz="2400" b="1">
                <a:solidFill>
                  <a:srgbClr val="FF0000"/>
                </a:solidFill>
                <a:latin typeface="French Script MT" panose="03020402040607040605" pitchFamily="66" charset="0"/>
                <a:ea typeface="SimSun" panose="02010600030101010101" pitchFamily="2" charset="-122"/>
              </a:rPr>
              <a:t>Samtal</a:t>
            </a:r>
            <a:endParaRPr lang="sv-SE" altLang="sv-SE" b="1">
              <a:solidFill>
                <a:srgbClr val="FFC000"/>
              </a:solidFill>
              <a:latin typeface="Impact" panose="020B0806030902050204" pitchFamily="34" charset="0"/>
              <a:cs typeface="Nirmala UI Semilight" pitchFamily="34" charset="0"/>
            </a:endParaRPr>
          </a:p>
        </p:txBody>
      </p:sp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677863" y="4332288"/>
            <a:ext cx="314166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>
                <a:solidFill>
                  <a:srgbClr val="595959"/>
                </a:solidFill>
                <a:latin typeface="Gill Sans MT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 sz="1400">
                <a:solidFill>
                  <a:srgbClr val="595959"/>
                </a:solidFill>
                <a:latin typeface="Gill Sans MT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2400">
                <a:solidFill>
                  <a:schemeClr val="tx1"/>
                </a:solidFill>
                <a:latin typeface="Freestyle Script" panose="030804020302050B0404" pitchFamily="66" charset="0"/>
                <a:ea typeface="SimSun" panose="02010600030101010101" pitchFamily="2" charset="-122"/>
              </a:rPr>
              <a:t>Ett evolutionsbiologiskt </a:t>
            </a:r>
            <a:r>
              <a:rPr lang="sv-SE" altLang="sv-SE" sz="2400" b="1">
                <a:solidFill>
                  <a:srgbClr val="00B050"/>
                </a:solidFill>
                <a:latin typeface="Freestyle Script" panose="030804020302050B0404" pitchFamily="66" charset="0"/>
                <a:ea typeface="SimSun" panose="02010600030101010101" pitchFamily="2" charset="-122"/>
              </a:rPr>
              <a:t>nyckelknippa: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sv-SE" altLang="sv-SE" b="1">
              <a:solidFill>
                <a:srgbClr val="00B050"/>
              </a:solidFill>
              <a:latin typeface="Freestyle Script" panose="030804020302050B0404" pitchFamily="66" charset="0"/>
              <a:ea typeface="SimSun" panose="02010600030101010101" pitchFamily="2" charset="-122"/>
              <a:cs typeface="Nirmala UI Semilight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b="1">
                <a:solidFill>
                  <a:schemeClr val="tx1"/>
                </a:solidFill>
                <a:latin typeface="Freestyle Script" panose="030804020302050B0404" pitchFamily="66" charset="0"/>
                <a:ea typeface="SimSun" panose="02010600030101010101" pitchFamily="2" charset="-122"/>
                <a:cs typeface="Nirmala UI Semilight" pitchFamily="34" charset="0"/>
              </a:rPr>
              <a:t>”Höger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b="1">
                <a:solidFill>
                  <a:schemeClr val="tx1"/>
                </a:solidFill>
                <a:latin typeface="Freestyle Script" panose="030804020302050B0404" pitchFamily="66" charset="0"/>
                <a:ea typeface="SimSun" panose="02010600030101010101" pitchFamily="2" charset="-122"/>
                <a:cs typeface="Nirmala UI Semilight" pitchFamily="34" charset="0"/>
              </a:rPr>
              <a:t>	 vänster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b="1">
                <a:solidFill>
                  <a:schemeClr val="tx1"/>
                </a:solidFill>
                <a:latin typeface="Freestyle Script" panose="030804020302050B0404" pitchFamily="66" charset="0"/>
                <a:ea typeface="SimSun" panose="02010600030101010101" pitchFamily="2" charset="-122"/>
                <a:cs typeface="Nirmala UI Semilight" pitchFamily="34" charset="0"/>
              </a:rPr>
              <a:t>		fågel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b="1">
                <a:solidFill>
                  <a:schemeClr val="tx1"/>
                </a:solidFill>
                <a:latin typeface="Freestyle Script" panose="030804020302050B0404" pitchFamily="66" charset="0"/>
                <a:ea typeface="SimSun" panose="02010600030101010101" pitchFamily="2" charset="-122"/>
                <a:cs typeface="Nirmala UI Semilight" pitchFamily="34" charset="0"/>
              </a:rPr>
              <a:t>	mittemellan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b="1">
                <a:solidFill>
                  <a:schemeClr val="tx1"/>
                </a:solidFill>
                <a:latin typeface="Freestyle Script" panose="030804020302050B0404" pitchFamily="66" charset="0"/>
                <a:ea typeface="SimSun" panose="02010600030101010101" pitchFamily="2" charset="-122"/>
                <a:cs typeface="Nirmala UI Semilight" pitchFamily="34" charset="0"/>
              </a:rPr>
              <a:t> fisk    </a:t>
            </a:r>
            <a:r>
              <a:rPr lang="sv-SE" altLang="sv-SE" b="1" baseline="30000">
                <a:solidFill>
                  <a:schemeClr val="tx1"/>
                </a:solidFill>
                <a:latin typeface="Freestyle Script" panose="030804020302050B0404" pitchFamily="66" charset="0"/>
                <a:ea typeface="SimSun" panose="02010600030101010101" pitchFamily="2" charset="-122"/>
                <a:cs typeface="Nirmala UI Semilight" pitchFamily="34" charset="0"/>
              </a:rPr>
              <a:t>o</a:t>
            </a:r>
            <a:endParaRPr lang="sv-SE" altLang="sv-SE" b="1" baseline="30000">
              <a:solidFill>
                <a:schemeClr val="tx1"/>
              </a:solidFill>
              <a:latin typeface="Freestyle Script" panose="030804020302050B0404" pitchFamily="66" charset="0"/>
              <a:cs typeface="Nirmala UI Semilight" pitchFamily="34" charset="0"/>
            </a:endParaRPr>
          </a:p>
        </p:txBody>
      </p:sp>
      <p:sp>
        <p:nvSpPr>
          <p:cNvPr id="5" name="textruta 4"/>
          <p:cNvSpPr txBox="1">
            <a:spLocks noChangeArrowheads="1"/>
          </p:cNvSpPr>
          <p:nvPr/>
        </p:nvSpPr>
        <p:spPr bwMode="auto">
          <a:xfrm>
            <a:off x="952500" y="1781175"/>
            <a:ext cx="1917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>
                <a:solidFill>
                  <a:srgbClr val="595959"/>
                </a:solidFill>
                <a:latin typeface="Gill Sans MT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 sz="1400">
                <a:solidFill>
                  <a:srgbClr val="595959"/>
                </a:solidFill>
                <a:latin typeface="Gill Sans MT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Veta mer  om:</a:t>
            </a:r>
          </a:p>
        </p:txBody>
      </p:sp>
      <p:sp>
        <p:nvSpPr>
          <p:cNvPr id="240647" name="textruta 7"/>
          <p:cNvSpPr txBox="1">
            <a:spLocks noChangeArrowheads="1"/>
          </p:cNvSpPr>
          <p:nvPr/>
        </p:nvSpPr>
        <p:spPr bwMode="auto">
          <a:xfrm>
            <a:off x="1535113" y="153988"/>
            <a:ext cx="1404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>
                <a:solidFill>
                  <a:srgbClr val="595959"/>
                </a:solidFill>
                <a:latin typeface="Gill Sans MT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 sz="1400">
                <a:solidFill>
                  <a:srgbClr val="595959"/>
                </a:solidFill>
                <a:latin typeface="Gill Sans MT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3200">
                <a:solidFill>
                  <a:schemeClr val="tx1"/>
                </a:solidFill>
                <a:latin typeface="Times New Roman" panose="02020603050405020304" pitchFamily="18" charset="0"/>
              </a:rPr>
              <a:t>TACK!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8369C5-8337-4800-9A72-C4ED123381B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9672" y="4806160"/>
            <a:ext cx="1298540" cy="561402"/>
          </a:xfrm>
          <a:prstGeom prst="rect">
            <a:avLst/>
          </a:prstGeom>
          <a:scene3d>
            <a:camera prst="orthographicFront">
              <a:rot lat="0" lon="300002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85644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røgdu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857250"/>
            <a:ext cx="41910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3" name="textruta 1"/>
          <p:cNvSpPr txBox="1">
            <a:spLocks noChangeArrowheads="1"/>
          </p:cNvSpPr>
          <p:nvPr/>
        </p:nvSpPr>
        <p:spPr bwMode="auto">
          <a:xfrm>
            <a:off x="1655763" y="1484313"/>
            <a:ext cx="1897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>
                <a:solidFill>
                  <a:srgbClr val="595959"/>
                </a:solidFill>
                <a:latin typeface="Gill Sans MT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 sz="1400">
                <a:solidFill>
                  <a:srgbClr val="595959"/>
                </a:solidFill>
                <a:latin typeface="Gill Sans MT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1800">
                <a:solidFill>
                  <a:schemeClr val="tx1"/>
                </a:solidFill>
                <a:latin typeface="Times New Roman" panose="02020603050405020304" pitchFamily="18" charset="0"/>
              </a:rPr>
              <a:t>50% Lungmedicin</a:t>
            </a:r>
          </a:p>
        </p:txBody>
      </p:sp>
      <p:sp>
        <p:nvSpPr>
          <p:cNvPr id="153604" name="textruta 2"/>
          <p:cNvSpPr txBox="1">
            <a:spLocks noChangeArrowheads="1"/>
          </p:cNvSpPr>
          <p:nvPr/>
        </p:nvSpPr>
        <p:spPr bwMode="auto">
          <a:xfrm>
            <a:off x="5489575" y="1538288"/>
            <a:ext cx="2312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>
                <a:solidFill>
                  <a:srgbClr val="595959"/>
                </a:solidFill>
                <a:latin typeface="Gill Sans MT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 sz="1400">
                <a:solidFill>
                  <a:srgbClr val="595959"/>
                </a:solidFill>
                <a:latin typeface="Gill Sans MT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1800">
                <a:solidFill>
                  <a:schemeClr val="tx1"/>
                </a:solidFill>
                <a:latin typeface="Times New Roman" panose="02020603050405020304" pitchFamily="18" charset="0"/>
              </a:rPr>
              <a:t>50% Tobaksprevention</a:t>
            </a:r>
          </a:p>
        </p:txBody>
      </p:sp>
      <p:sp>
        <p:nvSpPr>
          <p:cNvPr id="153605" name="textruta 1"/>
          <p:cNvSpPr txBox="1">
            <a:spLocks noChangeArrowheads="1"/>
          </p:cNvSpPr>
          <p:nvPr/>
        </p:nvSpPr>
        <p:spPr bwMode="auto">
          <a:xfrm>
            <a:off x="3978275" y="784225"/>
            <a:ext cx="167322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>
                <a:solidFill>
                  <a:srgbClr val="595959"/>
                </a:solidFill>
                <a:latin typeface="Gill Sans MT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 sz="1400">
                <a:solidFill>
                  <a:srgbClr val="595959"/>
                </a:solidFill>
                <a:latin typeface="Gill Sans MT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2700">
                <a:solidFill>
                  <a:schemeClr val="tx1"/>
                </a:solidFill>
                <a:latin typeface="Times New Roman" panose="02020603050405020304" pitchFamily="18" charset="0"/>
              </a:rPr>
              <a:t>    1996</a:t>
            </a:r>
          </a:p>
        </p:txBody>
      </p:sp>
      <p:sp>
        <p:nvSpPr>
          <p:cNvPr id="153606" name="Rektangel 1"/>
          <p:cNvSpPr>
            <a:spLocks noChangeArrowheads="1"/>
          </p:cNvSpPr>
          <p:nvPr/>
        </p:nvSpPr>
        <p:spPr bwMode="auto">
          <a:xfrm>
            <a:off x="3060700" y="5383213"/>
            <a:ext cx="50165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Gill Sans MT"/>
              </a:defRPr>
            </a:lvl1pPr>
            <a:lvl2pPr marL="742950" indent="-28575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>
                <a:solidFill>
                  <a:srgbClr val="595959"/>
                </a:solidFill>
                <a:latin typeface="Gill Sans MT"/>
              </a:defRPr>
            </a:lvl2pPr>
            <a:lvl3pPr marL="11430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Gill Sans MT"/>
              </a:defRPr>
            </a:lvl3pPr>
            <a:lvl4pPr marL="16002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/>
              <a:buChar char="–"/>
              <a:defRPr sz="1400">
                <a:solidFill>
                  <a:srgbClr val="595959"/>
                </a:solidFill>
                <a:latin typeface="Gill Sans MT"/>
              </a:defRPr>
            </a:lvl4pPr>
            <a:lvl5pPr marL="2057400" indent="-228600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rgbClr val="595959"/>
                </a:solidFill>
                <a:latin typeface="Gill Sans MT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sv-SE" altLang="sv-SE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Tobakspreventiva Enheten (TPE), Universitetssjukhuset </a:t>
            </a:r>
            <a:r>
              <a: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Örebro</a:t>
            </a:r>
            <a:endParaRPr lang="sv-SE" altLang="sv-SE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507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220913" y="6456363"/>
            <a:ext cx="467201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en-US" sz="800"/>
              <a:t>Ref</a:t>
            </a:r>
            <a:r>
              <a:rPr lang="en-US" altLang="en-US" sz="800"/>
              <a:t>erens</a:t>
            </a:r>
            <a:r>
              <a:rPr lang="sv-SE" altLang="en-US" sz="800"/>
              <a:t>: Hollis J et al.  Nurse assisted counselling in primary care.Ann intern med 1993 ; 118:521-525.</a:t>
            </a:r>
            <a:endParaRPr lang="en-US" altLang="en-GB" sz="800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216150" y="1787525"/>
            <a:ext cx="3441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/>
              <a:t>Not smoking at 3-month and 1-year follow up (%)</a:t>
            </a:r>
            <a:endParaRPr lang="sv-SE" altLang="en-US" sz="1200" b="1"/>
          </a:p>
        </p:txBody>
      </p:sp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2201863" y="2054225"/>
            <a:ext cx="5207000" cy="3462338"/>
            <a:chOff x="1503" y="1294"/>
            <a:chExt cx="3553" cy="2181"/>
          </a:xfrm>
        </p:grpSpPr>
        <p:pic>
          <p:nvPicPr>
            <p:cNvPr id="49159" name="Picture 5" descr="Extra diagr1  15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" y="1294"/>
              <a:ext cx="3352" cy="1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60" name="Text Box 6"/>
            <p:cNvSpPr txBox="1">
              <a:spLocks noChangeArrowheads="1"/>
            </p:cNvSpPr>
            <p:nvPr/>
          </p:nvSpPr>
          <p:spPr bwMode="auto">
            <a:xfrm>
              <a:off x="1555" y="2178"/>
              <a:ext cx="1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/>
                <a:t>5</a:t>
              </a:r>
              <a:endParaRPr lang="sv-SE" altLang="en-US" sz="1200" b="1"/>
            </a:p>
          </p:txBody>
        </p:sp>
        <p:sp>
          <p:nvSpPr>
            <p:cNvPr id="49161" name="Text Box 7"/>
            <p:cNvSpPr txBox="1">
              <a:spLocks noChangeArrowheads="1"/>
            </p:cNvSpPr>
            <p:nvPr/>
          </p:nvSpPr>
          <p:spPr bwMode="auto">
            <a:xfrm>
              <a:off x="1503" y="1305"/>
              <a:ext cx="23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/>
                <a:t>10</a:t>
              </a:r>
              <a:endParaRPr lang="sv-SE" altLang="en-US" sz="1200" b="1"/>
            </a:p>
          </p:txBody>
        </p:sp>
        <p:sp>
          <p:nvSpPr>
            <p:cNvPr id="49162" name="Text Box 8"/>
            <p:cNvSpPr txBox="1">
              <a:spLocks noChangeArrowheads="1"/>
            </p:cNvSpPr>
            <p:nvPr/>
          </p:nvSpPr>
          <p:spPr bwMode="auto">
            <a:xfrm>
              <a:off x="3634" y="3187"/>
              <a:ext cx="70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/>
                <a:t>Doctor +</a:t>
              </a:r>
              <a:br>
                <a:rPr lang="en-US" altLang="en-US" sz="1200" b="1"/>
              </a:br>
              <a:r>
                <a:rPr lang="en-US" altLang="en-US" sz="1200" b="1"/>
                <a:t>nurse advice</a:t>
              </a:r>
              <a:endParaRPr lang="sv-SE" altLang="en-US" sz="1200" b="1"/>
            </a:p>
          </p:txBody>
        </p:sp>
        <p:sp>
          <p:nvSpPr>
            <p:cNvPr id="49163" name="Text Box 9"/>
            <p:cNvSpPr txBox="1">
              <a:spLocks noChangeArrowheads="1"/>
            </p:cNvSpPr>
            <p:nvPr/>
          </p:nvSpPr>
          <p:spPr bwMode="auto">
            <a:xfrm>
              <a:off x="1555" y="3054"/>
              <a:ext cx="17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/>
                <a:t>0</a:t>
              </a:r>
              <a:endParaRPr lang="sv-SE" altLang="en-US" sz="1200" b="1"/>
            </a:p>
          </p:txBody>
        </p:sp>
        <p:sp>
          <p:nvSpPr>
            <p:cNvPr id="49164" name="Text Box 10"/>
            <p:cNvSpPr txBox="1">
              <a:spLocks noChangeArrowheads="1"/>
            </p:cNvSpPr>
            <p:nvPr/>
          </p:nvSpPr>
          <p:spPr bwMode="auto">
            <a:xfrm>
              <a:off x="2422" y="3187"/>
              <a:ext cx="7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/>
                <a:t>Doctor advice</a:t>
              </a:r>
              <a:br>
                <a:rPr lang="en-US" altLang="en-US" sz="1200" b="1"/>
              </a:br>
              <a:r>
                <a:rPr lang="en-US" altLang="en-US" sz="1200" b="1"/>
                <a:t>only</a:t>
              </a:r>
              <a:endParaRPr lang="sv-SE" altLang="en-US" sz="1200" b="1"/>
            </a:p>
          </p:txBody>
        </p:sp>
        <p:sp>
          <p:nvSpPr>
            <p:cNvPr id="49165" name="Text Box 11"/>
            <p:cNvSpPr txBox="1">
              <a:spLocks noChangeArrowheads="1"/>
            </p:cNvSpPr>
            <p:nvPr/>
          </p:nvSpPr>
          <p:spPr bwMode="auto">
            <a:xfrm>
              <a:off x="2650" y="2447"/>
              <a:ext cx="30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</a:rPr>
                <a:t>3,9</a:t>
              </a:r>
              <a:endParaRPr lang="sv-SE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49166" name="Text Box 12"/>
            <p:cNvSpPr txBox="1">
              <a:spLocks noChangeArrowheads="1"/>
            </p:cNvSpPr>
            <p:nvPr/>
          </p:nvSpPr>
          <p:spPr bwMode="auto">
            <a:xfrm>
              <a:off x="3840" y="1872"/>
              <a:ext cx="30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b="1">
                  <a:solidFill>
                    <a:schemeClr val="bg1"/>
                  </a:solidFill>
                </a:rPr>
                <a:t>7,2</a:t>
              </a:r>
              <a:endParaRPr lang="sv-SE" altLang="en-US" sz="1600" b="1">
                <a:solidFill>
                  <a:schemeClr val="bg1"/>
                </a:solidFill>
              </a:endParaRPr>
            </a:p>
          </p:txBody>
        </p:sp>
        <p:sp>
          <p:nvSpPr>
            <p:cNvPr id="49167" name="Text Box 13"/>
            <p:cNvSpPr txBox="1">
              <a:spLocks noChangeArrowheads="1"/>
            </p:cNvSpPr>
            <p:nvPr/>
          </p:nvSpPr>
          <p:spPr bwMode="auto">
            <a:xfrm>
              <a:off x="1792" y="1314"/>
              <a:ext cx="5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/>
                <a:t>n = 2 707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200" b="1"/>
                <a:t>p &lt; 0,001</a:t>
              </a:r>
              <a:endParaRPr lang="sv-SE" altLang="en-US" sz="1200" b="1"/>
            </a:p>
          </p:txBody>
        </p:sp>
      </p:grpSp>
      <p:sp>
        <p:nvSpPr>
          <p:cNvPr id="16" name="Ellips 15"/>
          <p:cNvSpPr/>
          <p:nvPr/>
        </p:nvSpPr>
        <p:spPr>
          <a:xfrm>
            <a:off x="1116013" y="3933825"/>
            <a:ext cx="503237" cy="1008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7" name="Ellips 16"/>
          <p:cNvSpPr/>
          <p:nvPr/>
        </p:nvSpPr>
        <p:spPr>
          <a:xfrm>
            <a:off x="1116013" y="2997200"/>
            <a:ext cx="503237" cy="10080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2" name="Rektangel 1"/>
          <p:cNvSpPr/>
          <p:nvPr/>
        </p:nvSpPr>
        <p:spPr>
          <a:xfrm>
            <a:off x="2016819" y="627062"/>
            <a:ext cx="4358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tabLst>
                <a:tab pos="1981200" algn="l"/>
              </a:tabLst>
              <a:defRPr/>
            </a:pPr>
            <a:r>
              <a:rPr lang="sv-SE" kern="1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Läkare första länken i rökavvänjningskedjan </a:t>
            </a:r>
          </a:p>
        </p:txBody>
      </p:sp>
    </p:spTree>
    <p:extLst>
      <p:ext uri="{BB962C8B-B14F-4D97-AF65-F5344CB8AC3E}">
        <p14:creationId xmlns:p14="http://schemas.microsoft.com/office/powerpoint/2010/main" val="1549262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ktangel 1"/>
          <p:cNvSpPr>
            <a:spLocks noChangeArrowheads="1"/>
          </p:cNvSpPr>
          <p:nvPr/>
        </p:nvSpPr>
        <p:spPr bwMode="auto">
          <a:xfrm>
            <a:off x="0" y="260350"/>
            <a:ext cx="91440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/>
              <a:t>Ex En sluta-röka metod kostar </a:t>
            </a:r>
            <a:r>
              <a:rPr lang="sv-SE" altLang="en-US" sz="2400" b="1"/>
              <a:t>3000 kr</a:t>
            </a:r>
            <a:r>
              <a:rPr lang="sv-SE" altLang="en-US" sz="24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400"/>
              <a:t>Vid bestående rökstopp hos 50-åring: Vinst 6 levnadsår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2400"/>
          </a:p>
        </p:txBody>
      </p:sp>
    </p:spTree>
    <p:extLst>
      <p:ext uri="{BB962C8B-B14F-4D97-AF65-F5344CB8AC3E}">
        <p14:creationId xmlns:p14="http://schemas.microsoft.com/office/powerpoint/2010/main" val="3337704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ktangel 1"/>
          <p:cNvSpPr>
            <a:spLocks noChangeArrowheads="1"/>
          </p:cNvSpPr>
          <p:nvPr/>
        </p:nvSpPr>
        <p:spPr bwMode="auto">
          <a:xfrm>
            <a:off x="2179027" y="1497623"/>
            <a:ext cx="6646985" cy="350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1846">
                <a:latin typeface="Arial" pitchFamily="34" charset="0"/>
              </a:rPr>
              <a:t> 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46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46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46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46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46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46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46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46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sv-SE" sz="1846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sv-SE" altLang="sv-SE" sz="1846">
                <a:latin typeface="Arial" pitchFamily="34" charset="0"/>
              </a:rPr>
            </a:br>
            <a:endParaRPr lang="sv-SE" altLang="sv-SE" sz="1846">
              <a:latin typeface="Arial" pitchFamily="34" charset="0"/>
            </a:endParaRPr>
          </a:p>
        </p:txBody>
      </p:sp>
      <p:sp>
        <p:nvSpPr>
          <p:cNvPr id="3075" name="Rektangel 1"/>
          <p:cNvSpPr>
            <a:spLocks noChangeArrowheads="1"/>
          </p:cNvSpPr>
          <p:nvPr/>
        </p:nvSpPr>
        <p:spPr bwMode="auto">
          <a:xfrm>
            <a:off x="583864" y="926124"/>
            <a:ext cx="8042740" cy="406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585" dirty="0">
                <a:latin typeface="Arial Narrow" pitchFamily="34" charset="0"/>
                <a:cs typeface="Arabic Typesetting" pitchFamily="66" charset="-78"/>
              </a:rPr>
              <a:t>Det motiverande  samtalet </a:t>
            </a:r>
            <a:r>
              <a:rPr lang="sv-SE" altLang="en-US" sz="2954" dirty="0">
                <a:latin typeface="Arial Narrow" pitchFamily="34" charset="0"/>
                <a:cs typeface="Arabic Typesetting" pitchFamily="66" charset="-78"/>
              </a:rPr>
              <a:t>- </a:t>
            </a:r>
            <a:r>
              <a:rPr lang="sv-SE" sz="2800" dirty="0"/>
              <a:t>inspirationsföreläsning i MI </a:t>
            </a:r>
            <a:r>
              <a:rPr lang="sv-SE" altLang="en-US" sz="5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sv-SE" altLang="en-US" dirty="0">
                <a:latin typeface="Arabic Typesetting" pitchFamily="66" charset="-78"/>
                <a:cs typeface="Arabic Typesetting" pitchFamily="66" charset="-78"/>
              </a:rPr>
              <a:t>	8 april 2019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46" dirty="0">
              <a:latin typeface="Arabic Typesetting" pitchFamily="66" charset="-78"/>
              <a:cs typeface="Arabic Typesetting" pitchFamily="66" charset="-78"/>
            </a:endParaRPr>
          </a:p>
          <a:p>
            <a:pPr>
              <a:spcBef>
                <a:spcPct val="0"/>
              </a:spcBef>
              <a:buNone/>
            </a:pPr>
            <a:r>
              <a:rPr lang="sv-SE" altLang="en-US" sz="2400" dirty="0">
                <a:latin typeface="Arabic Typesetting" pitchFamily="66" charset="-78"/>
                <a:cs typeface="Arabic Typesetting" pitchFamily="66" charset="-78"/>
              </a:rPr>
              <a:t>Matz Larsson, </a:t>
            </a:r>
            <a:r>
              <a:rPr lang="sv-SE" altLang="en-US" sz="2215" dirty="0" err="1">
                <a:latin typeface="Arabic Typesetting" pitchFamily="66" charset="-78"/>
                <a:cs typeface="Arabic Typesetting" pitchFamily="66" charset="-78"/>
              </a:rPr>
              <a:t>Hjärt</a:t>
            </a:r>
            <a:r>
              <a:rPr lang="sv-SE" altLang="en-US" sz="2215" dirty="0"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sv-SE" altLang="en-US" sz="2215" dirty="0" err="1">
                <a:latin typeface="Arabic Typesetting" pitchFamily="66" charset="-78"/>
                <a:cs typeface="Arabic Typesetting" pitchFamily="66" charset="-78"/>
              </a:rPr>
              <a:t>Lung</a:t>
            </a:r>
            <a:r>
              <a:rPr lang="sv-SE" altLang="en-US" sz="2215" dirty="0">
                <a:latin typeface="Arabic Typesetting" pitchFamily="66" charset="-78"/>
                <a:cs typeface="Arabic Typesetting" pitchFamily="66" charset="-78"/>
              </a:rPr>
              <a:t>, Fysiologi-kliniken,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215" dirty="0">
                <a:latin typeface="Arabic Typesetting" pitchFamily="66" charset="-78"/>
                <a:cs typeface="Arabic Typesetting" pitchFamily="66" charset="-78"/>
              </a:rPr>
              <a:t>Tobakspreventiva Enheten USÖ</a:t>
            </a:r>
            <a:endParaRPr lang="sv-SE" altLang="en-US" sz="1846" dirty="0">
              <a:latin typeface="Arabic Typesetting" pitchFamily="66" charset="-78"/>
              <a:cs typeface="Arabic Typesetting" pitchFamily="66" charset="-7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46" dirty="0">
              <a:latin typeface="Arabic Typesetting" pitchFamily="66" charset="-78"/>
              <a:cs typeface="Arabic Typesetting" pitchFamily="66" charset="-7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46" dirty="0">
                <a:latin typeface="Arabic Typesetting" pitchFamily="66" charset="-78"/>
                <a:cs typeface="Arabic Typesetting" pitchFamily="66" charset="-78"/>
              </a:rPr>
              <a:t>Docent, Kliniskt Centrum för Hälsofrämjande Vård, Lunds Universitet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46" dirty="0">
                <a:latin typeface="Arabic Typesetting" pitchFamily="66" charset="-78"/>
                <a:cs typeface="Arabic Typesetting" pitchFamily="66" charset="-78"/>
              </a:rPr>
              <a:t>Rökstoppsprojektet Forte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46" dirty="0">
              <a:latin typeface="Arabic Typesetting" pitchFamily="66" charset="-78"/>
              <a:cs typeface="Arabic Typesetting" pitchFamily="66" charset="-7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2585" dirty="0">
                <a:latin typeface="Arabic Typesetting" pitchFamily="66" charset="-78"/>
                <a:cs typeface="Arabic Typesetting" pitchFamily="66" charset="-78"/>
              </a:rPr>
              <a:t>matz.larsson@regionorebrolan.se</a:t>
            </a: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642" y="2780928"/>
            <a:ext cx="3749354" cy="308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136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050"/>
          <p:cNvSpPr txBox="1">
            <a:spLocks noChangeArrowheads="1"/>
          </p:cNvSpPr>
          <p:nvPr/>
        </p:nvSpPr>
        <p:spPr bwMode="auto">
          <a:xfrm>
            <a:off x="827584" y="404664"/>
            <a:ext cx="6954148" cy="327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585" dirty="0" err="1">
                <a:latin typeface="Arial" pitchFamily="34" charset="0"/>
              </a:rPr>
              <a:t>Motiverande</a:t>
            </a:r>
            <a:r>
              <a:rPr lang="en-GB" altLang="en-US" sz="2585" dirty="0">
                <a:latin typeface="Arial" pitchFamily="34" charset="0"/>
              </a:rPr>
              <a:t> </a:t>
            </a:r>
            <a:r>
              <a:rPr lang="en-GB" altLang="en-US" sz="2585" dirty="0" err="1">
                <a:latin typeface="Arial" pitchFamily="34" charset="0"/>
              </a:rPr>
              <a:t>samtal</a:t>
            </a:r>
            <a:r>
              <a:rPr lang="en-GB" altLang="en-US" sz="2585" dirty="0">
                <a:latin typeface="Arial" pitchFamily="34" charset="0"/>
              </a:rPr>
              <a:t> / Motivational interviewing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585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585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585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585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585" dirty="0">
                <a:latin typeface="Arial" pitchFamily="34" charset="0"/>
              </a:rPr>
              <a:t>Stephen </a:t>
            </a:r>
            <a:r>
              <a:rPr lang="en-GB" altLang="en-US" sz="2585" dirty="0" err="1">
                <a:latin typeface="Arial" pitchFamily="34" charset="0"/>
              </a:rPr>
              <a:t>Rollnick</a:t>
            </a:r>
            <a:r>
              <a:rPr lang="en-GB" altLang="en-US" sz="2585" dirty="0">
                <a:latin typeface="Arial" pitchFamily="34" charset="0"/>
              </a:rPr>
              <a:t> </a:t>
            </a:r>
            <a:r>
              <a:rPr lang="en-GB" altLang="en-US" sz="2585" i="1" dirty="0">
                <a:latin typeface="Arial" pitchFamily="34" charset="0"/>
              </a:rPr>
              <a:t>et 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585" dirty="0">
              <a:latin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585" dirty="0">
              <a:latin typeface="Arial" pitchFamily="34" charset="0"/>
            </a:endParaRPr>
          </a:p>
        </p:txBody>
      </p:sp>
      <p:pic>
        <p:nvPicPr>
          <p:cNvPr id="1026" name="Picture 2" descr="Health Behavior Change E-Book (e-bok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12776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575048" y="4437112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sv-SE" sz="2800" dirty="0"/>
              <a:t>Det motiverande samtalet om tobaksvanor </a:t>
            </a:r>
          </a:p>
          <a:p>
            <a:pPr>
              <a:spcBef>
                <a:spcPct val="0"/>
              </a:spcBef>
            </a:pPr>
            <a:r>
              <a:rPr lang="sv-SE" sz="2800" dirty="0"/>
              <a:t>Barbro Holm Ivarsson</a:t>
            </a:r>
            <a:endParaRPr lang="en-GB" altLang="en-US" sz="2800" dirty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GB" altLang="en-US" sz="3600" dirty="0">
              <a:latin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dirty="0">
                <a:latin typeface="Arial" pitchFamily="34" charset="0"/>
              </a:rPr>
              <a:t>http://rogfrihed.dk/fileadmin/user_upload_roegfri/PDF/metoder/r200451detmotiverandesamtalet.pdf</a:t>
            </a:r>
          </a:p>
        </p:txBody>
      </p:sp>
    </p:spTree>
    <p:extLst>
      <p:ext uri="{BB962C8B-B14F-4D97-AF65-F5344CB8AC3E}">
        <p14:creationId xmlns:p14="http://schemas.microsoft.com/office/powerpoint/2010/main" val="287535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praktidningen.se/sites/default/files/styles/large/public/article/image/160144.jpg?itok=0xDk5NG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835" y="2032489"/>
            <a:ext cx="4396154" cy="269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ktangel 2"/>
          <p:cNvSpPr>
            <a:spLocks noChangeArrowheads="1"/>
          </p:cNvSpPr>
          <p:nvPr/>
        </p:nvSpPr>
        <p:spPr bwMode="auto">
          <a:xfrm>
            <a:off x="2511669" y="902678"/>
            <a:ext cx="3418756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sv-SE" sz="1846" b="1">
                <a:latin typeface="Arial" pitchFamily="34" charset="0"/>
              </a:rPr>
              <a:t>Lyssna! Här kommer språket</a:t>
            </a:r>
          </a:p>
        </p:txBody>
      </p:sp>
      <p:sp>
        <p:nvSpPr>
          <p:cNvPr id="14340" name="Rektangel 3"/>
          <p:cNvSpPr>
            <a:spLocks noChangeArrowheads="1"/>
          </p:cNvSpPr>
          <p:nvPr/>
        </p:nvSpPr>
        <p:spPr bwMode="auto">
          <a:xfrm>
            <a:off x="1182566" y="5423389"/>
            <a:ext cx="7797327" cy="94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sv-SE" sz="1846">
                <a:latin typeface="Arial" pitchFamily="34" charset="0"/>
                <a:cs typeface="Arial" pitchFamily="34" charset="0"/>
              </a:rPr>
              <a:t>Språktidningen, januari 2016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sv-SE" sz="1846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sv-SE" sz="1846">
                <a:latin typeface="Arial" pitchFamily="34" charset="0"/>
                <a:cs typeface="Arial" pitchFamily="34" charset="0"/>
              </a:rPr>
              <a:t>http://spraktidningen.se/print/artiklar/2015/12/lyssna-har-kommer-spraket</a:t>
            </a:r>
          </a:p>
        </p:txBody>
      </p:sp>
    </p:spTree>
    <p:extLst>
      <p:ext uri="{BB962C8B-B14F-4D97-AF65-F5344CB8AC3E}">
        <p14:creationId xmlns:p14="http://schemas.microsoft.com/office/powerpoint/2010/main" val="2244664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1291</Words>
  <Application>Microsoft Macintosh PowerPoint</Application>
  <PresentationFormat>Bildspel på skärmen (4:3)</PresentationFormat>
  <Paragraphs>417</Paragraphs>
  <Slides>38</Slides>
  <Notes>17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38</vt:i4>
      </vt:variant>
    </vt:vector>
  </HeadingPairs>
  <TitlesOfParts>
    <vt:vector size="53" baseType="lpstr">
      <vt:lpstr>SimSun</vt:lpstr>
      <vt:lpstr>Algerian</vt:lpstr>
      <vt:lpstr>Arabic Typesetting</vt:lpstr>
      <vt:lpstr>Arial</vt:lpstr>
      <vt:lpstr>Arial Narrow</vt:lpstr>
      <vt:lpstr>Calibri</vt:lpstr>
      <vt:lpstr>Freestyle Script</vt:lpstr>
      <vt:lpstr>French Script MT</vt:lpstr>
      <vt:lpstr>Impact</vt:lpstr>
      <vt:lpstr>SD Viewer Edge Font</vt:lpstr>
      <vt:lpstr>Snap ITC</vt:lpstr>
      <vt:lpstr>Times New Roman</vt:lpstr>
      <vt:lpstr>Wingdings</vt:lpstr>
      <vt:lpstr>Wingdings 2</vt:lpstr>
      <vt:lpstr>Office-tema</vt:lpstr>
      <vt:lpstr>PowerPoint-presentation</vt:lpstr>
      <vt:lpstr>100 000 röknings-orsakade vårdtillfällen /år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Ta upp ämnet</vt:lpstr>
      <vt:lpstr>PowerPoint-presentation</vt:lpstr>
      <vt:lpstr>PowerPoint-presentation</vt:lpstr>
      <vt:lpstr>Den beredda patienten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Örebro läns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Larsson Matz, USÖ Lungklin</dc:creator>
  <cp:lastModifiedBy>Microsoft Office-användare</cp:lastModifiedBy>
  <cp:revision>59</cp:revision>
  <dcterms:created xsi:type="dcterms:W3CDTF">2014-10-13T15:08:53Z</dcterms:created>
  <dcterms:modified xsi:type="dcterms:W3CDTF">2019-05-13T04:36:14Z</dcterms:modified>
</cp:coreProperties>
</file>