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81"/>
  </p:normalViewPr>
  <p:slideViewPr>
    <p:cSldViewPr snapToGrid="0">
      <p:cViewPr varScale="1">
        <p:scale>
          <a:sx n="107" d="100"/>
          <a:sy n="107" d="100"/>
        </p:scale>
        <p:origin x="7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Lovisa\Documents\R&#246;kning\Statistik%20fr&#229;n%20MF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Lovisa\Documents\R&#246;kning\Statistik%20fr&#229;n%20MF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dirty="0"/>
              <a:t>Rökning och graviditet MFR 1983-2014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'Tobak bland gravida'!$B$2</c:f>
              <c:strCache>
                <c:ptCount val="1"/>
                <c:pt idx="0">
                  <c:v>Rökning i tidig graviditet</c:v>
                </c:pt>
              </c:strCache>
            </c:strRef>
          </c:tx>
          <c:spPr>
            <a:ln w="44450" cap="rnd">
              <a:solidFill>
                <a:schemeClr val="accent2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'Tobak bland gravida'!$A$3:$A$34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'Tobak bland gravida'!$B$3:$B$34</c:f>
              <c:numCache>
                <c:formatCode>General</c:formatCode>
                <c:ptCount val="32"/>
                <c:pt idx="0">
                  <c:v>31.4</c:v>
                </c:pt>
                <c:pt idx="1">
                  <c:v>30.2</c:v>
                </c:pt>
                <c:pt idx="2">
                  <c:v>30.1</c:v>
                </c:pt>
                <c:pt idx="3">
                  <c:v>29.8</c:v>
                </c:pt>
                <c:pt idx="4">
                  <c:v>28.2</c:v>
                </c:pt>
                <c:pt idx="5">
                  <c:v>26.9</c:v>
                </c:pt>
                <c:pt idx="6">
                  <c:v>25.9</c:v>
                </c:pt>
                <c:pt idx="7">
                  <c:v>25.1</c:v>
                </c:pt>
                <c:pt idx="8">
                  <c:v>24.3</c:v>
                </c:pt>
                <c:pt idx="9">
                  <c:v>22.9</c:v>
                </c:pt>
                <c:pt idx="10">
                  <c:v>20.5</c:v>
                </c:pt>
                <c:pt idx="11">
                  <c:v>18.3</c:v>
                </c:pt>
                <c:pt idx="12">
                  <c:v>17.100000000000001</c:v>
                </c:pt>
                <c:pt idx="13">
                  <c:v>16.100000000000001</c:v>
                </c:pt>
                <c:pt idx="14">
                  <c:v>14.5</c:v>
                </c:pt>
                <c:pt idx="15">
                  <c:v>12.7</c:v>
                </c:pt>
                <c:pt idx="16">
                  <c:v>12.9</c:v>
                </c:pt>
                <c:pt idx="17">
                  <c:v>12.3</c:v>
                </c:pt>
                <c:pt idx="18">
                  <c:v>11.2</c:v>
                </c:pt>
                <c:pt idx="19">
                  <c:v>10.6</c:v>
                </c:pt>
                <c:pt idx="20">
                  <c:v>9.6</c:v>
                </c:pt>
                <c:pt idx="21">
                  <c:v>8.8000000000000007</c:v>
                </c:pt>
                <c:pt idx="22">
                  <c:v>8.4</c:v>
                </c:pt>
                <c:pt idx="23">
                  <c:v>7.5</c:v>
                </c:pt>
                <c:pt idx="24">
                  <c:v>7.2</c:v>
                </c:pt>
                <c:pt idx="25">
                  <c:v>6.9</c:v>
                </c:pt>
                <c:pt idx="26">
                  <c:v>6.8</c:v>
                </c:pt>
                <c:pt idx="27">
                  <c:v>6.5</c:v>
                </c:pt>
                <c:pt idx="28">
                  <c:v>6.3</c:v>
                </c:pt>
                <c:pt idx="29">
                  <c:v>5.9</c:v>
                </c:pt>
                <c:pt idx="30">
                  <c:v>5.6</c:v>
                </c:pt>
                <c:pt idx="31">
                  <c:v>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64E-BE40-9996-F28641B9C14A}"/>
            </c:ext>
          </c:extLst>
        </c:ser>
        <c:ser>
          <c:idx val="1"/>
          <c:order val="1"/>
          <c:tx>
            <c:strRef>
              <c:f>'Tobak bland gravida'!$C$2</c:f>
              <c:strCache>
                <c:ptCount val="1"/>
                <c:pt idx="0">
                  <c:v>Rökning tre månader innan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'Tobak bland gravida'!$A$3:$A$34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'Tobak bland gravida'!$C$3:$C$34</c:f>
              <c:numCache>
                <c:formatCode>General</c:formatCode>
                <c:ptCount val="32"/>
                <c:pt idx="17">
                  <c:v>22.3</c:v>
                </c:pt>
                <c:pt idx="18">
                  <c:v>22.2</c:v>
                </c:pt>
                <c:pt idx="19">
                  <c:v>21.2</c:v>
                </c:pt>
                <c:pt idx="20">
                  <c:v>20.3</c:v>
                </c:pt>
                <c:pt idx="21">
                  <c:v>19.2</c:v>
                </c:pt>
                <c:pt idx="22">
                  <c:v>19.3</c:v>
                </c:pt>
                <c:pt idx="23">
                  <c:v>17.399999999999999</c:v>
                </c:pt>
                <c:pt idx="24">
                  <c:v>17.2</c:v>
                </c:pt>
                <c:pt idx="25">
                  <c:v>16.600000000000001</c:v>
                </c:pt>
                <c:pt idx="26">
                  <c:v>15.9</c:v>
                </c:pt>
                <c:pt idx="27">
                  <c:v>15.5</c:v>
                </c:pt>
                <c:pt idx="28">
                  <c:v>15.1</c:v>
                </c:pt>
                <c:pt idx="29">
                  <c:v>14.3</c:v>
                </c:pt>
                <c:pt idx="30">
                  <c:v>13.8</c:v>
                </c:pt>
                <c:pt idx="31">
                  <c:v>13.6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64E-BE40-9996-F28641B9C14A}"/>
            </c:ext>
          </c:extLst>
        </c:ser>
        <c:ser>
          <c:idx val="2"/>
          <c:order val="2"/>
          <c:tx>
            <c:strRef>
              <c:f>'Tobak bland gravida'!$D$2</c:f>
              <c:strCache>
                <c:ptCount val="1"/>
                <c:pt idx="0">
                  <c:v>Rökning i vecka 32</c:v>
                </c:pt>
              </c:strCache>
            </c:strRef>
          </c:tx>
          <c:spPr>
            <a:ln w="44450" cap="rnd">
              <a:solidFill>
                <a:schemeClr val="accent2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'Tobak bland gravida'!$A$3:$A$34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'Tobak bland gravida'!$D$3:$D$34</c:f>
              <c:numCache>
                <c:formatCode>General</c:formatCode>
                <c:ptCount val="32"/>
                <c:pt idx="17">
                  <c:v>7.3</c:v>
                </c:pt>
                <c:pt idx="18">
                  <c:v>7.2</c:v>
                </c:pt>
                <c:pt idx="19">
                  <c:v>7.4</c:v>
                </c:pt>
                <c:pt idx="20">
                  <c:v>7</c:v>
                </c:pt>
                <c:pt idx="21">
                  <c:v>6.4</c:v>
                </c:pt>
                <c:pt idx="22">
                  <c:v>6.2</c:v>
                </c:pt>
                <c:pt idx="23">
                  <c:v>5.7</c:v>
                </c:pt>
                <c:pt idx="24">
                  <c:v>5.3</c:v>
                </c:pt>
                <c:pt idx="25">
                  <c:v>5.0999999999999996</c:v>
                </c:pt>
                <c:pt idx="26">
                  <c:v>5.0999999999999996</c:v>
                </c:pt>
                <c:pt idx="27">
                  <c:v>4.9000000000000004</c:v>
                </c:pt>
                <c:pt idx="28">
                  <c:v>4.5999999999999996</c:v>
                </c:pt>
                <c:pt idx="29">
                  <c:v>4.5</c:v>
                </c:pt>
                <c:pt idx="30">
                  <c:v>4.0999999999999996</c:v>
                </c:pt>
                <c:pt idx="31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64E-BE40-9996-F28641B9C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3373368"/>
        <c:axId val="493374936"/>
      </c:scatterChart>
      <c:valAx>
        <c:axId val="493373368"/>
        <c:scaling>
          <c:orientation val="minMax"/>
          <c:max val="2014"/>
          <c:min val="198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3374936"/>
        <c:crosses val="autoZero"/>
        <c:crossBetween val="midCat"/>
      </c:valAx>
      <c:valAx>
        <c:axId val="493374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33733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Moderns rökning i tidig graviditet i Stockholms län 2015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Blad1!$O$14:$O$20</c:f>
              <c:strCache>
                <c:ptCount val="7"/>
                <c:pt idx="0">
                  <c:v>Nykvarn</c:v>
                </c:pt>
                <c:pt idx="1">
                  <c:v>Norrtälje</c:v>
                </c:pt>
                <c:pt idx="2">
                  <c:v>Upplands-bro</c:v>
                </c:pt>
                <c:pt idx="3">
                  <c:v>Stockholms län</c:v>
                </c:pt>
                <c:pt idx="4">
                  <c:v>Danderyd</c:v>
                </c:pt>
                <c:pt idx="5">
                  <c:v>Solna</c:v>
                </c:pt>
                <c:pt idx="6">
                  <c:v>Täby </c:v>
                </c:pt>
              </c:strCache>
            </c:strRef>
          </c:cat>
          <c:val>
            <c:numRef>
              <c:f>Blad1!$P$14:$P$20</c:f>
              <c:numCache>
                <c:formatCode>0.0</c:formatCode>
                <c:ptCount val="7"/>
                <c:pt idx="0">
                  <c:v>10.101010101</c:v>
                </c:pt>
                <c:pt idx="1">
                  <c:v>9.7609561753000005</c:v>
                </c:pt>
                <c:pt idx="2">
                  <c:v>8.6687306502000006</c:v>
                </c:pt>
                <c:pt idx="3">
                  <c:v>3.4</c:v>
                </c:pt>
                <c:pt idx="4">
                  <c:v>0.8</c:v>
                </c:pt>
                <c:pt idx="5">
                  <c:v>1.4</c:v>
                </c:pt>
                <c:pt idx="6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A5-3B43-8999-40AA442E11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3376896"/>
        <c:axId val="493370232"/>
      </c:barChart>
      <c:catAx>
        <c:axId val="49337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3370232"/>
        <c:crosses val="autoZero"/>
        <c:auto val="1"/>
        <c:lblAlgn val="ctr"/>
        <c:lblOffset val="100"/>
        <c:noMultiLvlLbl val="0"/>
      </c:catAx>
      <c:valAx>
        <c:axId val="493370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337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Andel rökare fördelat på moderns utbildning 2015. åldersstandardiserade tal.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Blad1!$C$43</c:f>
              <c:strCache>
                <c:ptCount val="1"/>
                <c:pt idx="0">
                  <c:v>Röker i tidig graviditet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Blad1!$D$42:$F$42</c:f>
              <c:strCache>
                <c:ptCount val="3"/>
                <c:pt idx="0">
                  <c:v>Grundskola</c:v>
                </c:pt>
                <c:pt idx="1">
                  <c:v>Gymnasial</c:v>
                </c:pt>
                <c:pt idx="2">
                  <c:v>Eftergymnasial</c:v>
                </c:pt>
              </c:strCache>
            </c:strRef>
          </c:cat>
          <c:val>
            <c:numRef>
              <c:f>Blad1!$D$43:$F$43</c:f>
              <c:numCache>
                <c:formatCode>0.0</c:formatCode>
                <c:ptCount val="3"/>
                <c:pt idx="0">
                  <c:v>14.139240300000001</c:v>
                </c:pt>
                <c:pt idx="1">
                  <c:v>7.4842928741000003</c:v>
                </c:pt>
                <c:pt idx="2">
                  <c:v>1.1803368079000001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19-8746-9608-BFE752494F87}"/>
            </c:ext>
          </c:extLst>
        </c:ser>
        <c:ser>
          <c:idx val="1"/>
          <c:order val="1"/>
          <c:tx>
            <c:strRef>
              <c:f>Blad1!$C$44</c:f>
              <c:strCache>
                <c:ptCount val="1"/>
                <c:pt idx="0">
                  <c:v>Röker vid graviditetsvecka 30─32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Blad1!$D$42:$F$42</c:f>
              <c:strCache>
                <c:ptCount val="3"/>
                <c:pt idx="0">
                  <c:v>Grundskola</c:v>
                </c:pt>
                <c:pt idx="1">
                  <c:v>Gymnasial</c:v>
                </c:pt>
                <c:pt idx="2">
                  <c:v>Eftergymnasial</c:v>
                </c:pt>
              </c:strCache>
            </c:strRef>
          </c:cat>
          <c:val>
            <c:numRef>
              <c:f>Blad1!$D$44:$F$44</c:f>
              <c:numCache>
                <c:formatCode>0.0</c:formatCode>
                <c:ptCount val="3"/>
                <c:pt idx="0">
                  <c:v>11.598674470000001</c:v>
                </c:pt>
                <c:pt idx="1">
                  <c:v>5.3332806282999998</c:v>
                </c:pt>
                <c:pt idx="2">
                  <c:v>0.72080853590000005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19-8746-9608-BFE752494F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3386696"/>
        <c:axId val="493382384"/>
      </c:barChart>
      <c:catAx>
        <c:axId val="49338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3382384"/>
        <c:crosses val="autoZero"/>
        <c:auto val="1"/>
        <c:lblAlgn val="ctr"/>
        <c:lblOffset val="100"/>
        <c:noMultiLvlLbl val="0"/>
      </c:catAx>
      <c:valAx>
        <c:axId val="49338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338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/>
              <a:t>Snusning</a:t>
            </a:r>
            <a:r>
              <a:rPr lang="sv-SE" sz="2000" baseline="0"/>
              <a:t> och graviditet MFR 2000-2014</a:t>
            </a:r>
            <a:endParaRPr lang="sv-SE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scatterChart>
        <c:scatterStyle val="lineMarker"/>
        <c:varyColors val="0"/>
        <c:ser>
          <c:idx val="3"/>
          <c:order val="0"/>
          <c:tx>
            <c:strRef>
              <c:f>'Tobak bland gravida'!$E$2</c:f>
              <c:strCache>
                <c:ptCount val="1"/>
                <c:pt idx="0">
                  <c:v>Snus i tidig graviditet</c:v>
                </c:pt>
              </c:strCache>
            </c:strRef>
          </c:tx>
          <c:spPr>
            <a:ln w="44450" cap="rnd">
              <a:solidFill>
                <a:schemeClr val="dk1">
                  <a:tint val="985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'Tobak bland gravida'!$A$3:$A$34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'Tobak bland gravida'!$E$3:$E$34</c:f>
              <c:numCache>
                <c:formatCode>General</c:formatCode>
                <c:ptCount val="32"/>
                <c:pt idx="17">
                  <c:v>1.2</c:v>
                </c:pt>
                <c:pt idx="18">
                  <c:v>1.2</c:v>
                </c:pt>
                <c:pt idx="19">
                  <c:v>1.4</c:v>
                </c:pt>
                <c:pt idx="20">
                  <c:v>1.4</c:v>
                </c:pt>
                <c:pt idx="21">
                  <c:v>1.3</c:v>
                </c:pt>
                <c:pt idx="22">
                  <c:v>1.3</c:v>
                </c:pt>
                <c:pt idx="23">
                  <c:v>1.3</c:v>
                </c:pt>
                <c:pt idx="24">
                  <c:v>1</c:v>
                </c:pt>
                <c:pt idx="25">
                  <c:v>1.1000000000000001</c:v>
                </c:pt>
                <c:pt idx="26">
                  <c:v>1.4</c:v>
                </c:pt>
                <c:pt idx="27">
                  <c:v>1.3</c:v>
                </c:pt>
                <c:pt idx="28">
                  <c:v>1.2</c:v>
                </c:pt>
                <c:pt idx="29">
                  <c:v>1.2</c:v>
                </c:pt>
                <c:pt idx="30">
                  <c:v>1.4</c:v>
                </c:pt>
                <c:pt idx="31">
                  <c:v>1.3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BF7-3043-855A-3143E7DB1E51}"/>
            </c:ext>
          </c:extLst>
        </c:ser>
        <c:ser>
          <c:idx val="4"/>
          <c:order val="1"/>
          <c:tx>
            <c:strRef>
              <c:f>'Tobak bland gravida'!$F$2</c:f>
              <c:strCache>
                <c:ptCount val="1"/>
                <c:pt idx="0">
                  <c:v>Snus tre månader innan</c:v>
                </c:pt>
              </c:strCache>
            </c:strRef>
          </c:tx>
          <c:spPr>
            <a:ln w="44450" cap="rnd">
              <a:solidFill>
                <a:schemeClr val="dk1">
                  <a:tint val="3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'Tobak bland gravida'!$A$3:$A$34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'Tobak bland gravida'!$F$3:$F$34</c:f>
              <c:numCache>
                <c:formatCode>General</c:formatCode>
                <c:ptCount val="32"/>
                <c:pt idx="17">
                  <c:v>1.9</c:v>
                </c:pt>
                <c:pt idx="18">
                  <c:v>2.1</c:v>
                </c:pt>
                <c:pt idx="19">
                  <c:v>2.4</c:v>
                </c:pt>
                <c:pt idx="20">
                  <c:v>2.5</c:v>
                </c:pt>
                <c:pt idx="21">
                  <c:v>2.6</c:v>
                </c:pt>
                <c:pt idx="22">
                  <c:v>2.8</c:v>
                </c:pt>
                <c:pt idx="23">
                  <c:v>2.6</c:v>
                </c:pt>
                <c:pt idx="24">
                  <c:v>2.4</c:v>
                </c:pt>
                <c:pt idx="25">
                  <c:v>3</c:v>
                </c:pt>
                <c:pt idx="26">
                  <c:v>3.3</c:v>
                </c:pt>
                <c:pt idx="27">
                  <c:v>3.4</c:v>
                </c:pt>
                <c:pt idx="28">
                  <c:v>3.5</c:v>
                </c:pt>
                <c:pt idx="29">
                  <c:v>3.4</c:v>
                </c:pt>
                <c:pt idx="30">
                  <c:v>3.9</c:v>
                </c:pt>
                <c:pt idx="31">
                  <c:v>4.5999999999999996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BF7-3043-855A-3143E7DB1E51}"/>
            </c:ext>
          </c:extLst>
        </c:ser>
        <c:ser>
          <c:idx val="5"/>
          <c:order val="2"/>
          <c:tx>
            <c:strRef>
              <c:f>'Tobak bland gravida'!$G$2</c:f>
              <c:strCache>
                <c:ptCount val="1"/>
                <c:pt idx="0">
                  <c:v>Snus i v 32</c:v>
                </c:pt>
              </c:strCache>
            </c:strRef>
          </c:tx>
          <c:spPr>
            <a:ln w="44450" cap="rnd">
              <a:solidFill>
                <a:schemeClr val="dk1">
                  <a:tint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'Tobak bland gravida'!$A$3:$A$34</c:f>
              <c:numCache>
                <c:formatCode>General</c:formatCode>
                <c:ptCount val="32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</c:numCache>
            </c:numRef>
          </c:xVal>
          <c:yVal>
            <c:numRef>
              <c:f>'Tobak bland gravida'!$G$3:$G$34</c:f>
              <c:numCache>
                <c:formatCode>General</c:formatCode>
                <c:ptCount val="32"/>
                <c:pt idx="17">
                  <c:v>0.5</c:v>
                </c:pt>
                <c:pt idx="18">
                  <c:v>0.5</c:v>
                </c:pt>
                <c:pt idx="19">
                  <c:v>0.6</c:v>
                </c:pt>
                <c:pt idx="20">
                  <c:v>0.5</c:v>
                </c:pt>
                <c:pt idx="21">
                  <c:v>0.5</c:v>
                </c:pt>
                <c:pt idx="22">
                  <c:v>0.6</c:v>
                </c:pt>
                <c:pt idx="23">
                  <c:v>0.4</c:v>
                </c:pt>
                <c:pt idx="24">
                  <c:v>0.3</c:v>
                </c:pt>
                <c:pt idx="25">
                  <c:v>0.5</c:v>
                </c:pt>
                <c:pt idx="26">
                  <c:v>0.6</c:v>
                </c:pt>
                <c:pt idx="27">
                  <c:v>0.5</c:v>
                </c:pt>
                <c:pt idx="28">
                  <c:v>0.5</c:v>
                </c:pt>
                <c:pt idx="29">
                  <c:v>0.6</c:v>
                </c:pt>
                <c:pt idx="30">
                  <c:v>0.6</c:v>
                </c:pt>
                <c:pt idx="31">
                  <c:v>0.7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BF7-3043-855A-3143E7DB1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3382776"/>
        <c:axId val="493383168"/>
      </c:scatterChart>
      <c:valAx>
        <c:axId val="493382776"/>
        <c:scaling>
          <c:orientation val="minMax"/>
          <c:max val="2014"/>
          <c:min val="2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3383168"/>
        <c:crosses val="autoZero"/>
        <c:crossBetween val="midCat"/>
      </c:valAx>
      <c:valAx>
        <c:axId val="49338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33827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CA049-0F2E-4FCA-939D-CAF637C8C6C6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1837D-8688-4844-ABF0-64C1D592B8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894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833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3673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4306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0562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932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30117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96969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41955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54633-CD15-4085-BAC4-D894EAFEB15E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38090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6273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24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366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64037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C795-4749-4856-8F92-371B65158409}" type="slidenum">
              <a:rPr lang="sv-SE" smtClean="0"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55200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C795-4749-4856-8F92-371B65158409}" type="slidenum">
              <a:rPr lang="sv-SE" smtClean="0"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67213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C795-4749-4856-8F92-371B65158409}" type="slidenum">
              <a:rPr lang="sv-SE" smtClean="0"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71158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C795-4749-4856-8F92-371B65158409}" type="slidenum">
              <a:rPr lang="sv-SE" smtClean="0"/>
              <a:t>33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18032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C795-4749-4856-8F92-371B65158409}" type="slidenum">
              <a:rPr lang="sv-SE" smtClean="0"/>
              <a:t>34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34436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C795-4749-4856-8F92-371B65158409}" type="slidenum">
              <a:rPr lang="sv-SE" smtClean="0"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55109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C795-4749-4856-8F92-371B65158409}" type="slidenum">
              <a:rPr lang="sv-SE" smtClean="0"/>
              <a:t>37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67454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C795-4749-4856-8F92-371B65158409}" type="slidenum">
              <a:rPr lang="sv-SE" smtClean="0"/>
              <a:t>39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37561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C795-4749-4856-8F92-371B65158409}" type="slidenum">
              <a:rPr lang="sv-SE" smtClean="0"/>
              <a:t>43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8681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991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2355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36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7728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9568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9823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B4BA-C064-4522-8DFD-0A32479CA6F6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34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9FD5-0642-4FF2-BC78-9E1729F53B35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53C3-88B8-459D-8C40-23833FA25C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32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9FD5-0642-4FF2-BC78-9E1729F53B35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53C3-88B8-459D-8C40-23833FA25C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844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9FD5-0642-4FF2-BC78-9E1729F53B35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53C3-88B8-459D-8C40-23833FA25C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199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9FD5-0642-4FF2-BC78-9E1729F53B35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53C3-88B8-459D-8C40-23833FA25C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226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9FD5-0642-4FF2-BC78-9E1729F53B35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53C3-88B8-459D-8C40-23833FA25C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512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9FD5-0642-4FF2-BC78-9E1729F53B35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53C3-88B8-459D-8C40-23833FA25C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232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9FD5-0642-4FF2-BC78-9E1729F53B35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53C3-88B8-459D-8C40-23833FA25C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96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9FD5-0642-4FF2-BC78-9E1729F53B35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53C3-88B8-459D-8C40-23833FA25C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139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9FD5-0642-4FF2-BC78-9E1729F53B35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53C3-88B8-459D-8C40-23833FA25C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696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9FD5-0642-4FF2-BC78-9E1729F53B35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53C3-88B8-459D-8C40-23833FA25C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469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9FD5-0642-4FF2-BC78-9E1729F53B35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53C3-88B8-459D-8C40-23833FA25C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555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69FD5-0642-4FF2-BC78-9E1729F53B35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F53C3-88B8-459D-8C40-23833FA25C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23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746066"/>
            <a:ext cx="9144000" cy="2387600"/>
          </a:xfrm>
        </p:spPr>
        <p:txBody>
          <a:bodyPr>
            <a:noAutofit/>
          </a:bodyPr>
          <a:lstStyle/>
          <a:p>
            <a:r>
              <a:rPr lang="sv-SE" sz="6000" dirty="0"/>
              <a:t>Rökning och alkohol vid konception, graviditet och amning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46587"/>
            <a:ext cx="9144000" cy="1655762"/>
          </a:xfrm>
        </p:spPr>
        <p:txBody>
          <a:bodyPr>
            <a:normAutofit lnSpcReduction="10000"/>
          </a:bodyPr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OGU-dagarna Örebro 2019</a:t>
            </a:r>
          </a:p>
          <a:p>
            <a:r>
              <a:rPr lang="sv-SE" dirty="0"/>
              <a:t>Lovisa Brehmer, med dr, ST-läkare</a:t>
            </a:r>
          </a:p>
        </p:txBody>
      </p:sp>
    </p:spTree>
    <p:extLst>
      <p:ext uri="{BB962C8B-B14F-4D97-AF65-F5344CB8AC3E}">
        <p14:creationId xmlns:p14="http://schemas.microsoft.com/office/powerpoint/2010/main" val="3104895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256" y="692696"/>
            <a:ext cx="9291560" cy="1143000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Om man drabbas av en komplikation då?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256" y="1988840"/>
            <a:ext cx="9157888" cy="4032448"/>
          </a:xfrm>
        </p:spPr>
        <p:txBody>
          <a:bodyPr>
            <a:norm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Tillväxthämmat barn OR: 1,28 (1,19-1,37)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Dödfött OR: 0,76 (0,63-0,93)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Barn med missbildning: 33% fler slutar röka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Ingen skillnad för de som fått ett för tidigt fött barn, drabbats av SIDS eller annan orsak till spädbarnsdöd.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583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57154"/>
            <a:ext cx="10229934" cy="1143000"/>
          </a:xfrm>
        </p:spPr>
        <p:txBody>
          <a:bodyPr>
            <a:norm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Riskfaktorer för fortsatt rökning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44825"/>
            <a:ext cx="9306744" cy="4525963"/>
          </a:xfrm>
        </p:spPr>
        <p:txBody>
          <a:bodyPr>
            <a:norm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Grad av beroende 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Antal cigaretter/dag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Ålder då man började röka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Kort utbildning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Multiparitet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Exponering för passiv rökning hemma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Att ej sammanbo med barnets far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Psykisk ohälsa, missbruk</a:t>
            </a:r>
          </a:p>
        </p:txBody>
      </p:sp>
    </p:spTree>
    <p:extLst>
      <p:ext uri="{BB962C8B-B14F-4D97-AF65-F5344CB8AC3E}">
        <p14:creationId xmlns:p14="http://schemas.microsoft.com/office/powerpoint/2010/main" val="2080026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Rökning och (in)fertilitet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Längre tid till konception</a:t>
            </a:r>
          </a:p>
          <a:p>
            <a:r>
              <a:rPr lang="sv-SE" dirty="0"/>
              <a:t>Tidigare klimakterium</a:t>
            </a:r>
          </a:p>
          <a:p>
            <a:r>
              <a:rPr lang="sv-SE" dirty="0"/>
              <a:t>Sämre resultat vid ART</a:t>
            </a:r>
          </a:p>
          <a:p>
            <a:pPr lvl="1"/>
            <a:r>
              <a:rPr lang="sv-SE" dirty="0"/>
              <a:t>Levande fött barn OR 0,54 (0,3-0,99)</a:t>
            </a:r>
          </a:p>
          <a:p>
            <a:pPr lvl="1"/>
            <a:r>
              <a:rPr lang="sv-SE" dirty="0"/>
              <a:t>Klinisk graviditet OR 0,56 (0,43-0,73)</a:t>
            </a:r>
          </a:p>
          <a:p>
            <a:pPr lvl="1"/>
            <a:r>
              <a:rPr lang="sv-SE" dirty="0"/>
              <a:t>Missfall OR 2,65 (1,33-5,30)</a:t>
            </a:r>
          </a:p>
          <a:p>
            <a:pPr lvl="1"/>
            <a:r>
              <a:rPr lang="sv-SE" dirty="0"/>
              <a:t>Ektopisk graviditet OR 15,69 (2,87-85,76)</a:t>
            </a:r>
          </a:p>
          <a:p>
            <a:pPr lvl="1"/>
            <a:r>
              <a:rPr lang="sv-SE" dirty="0"/>
              <a:t>Fertilisering – ingen skillnad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sz="2000" dirty="0"/>
              <a:t>Ref Hull et al 2000, </a:t>
            </a:r>
            <a:r>
              <a:rPr lang="sv-SE" sz="2000" dirty="0" err="1"/>
              <a:t>Waylen</a:t>
            </a:r>
            <a:r>
              <a:rPr lang="sv-SE" sz="2000" dirty="0"/>
              <a:t> et al 2008, meta analys</a:t>
            </a:r>
          </a:p>
        </p:txBody>
      </p:sp>
    </p:spTree>
    <p:extLst>
      <p:ext uri="{BB962C8B-B14F-4D97-AF65-F5344CB8AC3E}">
        <p14:creationId xmlns:p14="http://schemas.microsoft.com/office/powerpoint/2010/main" val="4180760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Rökning och spermier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Varierande resultat, större effekt på prov hos fertila än </a:t>
            </a:r>
            <a:r>
              <a:rPr lang="sv-SE" dirty="0" err="1"/>
              <a:t>subfertila</a:t>
            </a:r>
            <a:r>
              <a:rPr lang="sv-SE" dirty="0"/>
              <a:t> män</a:t>
            </a:r>
          </a:p>
          <a:p>
            <a:r>
              <a:rPr lang="sv-SE" dirty="0"/>
              <a:t>Fertilitet kan vara påverkad trots normalt spermaprov</a:t>
            </a:r>
          </a:p>
          <a:p>
            <a:r>
              <a:rPr lang="sv-SE" dirty="0"/>
              <a:t>Dos-respons samband mellan rökning och spermakvalitet</a:t>
            </a:r>
          </a:p>
          <a:p>
            <a:r>
              <a:rPr lang="sv-SE" dirty="0"/>
              <a:t>Råd om rökstopp, gäller även snus och e-cig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sz="2600" dirty="0"/>
              <a:t>Ref: </a:t>
            </a:r>
            <a:r>
              <a:rPr lang="sv-SE" sz="2600" dirty="0" err="1"/>
              <a:t>Harlev</a:t>
            </a:r>
            <a:r>
              <a:rPr lang="sv-SE" sz="2600" dirty="0"/>
              <a:t> et al 2015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0823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2625"/>
            <a:ext cx="9776048" cy="1143000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Rökning ökar risken att förlora graviditeten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Utomkvedshavandeskap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(RR 1,5-2,5)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Missfall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(RR 1,0-1,8)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902115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Källa: Cnattingius 2004</a:t>
            </a:r>
          </a:p>
        </p:txBody>
      </p:sp>
    </p:spTree>
    <p:extLst>
      <p:ext uri="{BB962C8B-B14F-4D97-AF65-F5344CB8AC3E}">
        <p14:creationId xmlns:p14="http://schemas.microsoft.com/office/powerpoint/2010/main" val="2915977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767" y="337695"/>
            <a:ext cx="10217889" cy="1143000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Rökning ökar risken att förlora barnet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767" y="1907705"/>
            <a:ext cx="8432593" cy="4497363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Prematurbörd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(RR 1,2-1,6)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Komplikationer med moderkakan</a:t>
            </a:r>
          </a:p>
          <a:p>
            <a:pPr lvl="1"/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Ablatio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placentae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(RR 1,2-2,4)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Placenta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previa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(RR 1,5-3,0)</a:t>
            </a:r>
          </a:p>
          <a:p>
            <a:pPr lvl="1"/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Intrauterin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tillväxthämmning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(RR 1,5-2,9)</a:t>
            </a:r>
          </a:p>
          <a:p>
            <a:pPr lvl="1"/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Intrauterin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fosterdöd (RR 1,3-1,8)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3767" y="5928014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Källa: Cnattingius 2004</a:t>
            </a:r>
          </a:p>
        </p:txBody>
      </p:sp>
    </p:spTree>
    <p:extLst>
      <p:ext uri="{BB962C8B-B14F-4D97-AF65-F5344CB8AC3E}">
        <p14:creationId xmlns:p14="http://schemas.microsoft.com/office/powerpoint/2010/main" val="3313003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Risker finns även efter förlossningen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Död första månaden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(RR: 1,2- 1,4)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Plötslig spädbarnsdöd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(RR: 2,0-3,0)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Läpp- gomspalt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(RR: 1,2-1,6)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64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733647" y="669851"/>
            <a:ext cx="9682833" cy="8728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sv-SE" sz="4900" dirty="0">
                <a:latin typeface="Arial" panose="020B0604020202020204" pitchFamily="34" charset="0"/>
                <a:cs typeface="Arial" panose="020B0604020202020204" pitchFamily="34" charset="0"/>
              </a:rPr>
              <a:t>Långtidseffekter?</a:t>
            </a:r>
            <a:b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900" dirty="0">
                <a:latin typeface="Arial" panose="020B0604020202020204" pitchFamily="34" charset="0"/>
                <a:cs typeface="Arial" panose="020B0604020202020204" pitchFamily="34" charset="0"/>
              </a:rPr>
              <a:t> ”Developmental origins of adult disease hypothesis”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279577" y="4583113"/>
            <a:ext cx="2303537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Lucida Sans Unicode" pitchFamily="34" charset="0"/>
                <a:cs typeface="Arial" panose="020B0604020202020204" pitchFamily="34" charset="0"/>
              </a:rPr>
              <a:t>Tillväxthämning</a:t>
            </a:r>
          </a:p>
        </p:txBody>
      </p:sp>
      <p:cxnSp>
        <p:nvCxnSpPr>
          <p:cNvPr id="10247" name="AutoShape 4"/>
          <p:cNvCxnSpPr>
            <a:cxnSpLocks noChangeShapeType="1"/>
          </p:cNvCxnSpPr>
          <p:nvPr/>
        </p:nvCxnSpPr>
        <p:spPr bwMode="auto">
          <a:xfrm>
            <a:off x="4386264" y="4049713"/>
            <a:ext cx="3222625" cy="0"/>
          </a:xfrm>
          <a:prstGeom prst="straightConnector1">
            <a:avLst/>
          </a:prstGeom>
          <a:noFill/>
          <a:ln w="127000">
            <a:solidFill>
              <a:schemeClr val="accent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7135813" y="4583114"/>
            <a:ext cx="31432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Lucida Sans Unicode" pitchFamily="34" charset="0"/>
                <a:cs typeface="Arial" panose="020B0604020202020204" pitchFamily="34" charset="0"/>
              </a:rPr>
              <a:t>Hjärtinfarkt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Lucida Sans Unicode" pitchFamily="34" charset="0"/>
                <a:cs typeface="Arial" panose="020B0604020202020204" pitchFamily="34" charset="0"/>
              </a:rPr>
              <a:t>Stroke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Lucida Sans Unicode" pitchFamily="34" charset="0"/>
                <a:cs typeface="Arial" panose="020B0604020202020204" pitchFamily="34" charset="0"/>
              </a:rPr>
              <a:t>Hypertoni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ea typeface="Lucida Sans Unicode" pitchFamily="34" charset="0"/>
                <a:cs typeface="Arial" panose="020B0604020202020204" pitchFamily="34" charset="0"/>
              </a:rPr>
              <a:t>Diabetes mellitus etc.</a:t>
            </a: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4583113" y="4221164"/>
            <a:ext cx="273702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sv-SE" sz="2000" dirty="0">
                <a:solidFill>
                  <a:srgbClr val="000000"/>
                </a:solidFill>
                <a:latin typeface="Arial" panose="020B0604020202020204" pitchFamily="34" charset="0"/>
                <a:ea typeface="Lucida Sans Unicode" pitchFamily="34" charset="0"/>
                <a:cs typeface="Arial" panose="020B0604020202020204" pitchFamily="34" charset="0"/>
              </a:rPr>
              <a:t>Fetal programmering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63552" y="5046959"/>
            <a:ext cx="3795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+ Nikotin, CO, kadmium, tillsatser</a:t>
            </a:r>
          </a:p>
        </p:txBody>
      </p:sp>
    </p:spTree>
    <p:extLst>
      <p:ext uri="{BB962C8B-B14F-4D97-AF65-F5344CB8AC3E}">
        <p14:creationId xmlns:p14="http://schemas.microsoft.com/office/powerpoint/2010/main" val="2009427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Preeklampsi – minskad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Preeklampsi RR: 0,5-0,7</a:t>
            </a:r>
          </a:p>
          <a:p>
            <a:pPr lvl="1" fontAlgn="t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Dos- responssamband</a:t>
            </a:r>
          </a:p>
          <a:p>
            <a:pPr lvl="1" fontAlgn="t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Vid rökning i senare delen av graviditeten</a:t>
            </a:r>
          </a:p>
          <a:p>
            <a:pPr lvl="1" fontAlgn="t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För mildare former av preeclampsi</a:t>
            </a:r>
          </a:p>
          <a:p>
            <a:pPr lvl="1" fontAlgn="t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Mer komplikationer (eklampsi, perinatal mortalitet, placenta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ablatio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, tillväxthämning)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942568"/>
            <a:ext cx="7494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Källa: Karumanchi 2010, Wikström 2010, Pipkin 2008, Cnattingius 1997</a:t>
            </a:r>
          </a:p>
        </p:txBody>
      </p:sp>
    </p:spTree>
    <p:extLst>
      <p:ext uri="{BB962C8B-B14F-4D97-AF65-F5344CB8AC3E}">
        <p14:creationId xmlns:p14="http://schemas.microsoft.com/office/powerpoint/2010/main" val="3560275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Rökning och amning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Rökande kvinnor ammar i mindre utsträckning</a:t>
            </a:r>
          </a:p>
          <a:p>
            <a:endParaRPr lang="sv-SE" dirty="0"/>
          </a:p>
          <a:p>
            <a:r>
              <a:rPr lang="sv-SE" dirty="0"/>
              <a:t>Har i lägre utsträckning planerat att amma</a:t>
            </a:r>
          </a:p>
          <a:p>
            <a:endParaRPr lang="sv-SE" dirty="0"/>
          </a:p>
          <a:p>
            <a:r>
              <a:rPr lang="sv-SE" dirty="0"/>
              <a:t>Amning rekommenderas</a:t>
            </a:r>
          </a:p>
        </p:txBody>
      </p:sp>
    </p:spTree>
    <p:extLst>
      <p:ext uri="{BB962C8B-B14F-4D97-AF65-F5344CB8AC3E}">
        <p14:creationId xmlns:p14="http://schemas.microsoft.com/office/powerpoint/2010/main" val="394321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Tobaksbrukets historia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793"/>
            <a:ext cx="9372600" cy="456937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1000-tals år (?): Tradition bland indianer</a:t>
            </a:r>
          </a:p>
          <a:p>
            <a:pPr>
              <a:lnSpc>
                <a:spcPct val="150000"/>
              </a:lnSpc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1492: Columbus kommer till Amerika och blir bjuden</a:t>
            </a:r>
          </a:p>
          <a:p>
            <a:pPr>
              <a:lnSpc>
                <a:spcPct val="150000"/>
              </a:lnSpc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1560-tal: Tobaken kommer till Europa - Jean Nicot</a:t>
            </a:r>
          </a:p>
          <a:p>
            <a:pPr>
              <a:lnSpc>
                <a:spcPct val="150000"/>
              </a:lnSpc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1880-tal: Cigarettmaskinen uppfinns – massproduktion</a:t>
            </a:r>
          </a:p>
          <a:p>
            <a:pPr>
              <a:lnSpc>
                <a:spcPct val="150000"/>
              </a:lnSpc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1900-tal: Stor ökning av tobaksbruk, ffa hos män</a:t>
            </a:r>
          </a:p>
          <a:p>
            <a:pPr>
              <a:lnSpc>
                <a:spcPct val="150000"/>
              </a:lnSpc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1950-tal: 50% av svenska män röker, 9% av svenska kvinnor</a:t>
            </a:r>
          </a:p>
          <a:p>
            <a:pPr>
              <a:lnSpc>
                <a:spcPct val="150000"/>
              </a:lnSpc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1975: Rökningens toppnotering i Sverige för kvinnor 35%</a:t>
            </a:r>
          </a:p>
          <a:p>
            <a:pPr>
              <a:lnSpc>
                <a:spcPct val="150000"/>
              </a:lnSpc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2013: 11% av befolkningen ≥16år är daglig rökare</a:t>
            </a:r>
          </a:p>
          <a:p>
            <a:pPr marL="0" indent="0">
              <a:lnSpc>
                <a:spcPct val="150000"/>
              </a:lnSpc>
              <a:buNone/>
            </a:pPr>
            <a:endParaRPr lang="sv-S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v-SE" sz="2100" dirty="0">
                <a:latin typeface="Arial" panose="020B0604020202020204" pitchFamily="34" charset="0"/>
                <a:cs typeface="Arial" panose="020B0604020202020204" pitchFamily="34" charset="0"/>
              </a:rPr>
              <a:t>Källa: Svenska folkets hälsa i historiskt perspektiv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100" dirty="0">
                <a:latin typeface="Arial" panose="020B0604020202020204" pitchFamily="34" charset="0"/>
                <a:cs typeface="Arial" panose="020B0604020202020204" pitchFamily="34" charset="0"/>
              </a:rPr>
              <a:t>2005</a:t>
            </a:r>
          </a:p>
          <a:p>
            <a:pPr marL="0" indent="0">
              <a:lnSpc>
                <a:spcPct val="150000"/>
              </a:lnSpc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404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Passiv rökning under graviditeten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997152"/>
          </a:xfrm>
        </p:spPr>
        <p:txBody>
          <a:bodyPr>
            <a:norm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Som att röka 1-5 cigaretter/dag 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Ökad risk för: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Missfall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För tidig födsel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Lägre födelsevikt</a:t>
            </a:r>
          </a:p>
          <a:p>
            <a:pPr marL="457200" lvl="1" indent="0">
              <a:buNone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Året efter rökförbud på offentliga platser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Colorado -23% prematurbörd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Skottland -12% prematurbörd 25-19% rökare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Metaanalys -10% prematurbörd</a:t>
            </a:r>
          </a:p>
          <a:p>
            <a:pPr marL="457200" lvl="1" indent="0">
              <a:buNone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47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786" y="677186"/>
            <a:ext cx="9105014" cy="1143000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Snus är inte ett säkrare alternativ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53" y="2126512"/>
            <a:ext cx="9572847" cy="4470840"/>
          </a:xfrm>
        </p:spPr>
        <p:txBody>
          <a:bodyPr>
            <a:normAutofit lnSpcReduction="10000"/>
          </a:bodyPr>
          <a:lstStyle/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Prematurbörd OR: 2,0 (1,5-2,7)</a:t>
            </a:r>
          </a:p>
          <a:p>
            <a:pPr lvl="1"/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Intrauterin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fosterdöd OR: 1,6 (1,1-2,3)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Läpp-käk-gomspalt OR: 1,5 (1,0-2,2)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Neonatal apné OR: 2,0 (1,3-3,0)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Källa: Wikström et al 2011, </a:t>
            </a:r>
            <a:r>
              <a:rPr lang="sv-SE" sz="1800" dirty="0" err="1">
                <a:latin typeface="Arial" panose="020B0604020202020204" pitchFamily="34" charset="0"/>
                <a:cs typeface="Arial" panose="020B0604020202020204" pitchFamily="34" charset="0"/>
              </a:rPr>
              <a:t>Gunnerbeck</a:t>
            </a: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 et al 2014, Dahlin 2016</a:t>
            </a:r>
          </a:p>
        </p:txBody>
      </p:sp>
    </p:spTree>
    <p:extLst>
      <p:ext uri="{BB962C8B-B14F-4D97-AF65-F5344CB8AC3E}">
        <p14:creationId xmlns:p14="http://schemas.microsoft.com/office/powerpoint/2010/main" val="3045306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03512" y="62243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Hur vanligt är det att gravida kvinnor snusar?</a:t>
            </a: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/>
          </p:nvPr>
        </p:nvGraphicFramePr>
        <p:xfrm>
          <a:off x="2207568" y="1340768"/>
          <a:ext cx="77048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7308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7442" y="557808"/>
            <a:ext cx="9413358" cy="1143000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E-cigaretter</a:t>
            </a:r>
          </a:p>
        </p:txBody>
      </p:sp>
      <p:sp>
        <p:nvSpPr>
          <p:cNvPr id="28698" name="AutoShape 26" descr="data:image/jpeg;base64,/9j/4AAQSkZJRgABAQAAAQABAAD/2wCEAAkGBxQSEhUUEhQVFRQXFxUUFhcWGBgXFRcXGBYWFxYYHBQYHCggGBolGxUVITEhJSkrLi4uGB8zODMsNygtLiwBCgoKDg0OGhAQGiwkHCQsLCwsLCwsLCssLCwsLCwsLCwsLCwsLC8sLywvLCwsLCwsLCwsLCwsLCwsLCwsLCwsLP/AABEIAO8A0gMBIgACEQEDEQH/xAAcAAABBQEBAQAAAAAAAAAAAAAFAAEDBAYCBwj/xABEEAACAQIEAwYDBAYIBgMBAAABAhEAAwQSITEFQVETImFxgZEGMqEUUrHBFSNCcoLRByQzU2KS4fAWNEOisvGDwsNj/8QAGQEAAwEBAQAAAAAAAAAAAAAAAAECAwQF/8QAKxEAAgICAgEDAwQCAwAAAAAAAAECEQMhEjFBE1FxBDKhImHB4YHRFEKR/9oADAMBAAIRAxEAPwD2mlSpVIxCnmuC4mJE9JrqaLQ6FNPNNNM7gakgDxosB5p64RwdiD5GaeaLA6p64mnp2A9PXDOBqSB56VzfJKnIQGIOUnUA9Y5xvFFroKJaVDLa4mfmtQSOTEgQAY16gn1poxQG9n1DanXx05UrQgpSqvhBc17UoTpGUEAddzUhvqDBYT0kT7UOkBJSpppTTAelXOYU80WgHpUwalmotAPTUqjW8pMBgT0BE+1KwJKcU1KmAqemp6QHNR4pyqMQJIUkDqQNKkqPEXgisx2UEmNdAOlJ9DXZ5jw9LWIdzibxVjEMQCCTvM7DbStNxb4dVsOrLdJFq2xB3D/tTM6bUE4rxLC3rZYWjbvHp8vjrzHpR3gVpl4dczTqt0qD0y14308YtyxtctPe/wAnt/UykoxyK47S4uvwBfhbhQuTeZyvZMGiJkKM286bU+FsXeJXWLPlRfUKDsAOvjRT4Dt57N5TsWj3WKGcLxr8PuslxCVMbc42YToaiMIxx43O+Lu/nxZcpyllyqNOa+3480LiXDLvD2W5buSCY2jXeGWdQetdfF2JF04dxoHtz5Sda547xk41ktWUMTOu5O3LYCl8W4QWjhrc7W8s+omlka4zWL7Nf+3srGnzxvL9+/mqIOIWTgrydjeLyAxjwOxAOtekoaz+A+EbFtg8s5EEBoifIDWtDFel9Hhnj5OWk+l3R5n1maGTjx2126qzznj94XMYy33ZLanKI1gRuB49a0/w3g7dm3ca1d7RTr0ygDaOu5mhnGeLYV7txL9okr3Q4+Y6fzoRwEslrFXBITsyg/ebRdeomuOM1jzv/td/KOycHk+nS+2q1qn8EHA+Im3iVuE91mIbyY6+0zU3xfj+1xBg923CDz5n3/CpMJwzPw97gHeW4zj90KoP5+1PZ4ZGAuXm+ZmUifugx9ST9K5Uszx8PD/V/R1csKy+p5T4f2FviDjbJhrItkhriAkjcCAPcmqmH+CmdMzXYciYyzv1ad6rYnBtfwNm6mptZ1YDfLO/pAohhPjcC0A9ti4EaEZTHOeVdDnjnO871So5lDLDHX063b5dX3r/AAcfDHEriXHw10kwHCydQQDInpFCeBcX+zpeI+dsoQeOup8qJfC2Fe7duYlxAhyOhZhy8BQzgfCftCXgPnWGXx3ketReXjDj3+qvg1rDynz6/Tde/k0fwlwQj+sXtXaSoO4n9o+JoZ8La3sV+4//AJGiHwlxwn+r3tHWQpO5j9k+Iof8KmL2K/cf/wAjWycax8f3v5o52pXl5/tVe1+ARwDijYdw8EporjqP586NfG2IDth3UyrKSD6iufgvArfs37bjQ5Y6gwYIoHxLCvZuC0/7J7vSCRqPOK5rywwJdqX42dbWLJ9S/Dj+VRoPifG3Lt5MKhgQgOu5YA6+AEfWo8f8KraANu+O1EGGKpvzHMU/xLZfD4lMSBKnIT4EAAg+YFVfiTiGGxHfQXO2IVddFAB+u5rTK43P1Pu8brX7GOJTrGseotbdXv8Ac3HCGbslDutxxozIZHh6xFXaBfB3D2s4fviGcl45gQAAfHT60dr2MLbxxbXg8fNFRySSd77HpUqVaGRyaZjAmnpn21250MZlrbNeZnt2bRjXVVnw1POiPEsVfQA5Vy5Rm0kSdxHShmKs21Gezd5/LMNRK/eZ8JLb6euu9edFtKSvfej0ppXFpaut9i4JiHMsUVbcEyoA1HlVW3xMXbgW6iMhMCVmJ23pNiMmEUc2JHpOtD7o/VqMjAgk5oMGfTyqJZZRUUn4t/6KhhjKUm15pf7DfEmGGC9iiLmJBhR+VVzjm7RRftoQYgwJAPTeuOM389q03WZ841qLCrN9RfJkRHTqPSqnkfqVHrXwRDGvTuS3v5LWP4nfttqqgEnLpuPeinDLlxlPagAzpHSKG/FP/T9fyo6mw8q6MSfqyVukc+WvSi1Hb/gr4vBW31ZEYxoWUHy1NCuE4zOxtOqZQPlCiND02o6ay2NbscTm8Z9DvR9Q+DU1/kf065qUPNaDWDuAm4oVRbXugAACYlqG4Tiua4LbKvZnQCBEctKsT2eGJ/aeT4y1Ccf3SjBWWABqIkjWayzZJRS/Jphxxk2mvgK8WxpsFVthVBBMRznwqli4S4puWrLSAZyAH/3T/ET5jbPVZ+tX/wBEZyrXHLQBAiBSfKc5KPiqKXCEIyl5u/cjvcTZb4tqBklBEcjH865fiIs3yoVQmgMAA7eG9Vcd/wA2P3rf5VPjsD2r34+ZcpHjpqKXObuu0x8Ma48lpxL94KL1uEQ5gxJyidBIM1T+1Zrxt2VRdwzZRJjeqvB8SWuW1P7GcD1Fc8IQi+yyVMMJ6Gm83Kq8v+BegocuXaX8hjh0o7WyqggA5lXKCPEDnVy7h0aMyqY2kA/jQXAYq59oKM2YAsPOKP11YpKUdHLmi4SOWUEQQCDuDqPaq9rhtlTmW0gPUKJq1SrRxT7Rkm10OKVIU9WSNT01PSAaKZlkQa6pUwsG/oSzM5fSdParl3Dqy5CO7tFQ3eJ2lcozhWGQa6SXnKB12NL9JW+/mbKEbIxbQTlDb+RqFCC6RbnN9tjNwq0QoK6LMa9dTVm7ZDKVIkERFVjxayP+qmg6jrH413g+IW7pYIwJUwfLkfI8qFGPgG5eSP8ARVrKFy6AyNTud67xHDrbwWWSNBVulT4R9g5z9yricClwAMJy7a/76VZApU9NJIlttUMapY7A2371z9kakmAANdTV0mvJ+I4y9xW82VimERsqgftwSMx6zvSlTVMqHK9Gq4h8a4BSFLl8jSAgkAjYydDt9KfDfFuAxZCNcykHTP3JJMaHasoP6P2zSt7ToVBiqOK/o2fU9op3Ox/nU/pfaNFGS2ns9YfhVpgoIJCiBry3q6qRpXk3wfxa/wANxKYXFPnw10hbbEmLbkmInZSYBHKZ6163VJRW0ZzcupFS7w1GftCO9IO/TapksAMzDdon02qWlQopdInk2qsqJw5A+cDva/XwpsTw1HOYjvdQSD7ilxHiK2cueYYkSNYhZ251GeLLmsgAkXZhtgNJAIOsmD7UnCPVFc53dkmH4bbRswHeE6zrrVuKGH4gsTGYzJU906Ebg9I0nzFMnxDYIkFoET3TpLZRPTWnFRXQpOT2wpFKKelVCGinpUqBCpU1PSAalSp6Yyre4fbZszICxjXnpMe0mhl3FW2zg4a44LFjCBlZkOUHf/CPajlC2wWIJ1xAy5wYFsDuh82XNM/KMs0CtlO9Zsq+T7I5gBZVe5Ag6GeU7+Fd2MQqIz2cLcV27sFYkhcyltdtYnwqzewWIaYxAAJ27MaLJ0md4jXwprmBxAHcvjQAQVBnqSxNKgtivcXYEj7PeMGNBoRrqD5CaJYe7mUNBWQDDaEeBHWhzYPE8sSJga9kN+fPT61ZXCEqBcclxPfXuHU6aDTaPamCLdPVP9anS4v+Vx6fK30qSzjEYxMN91tG9juPEUDBfxpfKYK8VMErkBG/eIB9YJrJ/CNiLSwIHL3Naz40t5sFeC/NllB1YagDqTFY2zabJb1uZYUBbZyyY3LRoKiRriN3hkPMVxirBII5EeVBeAX7qAM5u5W/YulSynaMygdK4+IEuXMzrmcDQWxcNsEzzIE859KmjTdgH4w4YHtkAkEERJJg+tbngSO+HtMbr5iiz8p1iD8wrKXcH3GlMg1BAJZTpuCa13wvphramZUZT5jeOoqomeX3LXYXOV0/xIh/ACnyXvv2z/8AGw//AEq1SqzEpXUuH5ksv5sR9ChqHGFldezw6uQPmkLlkwQDl/CidUcdw3tXVu0uJlBACEASeeo32oAphHCAjDJmzM8FwzS0EnMV3JLD09Ka1buZba/ZrayQX+SFh+QywSV19akbgZIg4i/znvDWf4dK5vcCLQe3uyNVkiAwMg6D08hSC2SnGYiFiwsktmBufKAxC65dZEH1iuLeLxJLA2FWQSp7QGDkUgERrL5teld3uDksH7e8pyhYBEfLHTrJ8zXJ4M0/8xfG2mZfu5fu9e950xE+CxN1mIuWQgg94OGk6aRAjrV+qOA4d2bFjcuXCRl75BgTOkCr1AxUqalSAelSoZheNW3YrqGGfQ7d0me9tsJpjoJUqE2uPW+zV3BXMzIAO9qDG45bU3/EmH+8TpOinoCdPCRSsdML0qCp8S2szAhgoEhoJmDcBEDwtyOtGLVwMAw1BAIPgdRTsTTR1Sp6VAhVHesq4hgCPHl4jofGpDSpAC+IYQhe60rPyv3l9G+ZfPXyrOcDxAQMlzTKxEnVRr97YesVtbiAgg7GshxE9jinHJilzXoRlY+4NTI2xS8F3ilwLkMMwkE5I0EjXeK6wF8M7gKwHImIPjEz70ONt0uSqp2Z1JnY/uaD1muz2rsuXs8o+YiQR5QTUm1Fjjh/VkHqPxo/gBoY2BgegFZTGXQ7BJmWRR4kkD862YWNqqJjlfgVPTU9UZCpVX4hhzctugOUspWekiJoY/DmNtke+GOe20n9kqwYjfmIFABqnoBa4e1u1lW+LZNwtKCRDkDLlYmNxr1160zcPv6gYzXuDZdxGbTlJnymKB0vc0E0qAYXA3EI/rK5e0NyNPlJLMsT/imfGjDYy2Il1EkKNdzpp56j3oQmT0qZWnUa+VPTEKlSpUgGNRXUCgsFWQCdt9OoE61NUWJsh0ZCSAyspI3hgQY96YAzDNcOVThURZ+8sKDBJgLvry5jeoXu3UEnCIx0UlSJPTuhTpr10qW5wRif+YvZTmzAkE6gAZTECI6HerA4Vqh7a93ST8w7wlTlbTUd2PU0BsrN2wzD7NbcSYOZRKyY7uXkD9TU2GxGIkK1lQugLB9APBcvLTnXLcEMyL94AkkjMOYIAGmgqWzwvKyt214wScpYZTObQjLtqP8AKPGgNly3fViQCCRoRzHmKlqG/hVf5hqNjsw8mGoqLJcT5T2i9H0YeTjQ+RHrSYFulQpeNqxyqIb/ABaT5cm9KivXbp3Yjy0pcjRY2wyWA3NY3+kEFltm1Buqx06qRqJ8xRBVI1Yz50Pxdom6p5D86lzNI46dmW4V8WtbIS8pgc4JPlRDjHxipSLCkudIggUZucItscxRWncESKm/RVuQVtqvkKmzQEfAGHd8QXvD5UJUHeSQCfxr0WsMbLDEKVmAI00o4uLcbMfLeqUjKeNt2g5SocvESFlwBAk6wAPXaq36QF0w+a3b8dC/mf2V+p8BvVmbgy695rhy2zC7Nc/EL1PjsPGqnF8MiW1HYtdAYwqiZYgjMx3570WQAAREaRG0V1TIMzYa38pwjKlwgbazIiQfHX0mn+z2gxuLhbgdCABHdLHvBtN/lAmtLSpgZdMLYdwfsl1dyZXKsxEnrtpXdo28oQ4K4NZgKCup3knpWlNKkACwnERbXJbwt5baDQBI1IzaCddz60VwWJ7Rc2Vk1IhxDaGJjod6sUqYDU9NT0gGp6YULxq4kXCbRXJCCG11GfN5TKa0xhSnFBL+FxJbEQ3dZItd7ZtNfDn/AK8nzYwNtbZfDQkZh46MRPhtSsdBqlQrCnE5k7TsyDOcDSBlERuT3p/3vb+0uPmtnzQhvoYP0oEWqEcbxBMWlMTq56L09dau/pC3rLBSATDSrQN+60GguBcuTcbdiT5DkPaKUnReONsIWcOuTKQCOhGlR3MKV/s2j/C3eX0PzD3PkanRqYvUmvkH3b8f2gyeO6f5ht6xU3ZSKtVDbwiqZUZeoGin+HapouxWrUV3cTSpQKfLToVlG3hwNedc3GVRLeQHMnoBzNXIqC3hoOZjmbkYgKOgHLz50qHYrGELkNc5fKnIeJ+830EetW79pSNRTI8V1c1qiH2UeHYo27nZN8rTkPRunkaOVnMdbkabjUHx5UcweJD21c6SNfAjf604syyKtnaXlaYIMHKY5HePPUVDZ4jadgq3EZiCYBkwCQfqD7UPtYKw17tVLMwY3Mw1QGIIDRB05A1Vw5wucFbrknOoXkTeYsSO7MyfaqI0aPNUd7EonzMBsNd9SFGnmQPWsucDg84thrgJYxrGoUtsR0Ywf/dc9jg9WPaZJK5yJBKhLh5TroPGIo2GjXTT0D4G9hXZbLOxaJkGBkQAawP2Yo4aaENT01PQA1PTU9A2Z7FNhxcfPevBsxJUFoBygkARtCjyJ8aitX8OogX7zSANWJOhU8x5D1NE75v5mIVCokIObElIZjygZ65P2kqwyWlOVspBnvZTl0849KCQbhLWHcWyt69LhkBLHNIy5gTHKfLeivCsfZaEtOz6F9ZJAnmT56VEGxQn9XZOpIkkR7bf735EcIrBBnjPHejaaQAv4lvjKtqAS5kg690b++1U8LglA7pK/ukx7HSq1y/2t17nLZf3Rt77+tErIhZrKTtnXGPGINTHOLzWwyuQAde62viJHI8hRK3iI+ZHHiBmH/br9K83/SRtcQZySVbuE8pBnf1+tel4HEhgDQOybD3lb5WB6gHUeY5VYiuAoJBgSNjGvvUkVRLY4pq5Zopg9AhFa5K09y4QNFLHwge5NQNbuNuyoOiDM3+dtP8At9aBpnV1gASTA6nQe9Ub3FFEZZbxA7v+Y6H0mpXwqLqRmPVu8frtWQ+KePhbtq2DvcUt1iamykaVxcbchB/h7zf5joPY1PwOwmZkYZjo65td9DodBr+NJTKyOk1UXE9ndtvynK37p0/kfSiL2KatUam4NOum3Kg9o4tR/ZWT/FEaaAADkYHpv0NUq1OWgSWxRB/V2lIyle9Mw5zA6aDKB6k0v6yQP1doEN8s6MveHoflNFqVAAZWxYX+zsycxJzEQTmKgCNY7vPX60WszlGb5oE+ca13TUwo6pU00qQDU9KKr/bbeTtM4yZc+blliZ8opjJ6Vc9oOopdoOo96LEd1Q45iezsORuRlXzbT86v1mPiHEG5eW0Nk7zeLHYeg19amT0XBXIgwdrYeVT8RZmi1b+d9B0HVj4AVNZSBU3A7ed3un9xfxY+8D0NZxR0ZJUrBXxXwFBgwqjW0VM8zJhiT1MzQ3gGKNvuPyiD4VtOK2s9m4vVG9wCR9ax1qzmANVIzxuzT4TFq+qmaug0B4agTQCOdGEuVKZbRziP9KjU+NS3DNQKDTAs2WpXrkCokeKjxN3SixVsF47iQKkqeorLcI+GPtd28zkhlXMp5Zye7PhpRrF2ix2gUd+E8PlR25s8eigfzNEVsJukU+EXy1uGGVllWHQjQ1DxC3oRRHi1ns7ouD5bgyt+8BofUD6VHdUMKT0VB2FeB4rtbKsdxKt5rp/r61Jb4lbLlM4DhimUmCSACY66EVn+B4sWbro7BUcZgSYAK76nqPwo1YsW2uZ1tHfMXPdloiQp1O3StIu0c8402drxe1kdy2VUYoxaBqOXrypWuL2WH9og0kgsJGkwfGJ9jVa/bwozW3KAlgzAt3s0d2TMgxt4VVupg/BR2iTuFzL31BJ2E66bk+NPYtB2xfVxKMGEkSDIkaHWu6pcLuWSCLBUrJYlTIliZ1/hNXqYhqelNKkAqB3OF4fDWnYyqG2bbGSTlIC++go5UOLL5T2YUtpAaY3128Jpisz/ABBMM91hcYyFFqACIZSDJbYmGUeU9ar2jg0i9DyEW7kIJ2gAajeY3O9FSMXyFj9omMwDEgxpJ5wfTfpPd+0lVjspIOf5tDOmXedJ3/OkPkxHjVrK5Uk5ASRBHMqBJ01YEehoNw+0e9cf5mOYnzqXjTmLVpiC7HNcI5hT3fqfoa6xGlsxvUSfg3xKlZXxOKlYXVico8SdBWjwOGFu2qDkI8zzPqaB8Kw4N1OijMfPYfU1o5pxIyu9HDCQax3DRGh8vbQ/hWxJrHN3btxejsR5Ez+dKYYe6CtrSrtsihlm7NXLBqDei4CK5F0bVyVrnJTsmh3NVLpFWGqrd0pFJFfEEAUY4KsWU8ZPuSTWY4hihMCSQNhqfXp61oOFWrhs2wTkXKNF1c/xHQeg9arG9kZlSLPFgjWyjmCw7vNpGxVRqSDWZwmJuERASO6xbVpHROXr7VrsPhVT5RqdydWPmx1NZ/jeFi8TydQ38Q0P4D3pyRGJ06KeLwvZlLyyzIwaW1PiOg0nathZuh1DDZgCPIiazuGXNZAO8Vd+F7s2ih3tuy+h7y/Qx6UoFZl5K/EUudpdy4VLkkZXYjUC0u43+bMulIm6yPOFQOGSAWBD95QW20hZPoKg4x2HbXC+Iuq/cBRZ7ugiNOf/ANqgNuzke4uKvKDrJmFL5uUAkfMfQVoc4XwL3A4X7OttDuQw00Y/KBrrp60WrPW8NbvuwS/fDZROUkAQqpADDfu5vM0YwOD7MMM7tJzd8zHgOgpjLNPSpUgFVHjbqtly85RBOVsp0I/a5VdFI0xGYL4dD3e2Jm7aMuR0UkgnQbkGNBmNW+C4e1cPaILoKwIdyRsGErMSJ2o5XNx4BJ2Ak+lAGKdv63dYAlFISBqRGpKjmJJ0H+lX8TfBXQyOo1BqhwJSQzndyXP8RJ/Oucd3CSnmy9T1HRvoaw8naqqjScBtwhbmxj0Gg+s0SJqpwwjsljkIPgeYI5GeVWCa1RxydsZjWT4qIxLkdE/8a1DtWZx7TiHbl3V9h/7qZvRphX6ju0+lXLJOlVbdwVYt3ayTs6mi/npi1U8RxBUEsY8TUWE4qlz5GzRvoR+Ipk0XWeqeJXNpy2/2atM4qJ2FJjoE4y2AuVRAgzFazBnuJ+6v4Cs5iVkEUe4e820P+EfhWmPsxzl4GhfxAmit4ke4/wBKIg1R48s2SfukN6c/oat9GMHTRQwp7sUvh18t+8nVVYehIP41FgWlfeo8C+XGW+jBk+mYfVazXZ0zVxYTxn2jtGyrYZJUrn+eMqhtPMNFcXLeJlci2CpVAykd0OGbtII8xE1YxfArVx2ds2ZgAYYgQABt5AfWpMDwi3acumaTMyxI1MnTzrY5CuPtQOiWBO512nbfXT68qtcO7eW7fINEyhJicvf31+b8KvUqAFSpqekBzNKlTGgYqofEF3Lh7sblSo82hfzogKBfFz/qlX71xB7SfypPocVbKeDTIg8hVfh9rtcQoOynO3pEfWrOJeFHlVj4YsRba4d7h/7RoPrJrOK2dGSVIJYiwQS9vRuYPyv4HofGlZxIcaaEaMDuD0IqRmqribMnMpyuNjyPgw5itTmJbrQCfCsWMeCJJEkyZ8a1P2sENn7pUEsDyHNgea7618/8Yzdtch2K52yhjELJygid4ik4cjSE1A9eW8GG49xUmHxfInWvDAYPTyP51LbxDiYdhG0Md/Q0vQfuX/yF7Hu+ZT831ru06AaACvErfEsRH9td/wAxNdDGXAoYX3zGZXMZFHpMPWR7Wb8nTapHuAb14d+msRP9tc8822k9KjfjGJbe9cP8R/Kh4WP14ntxviivA7s2/JmH1n86+dl4tfUyLt0fxH869s/o64oL2EXvE3BJuSIOpMMOqnLv1BHKhQcSJ5FJaNgrU962GUqeYI96iDVIrVRiZnhTRKncEj1GhpsQct6y3/8ARfqY/Oli17PEsNpIYfxD+c1zjnhrXQXLf/kKx8nYtxNkaakTSFbnIPSpqegQqVNT0gIu0HUe4pG6vUe4qP8ARln7gp/0ba+4tADm8v3l9xWf+Jb4a5ZQEGMzmCDECB+NaFeHWhsi1lONuoxLbDKqrpoANz+NKXRpiVyKPFMQQhjfYa/751qsMyIioGXuqBuOQrMPlu3bVsbM66fumfwrbpgrf3F9qmCLzvwUDiV+8Peo2xK9RUvFbSJGiqCG1JC66ZRmNZ/EcURLbMWQEWe0ALKsOdrep1YQ2m+orSjCwJ/SFx7IgsWgGvXFbWf7O2e6TP8Ai1EeBrze7w9mLO2cliSTECTuZjWt18UY/CdpiXtuty4LdrsmW6hDliyFQBqchAaB110qD7LgmKdpeRbZWye0+0rmuOxXOrJ/0YPd8ASdIq40hN2eeXsPl3HuZqFkWa9DucF4eWIuYqwP6wkIMQvdw0IrjNm1OdnOaZhaiucG4Uptw6XA9y6DGLAIQW2e2YB1BKgTE97rVc0IwYUcvoanxCBe9ynY6H26eNaS/g+Hvhbty2Ft31wtq8iNic7C8+fOmQkFmQKvdie8NBVvh/CuF3suZsrNZs3XD4oIE7QsLgX7z28gOQ6nOJ5VNjRhi08vxrpEB/Z/Gtj+g8At7DDtEZLpdnm+BFsYZGXO0/qT2+cawaJpwHhYAIu2yO1UM32hZUG5bUoF/aTIXPaeE0+ZSjfk8/OAY6hW+hrYf0e8eXDXUt3jkUi4hdvlhiHRZ5AN2h/jNW8YuBtNdW2RcVbBu237YAO+VMqADdpLafSrOH4Zw+5ZtDEX7dsvZR3m+ubOGBeVDELKhwI1BPWpckwlHieiLxix/ep71IOM2P71Pes9wLF4cIlq3dtMqkqCbiPcyK9xYKbkKgtnOfmnxo3wZ0dhpabvuDlKN3B8jQNpGvnpU0KyhxLFW7l1GtsGgEGOUGR+dV8fcjKzfKGUz5ETRD4wuraNsgBR3tgPDpWRu8aTvC7KqNRPMdfAVlJbOqDXA9A/4hw398n1/lTj4iw398n1/lV/C4e2UUhE1UH5RzHlU32dPur7CtTlBX/EeF/v0+v8qY/EmF/v0+v8qLiyo2VfYU/Yr90ewpiBH/EWG/vk+v8AKlRfsl+6PYUqAFSp4p4qRkd26FUsxgAEk+A1rz3H3Dcutc2DagRrGwraccP6vL97f90amsvbAM6QZGngdRUyN8C8lG2CrpcBMoQwJEgHx6VtuG8VFyARlY6dQSOhrJNfk3F0GUhfdQaJXOHGwQouEhlBQkaqw329DSiXlUX32HOKakdMl33y1hvinPc4YjDNaRRZVkdF/WTEOjjUTMkH6VpPjfFZcGSPmuQgOxGYd4+Gk15HjbrFQpdyi/KpZiogcgTAraKONs3/AA2yWweHF21Z+wnBXGv3WCh0cfJDTO2Y7chrU3DLDG3h7YtWDwtsDmvOcs9qRrJnprMdda8kxd58uXO5T7pZig8kmN/CheI4hcyG0Lj9mZm2HcIZ37kxVcATPX+ArYVbLXlBsjhIZ5UHuZzmJ0+7V8cOSzi7gw4V8Rb4fhVsyFLZO2vhnVTALZQOcEgV4OcXdIjPcgqbcdo0dn9yJjJ/h2rpsddVhcF27nVQqv2jZlX7oaZC+FJxGbr4sx5wHHVuz2rN2BcMqKClzuOmUaAgCR41tRfC43F4XCWbQuYTCZ8KjAd+/czOzSTqNbY8JOonTwLGYq5ccu7s7aEszFm021JmnHELoudr2twXP7zO3af55mPWlQHvWOwZulkuW7Q4jf4VeF22mUE3NkjcDvM4B8PCsv8AEWHtrxbhVi+EUCxhlvKYgNnuZVJGmrgDxmvNrXEbpudt2tztf7zO3adPnmYp8RfZ2LXGZ2O7MxZj5k67U0gPfsfgDcxGDfGZQFxN5EtFEFv+zc2YYSWHdUieZ8qgey11sK3FLdm3e+23EsgZe/aCv2UwTMkLp5aV4r+k7lwKLly6+XVM1x2ykbESdDoNRRAXrl05rj3LhGxdyxHPQk6a0cGKz16+1+bD4xLdu8OIC1YyZQWw7GIMEyCJnbYaCjdq+6ENdRVftbiqFABa1BykwTXilrEXbhDNcuMy/KWdiVjoSZHpW1+B8Y7M9o5nYgspZs3QESxmNvrSlFpDi02ariF23iIdlDxKgESAQTI96CcT4UlxYZdBy/ZAPhRXiGDGGQqsmEzsSZ70EGPYVxaYlkUjU2jz3hR+ZrE7IpVoOfCuJmwLbTmtAIZ5gfKfbSjVZzgqlWTMdWEac1ILCfEERWiArRHLNUzqlSpUyRUqVKgD/9k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935665" y="1600201"/>
            <a:ext cx="9275135" cy="4525963"/>
          </a:xfrm>
        </p:spPr>
        <p:txBody>
          <a:bodyPr/>
          <a:lstStyle/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Uppfanns i Kina i början på 2000-talet.</a:t>
            </a:r>
          </a:p>
          <a:p>
            <a:r>
              <a:rPr lang="sv-SE" sz="2400" dirty="0" err="1">
                <a:latin typeface="Arial" panose="020B0604020202020204" pitchFamily="34" charset="0"/>
                <a:cs typeface="Arial" panose="020B0604020202020204" pitchFamily="34" charset="0"/>
              </a:rPr>
              <a:t>Propylenglykol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/glycerin, smakämnen, nikotin.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Inte studerat vid graviditet, avråds ifrån.</a:t>
            </a:r>
          </a:p>
        </p:txBody>
      </p:sp>
    </p:spTree>
    <p:extLst>
      <p:ext uri="{BB962C8B-B14F-4D97-AF65-F5344CB8AC3E}">
        <p14:creationId xmlns:p14="http://schemas.microsoft.com/office/powerpoint/2010/main" val="2254543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6672"/>
            <a:ext cx="9382944" cy="1143000"/>
          </a:xfrm>
        </p:spPr>
        <p:txBody>
          <a:bodyPr>
            <a:norm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Vad ska man göra?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Sekundär prevention – identifiering, information, hjälp och stöd till rökstopp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Primär prevention – tonåringar – vuxna</a:t>
            </a:r>
          </a:p>
        </p:txBody>
      </p:sp>
    </p:spTree>
    <p:extLst>
      <p:ext uri="{BB962C8B-B14F-4D97-AF65-F5344CB8AC3E}">
        <p14:creationId xmlns:p14="http://schemas.microsoft.com/office/powerpoint/2010/main" val="3469177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En politisk fråga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925144"/>
          </a:xfrm>
        </p:spPr>
        <p:txBody>
          <a:bodyPr>
            <a:norm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Folkhälsa och miljö vs tobaksindustrin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Tobakskonventionen - FCTC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Tobaksindustrins motstånd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60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Socialstyrelsens riktlinjer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Hur allvarligt är tillståndet?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Mycket kraftigt förhöjd risk för sjukdom, sänkt livskvalitet och förtida död.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Kvalificerat rådgivande samtal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6% fler rökfria i sen graviditet RR 0,94 (0,91-0,97)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Nikotinersättning?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3 RCT visar 6% färre rökare RR 0,94 (0,98-1,00)</a:t>
            </a:r>
          </a:p>
          <a:p>
            <a:pPr lvl="1"/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Ej rekommenderat i FASS eller av Läkemedelsverket</a:t>
            </a:r>
          </a:p>
        </p:txBody>
      </p:sp>
    </p:spTree>
    <p:extLst>
      <p:ext uri="{BB962C8B-B14F-4D97-AF65-F5344CB8AC3E}">
        <p14:creationId xmlns:p14="http://schemas.microsoft.com/office/powerpoint/2010/main" val="858355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Them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1988840"/>
            <a:ext cx="658795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3439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Alkohol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721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Alkohol och graviditet genom historien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Aristoteles (384 – 322 </a:t>
            </a:r>
            <a:r>
              <a:rPr lang="sv-SE" dirty="0" err="1"/>
              <a:t>f.Kr</a:t>
            </a:r>
            <a:r>
              <a:rPr lang="sv-SE" dirty="0"/>
              <a:t>) beskrev barn till berusade kvinnor som irritabla och svaga.</a:t>
            </a:r>
          </a:p>
          <a:p>
            <a:r>
              <a:rPr lang="sv-SE" dirty="0"/>
              <a:t>Bibeln (Domarboken 13:7) Herrens ängel varnar ”Du skall bli havande och föda en son och du skall därför inte dricka vin och starka drycker…”</a:t>
            </a:r>
          </a:p>
          <a:p>
            <a:r>
              <a:rPr lang="sv-SE" dirty="0"/>
              <a:t>Francis Bacon (1500-tal) varnar kvinnor för att dricka under graviditet.</a:t>
            </a:r>
          </a:p>
          <a:p>
            <a:r>
              <a:rPr lang="sv-SE" dirty="0"/>
              <a:t>Läkarsällskapet London (1700-tal) varnar för att gin ger svaga, sjukliga, utvecklingsstörda barn som ligger samhället till last. </a:t>
            </a:r>
          </a:p>
          <a:p>
            <a:r>
              <a:rPr lang="sv-SE" dirty="0"/>
              <a:t>1800-tal flera läkare beskriver konsekvenser av alkohol under graviditet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sz="1900" dirty="0"/>
              <a:t>(Källa: FAS-portalen)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902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43" y="659811"/>
            <a:ext cx="9142417" cy="1143000"/>
          </a:xfrm>
        </p:spPr>
        <p:txBody>
          <a:bodyPr>
            <a:norm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Rökning dödar många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743" y="1412777"/>
            <a:ext cx="9930809" cy="4857403"/>
          </a:xfrm>
        </p:spPr>
        <p:txBody>
          <a:bodyPr>
            <a:normAutofit/>
          </a:bodyPr>
          <a:lstStyle/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100 000 000 dödsfall under 1900-talet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Största förebyggbara riskfaktorn för sjukdom och för tidig död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6 miljoner tobaksrelaterade dödsfall per år 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Varav 600 000 orsakas av passiv rökning</a:t>
            </a:r>
          </a:p>
          <a:p>
            <a:pPr marL="0" indent="0">
              <a:buNone/>
            </a:pPr>
            <a:r>
              <a:rPr lang="sv-SE" sz="1800" dirty="0">
                <a:latin typeface="Arial" panose="020B0604020202020204" pitchFamily="34" charset="0"/>
                <a:cs typeface="Arial" panose="020B0604020202020204" pitchFamily="34" charset="0"/>
              </a:rPr>
              <a:t>Källa: WHO</a:t>
            </a:r>
          </a:p>
        </p:txBody>
      </p:sp>
    </p:spTree>
    <p:extLst>
      <p:ext uri="{BB962C8B-B14F-4D97-AF65-F5344CB8AC3E}">
        <p14:creationId xmlns:p14="http://schemas.microsoft.com/office/powerpoint/2010/main" val="15229348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Alkohol och graviditet genom historien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1920-tal förbudstid. </a:t>
            </a:r>
          </a:p>
          <a:p>
            <a:r>
              <a:rPr lang="sv-SE" dirty="0"/>
              <a:t>Alkohol iv. mot prematura sammandragningar.</a:t>
            </a:r>
          </a:p>
          <a:p>
            <a:r>
              <a:rPr lang="sv-SE" dirty="0"/>
              <a:t>Öl/Guinness för amningens skull. </a:t>
            </a:r>
          </a:p>
          <a:p>
            <a:r>
              <a:rPr lang="sv-SE" dirty="0"/>
              <a:t>1968 </a:t>
            </a:r>
            <a:r>
              <a:rPr lang="sv-SE" dirty="0" err="1"/>
              <a:t>Lemoine</a:t>
            </a:r>
            <a:r>
              <a:rPr lang="sv-SE" dirty="0"/>
              <a:t> publicerar fransk studie med 127 barn.</a:t>
            </a:r>
          </a:p>
          <a:p>
            <a:r>
              <a:rPr lang="sv-SE" dirty="0"/>
              <a:t>1973 Smith and Jones: Fetalt alkoholsyndrom FAS. 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sz="2000" dirty="0"/>
              <a:t>(Källa: FAS-portalen)</a:t>
            </a:r>
          </a:p>
        </p:txBody>
      </p:sp>
    </p:spTree>
    <p:extLst>
      <p:ext uri="{BB962C8B-B14F-4D97-AF65-F5344CB8AC3E}">
        <p14:creationId xmlns:p14="http://schemas.microsoft.com/office/powerpoint/2010/main" val="925643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 – Fetalt alkoholsyndrom Q86.0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(Dokumenterad alkoholkonsumtion hos modern) </a:t>
            </a:r>
          </a:p>
          <a:p>
            <a:r>
              <a:rPr lang="sv-SE" dirty="0"/>
              <a:t>Tillväxthämning (10:e percentilen)</a:t>
            </a:r>
          </a:p>
          <a:p>
            <a:r>
              <a:rPr lang="sv-SE" dirty="0"/>
              <a:t>Symtom från centrala nervsystemet</a:t>
            </a:r>
          </a:p>
          <a:p>
            <a:r>
              <a:rPr lang="sv-SE" dirty="0"/>
              <a:t>Karakteristiska ansiktsdrag.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000" dirty="0"/>
              <a:t>(Källa: Fas-portalen)</a:t>
            </a:r>
          </a:p>
        </p:txBody>
      </p:sp>
    </p:spTree>
    <p:extLst>
      <p:ext uri="{BB962C8B-B14F-4D97-AF65-F5344CB8AC3E}">
        <p14:creationId xmlns:p14="http://schemas.microsoft.com/office/powerpoint/2010/main" val="572059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 – Fetalt alkoholsyndrom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Global prevalens alkohol under graviditet: 9,8% (9,4-11,1)</a:t>
            </a:r>
          </a:p>
          <a:p>
            <a:r>
              <a:rPr lang="sv-SE" dirty="0"/>
              <a:t>Estimerad prevalens FAS: 14,6 per 10 000 (9,4-23,3)</a:t>
            </a:r>
          </a:p>
          <a:p>
            <a:r>
              <a:rPr lang="sv-SE" dirty="0"/>
              <a:t>1 av 67 kvinnor som dricker alkohol under graviditeten motsvarande 119 000 barn per år i världen. </a:t>
            </a:r>
          </a:p>
          <a:p>
            <a:r>
              <a:rPr lang="sv-SE" dirty="0"/>
              <a:t>I Sverige fick 37 personer diagnosen 2001-2010. </a:t>
            </a:r>
          </a:p>
          <a:p>
            <a:r>
              <a:rPr lang="sv-SE" dirty="0"/>
              <a:t>Stor underdiagnostisering. 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sz="2000" dirty="0"/>
              <a:t>(Källa: Popova 2017 Rangmar och </a:t>
            </a:r>
            <a:r>
              <a:rPr lang="sv-SE" sz="2000" dirty="0" err="1"/>
              <a:t>Fahlke</a:t>
            </a:r>
            <a:r>
              <a:rPr lang="sv-SE" sz="2000" dirty="0"/>
              <a:t> 3013)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37447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FAS- Fetalt alkoholsyndrom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sv-SE" b="1" dirty="0"/>
              <a:t>Exempel på symtom från centrala nervsystemet:</a:t>
            </a:r>
          </a:p>
          <a:p>
            <a:pPr fontAlgn="base"/>
            <a:r>
              <a:rPr lang="sv-SE" dirty="0"/>
              <a:t>Sömnrubbningar</a:t>
            </a:r>
          </a:p>
          <a:p>
            <a:pPr fontAlgn="base"/>
            <a:r>
              <a:rPr lang="sv-SE" dirty="0"/>
              <a:t>Koncentrationssvårigheter</a:t>
            </a:r>
          </a:p>
          <a:p>
            <a:pPr fontAlgn="base"/>
            <a:r>
              <a:rPr lang="sv-SE" dirty="0"/>
              <a:t>Överkänslighet mot intryck</a:t>
            </a:r>
          </a:p>
          <a:p>
            <a:pPr fontAlgn="base"/>
            <a:r>
              <a:rPr lang="sv-SE" dirty="0"/>
              <a:t>Hyperaktivitet</a:t>
            </a:r>
          </a:p>
          <a:p>
            <a:pPr fontAlgn="base"/>
            <a:r>
              <a:rPr lang="sv-SE" dirty="0"/>
              <a:t>Försenad talutveckling</a:t>
            </a:r>
          </a:p>
          <a:p>
            <a:pPr fontAlgn="base"/>
            <a:r>
              <a:rPr lang="sv-SE" dirty="0"/>
              <a:t>Inlärningssvårigheter</a:t>
            </a:r>
          </a:p>
          <a:p>
            <a:pPr fontAlgn="base"/>
            <a:r>
              <a:rPr lang="sv-SE" b="1" dirty="0"/>
              <a:t>Exempel på fysiska skador är:</a:t>
            </a:r>
          </a:p>
          <a:p>
            <a:pPr fontAlgn="base"/>
            <a:r>
              <a:rPr lang="sv-SE" dirty="0"/>
              <a:t>Hörselskador</a:t>
            </a:r>
          </a:p>
          <a:p>
            <a:pPr fontAlgn="base"/>
            <a:r>
              <a:rPr lang="sv-SE" dirty="0"/>
              <a:t>Synskador</a:t>
            </a:r>
          </a:p>
          <a:p>
            <a:pPr fontAlgn="base"/>
            <a:r>
              <a:rPr lang="sv-SE" dirty="0"/>
              <a:t>Hjärtfel</a:t>
            </a:r>
          </a:p>
          <a:p>
            <a:pPr fontAlgn="base"/>
            <a:r>
              <a:rPr lang="sv-SE" dirty="0"/>
              <a:t>Skelettmissbildningar</a:t>
            </a:r>
          </a:p>
          <a:p>
            <a:pPr marL="0" indent="0" fontAlgn="base">
              <a:buNone/>
            </a:pPr>
            <a:r>
              <a:rPr lang="sv-SE" dirty="0"/>
              <a:t>(Källa: Fas-portalen)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24823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FASD – Fetala alkoholspektrumstörningar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76846" y="1690688"/>
            <a:ext cx="4816549" cy="4290372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727790" y="4167778"/>
            <a:ext cx="956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FAS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3069265" y="4690998"/>
            <a:ext cx="1984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Partiell FAS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020726" y="5925569"/>
            <a:ext cx="579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err="1"/>
              <a:t>Alcohol</a:t>
            </a:r>
            <a:r>
              <a:rPr lang="sv-SE" sz="2800" b="1" dirty="0"/>
              <a:t> </a:t>
            </a:r>
            <a:r>
              <a:rPr lang="sv-SE" sz="2800" b="1" dirty="0" err="1"/>
              <a:t>Related</a:t>
            </a:r>
            <a:r>
              <a:rPr lang="sv-SE" sz="2800" b="1" dirty="0"/>
              <a:t> </a:t>
            </a:r>
            <a:r>
              <a:rPr lang="sv-SE" sz="2800" b="1" dirty="0" err="1"/>
              <a:t>Birth</a:t>
            </a:r>
            <a:r>
              <a:rPr lang="sv-SE" sz="2800" b="1" dirty="0"/>
              <a:t> </a:t>
            </a:r>
            <a:r>
              <a:rPr lang="sv-SE" sz="2800" b="1" dirty="0" err="1"/>
              <a:t>Defects</a:t>
            </a:r>
            <a:r>
              <a:rPr lang="sv-SE" sz="2800" b="1" dirty="0"/>
              <a:t> ARBD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6209414" y="4260111"/>
            <a:ext cx="57096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err="1"/>
              <a:t>Alcohol</a:t>
            </a:r>
            <a:r>
              <a:rPr lang="sv-SE" sz="2800" b="1" dirty="0"/>
              <a:t> </a:t>
            </a:r>
            <a:r>
              <a:rPr lang="sv-SE" sz="2800" b="1" dirty="0" err="1"/>
              <a:t>Related</a:t>
            </a:r>
            <a:r>
              <a:rPr lang="sv-SE" sz="2800" b="1" dirty="0"/>
              <a:t> </a:t>
            </a:r>
            <a:r>
              <a:rPr lang="sv-SE" sz="2800" b="1" dirty="0" err="1"/>
              <a:t>Neurodevelopmental</a:t>
            </a:r>
            <a:r>
              <a:rPr lang="sv-SE" sz="2800" b="1" dirty="0"/>
              <a:t> Disorder ARND</a:t>
            </a:r>
          </a:p>
        </p:txBody>
      </p:sp>
    </p:spTree>
    <p:extLst>
      <p:ext uri="{BB962C8B-B14F-4D97-AF65-F5344CB8AC3E}">
        <p14:creationId xmlns:p14="http://schemas.microsoft.com/office/powerpoint/2010/main" val="1072383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FASD – Fetala alkoholspektrumstörningar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Estimerad prevalens i världen: 7,7 per 1000 (4,9-11,7). </a:t>
            </a:r>
          </a:p>
          <a:p>
            <a:r>
              <a:rPr lang="sv-SE" dirty="0"/>
              <a:t>Europa: 19,8 per 1000 (14,1-28,0)</a:t>
            </a:r>
          </a:p>
          <a:p>
            <a:r>
              <a:rPr lang="sv-SE" dirty="0"/>
              <a:t>Östra medelhavsområdet: 0,1 per 1000 (0,1-0,5). </a:t>
            </a:r>
          </a:p>
          <a:p>
            <a:r>
              <a:rPr lang="sv-SE" dirty="0"/>
              <a:t>Sydafrika: 111,1 per 1000. Kroatien: 53,3 per 1000. Irland 47,5 per 1000.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000" dirty="0"/>
              <a:t>(Källa: Lange 2017)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37306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FASD – Fetala alkoholspektrumstörningar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85529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risker med alkohol och graviditet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Missfall </a:t>
            </a:r>
          </a:p>
          <a:p>
            <a:r>
              <a:rPr lang="sv-SE" dirty="0"/>
              <a:t>Tillväxthämning/låg födelsevikt</a:t>
            </a:r>
          </a:p>
          <a:p>
            <a:r>
              <a:rPr lang="sv-SE" dirty="0" err="1"/>
              <a:t>Intrauterin</a:t>
            </a:r>
            <a:r>
              <a:rPr lang="sv-SE" dirty="0"/>
              <a:t> fosterdöd</a:t>
            </a:r>
          </a:p>
          <a:p>
            <a:r>
              <a:rPr lang="sv-SE" dirty="0"/>
              <a:t>Prematurbörd</a:t>
            </a:r>
          </a:p>
          <a:p>
            <a:r>
              <a:rPr lang="sv-SE" dirty="0"/>
              <a:t>Plötslig spädbarnsdöd</a:t>
            </a:r>
          </a:p>
          <a:p>
            <a:r>
              <a:rPr lang="sv-SE" dirty="0"/>
              <a:t>Njurfunktion, obesitas, kardiovaskulär sjukdom?</a:t>
            </a:r>
          </a:p>
        </p:txBody>
      </p:sp>
    </p:spTree>
    <p:extLst>
      <p:ext uri="{BB962C8B-B14F-4D97-AF65-F5344CB8AC3E}">
        <p14:creationId xmlns:p14="http://schemas.microsoft.com/office/powerpoint/2010/main" val="26844568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Är låg/måttlig konsumtion verkligen farligt?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Mamluk</a:t>
            </a:r>
            <a:r>
              <a:rPr lang="sv-SE" dirty="0"/>
              <a:t> 2017: Sparsam evidens &lt;32g/v. </a:t>
            </a:r>
            <a:r>
              <a:rPr lang="sv-SE" dirty="0" err="1"/>
              <a:t>Ev</a:t>
            </a:r>
            <a:r>
              <a:rPr lang="sv-SE" dirty="0"/>
              <a:t> högre risk för SGA. Metaanalys kunde ej genomföras.</a:t>
            </a:r>
          </a:p>
          <a:p>
            <a:r>
              <a:rPr lang="sv-SE" dirty="0"/>
              <a:t>Henderson 2007: Ingen evidens för risker med låg/måttlig konsumtion. Dock metodologiska svagheter i ingående studier.</a:t>
            </a:r>
          </a:p>
          <a:p>
            <a:r>
              <a:rPr lang="sv-SE" dirty="0"/>
              <a:t>Det finns inte evidens för någon säker nivå, säkrast att avstå helt. </a:t>
            </a:r>
          </a:p>
        </p:txBody>
      </p:sp>
    </p:spTree>
    <p:extLst>
      <p:ext uri="{BB962C8B-B14F-4D97-AF65-F5344CB8AC3E}">
        <p14:creationId xmlns:p14="http://schemas.microsoft.com/office/powerpoint/2010/main" val="16973777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Därför finns det ingen säker nivå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Dos-responssamband</a:t>
            </a:r>
          </a:p>
          <a:p>
            <a:r>
              <a:rPr lang="sv-SE" dirty="0"/>
              <a:t>Dos: antal glas, storlek, dryck, tillfällen</a:t>
            </a:r>
          </a:p>
          <a:p>
            <a:r>
              <a:rPr lang="sv-SE" dirty="0"/>
              <a:t>Barnets dos: Ackumulering i fostervattnet, </a:t>
            </a:r>
            <a:r>
              <a:rPr lang="sv-SE" dirty="0" err="1"/>
              <a:t>metabolisering</a:t>
            </a:r>
            <a:r>
              <a:rPr lang="sv-SE" dirty="0"/>
              <a:t> av mamman</a:t>
            </a:r>
          </a:p>
          <a:p>
            <a:r>
              <a:rPr lang="sv-SE" dirty="0"/>
              <a:t>Kritiska perioder i embryonalutvecklingen, ej känt precis när de sker och för varje kvinna är det definitivt inte känt.</a:t>
            </a:r>
          </a:p>
          <a:p>
            <a:r>
              <a:rPr lang="sv-SE" dirty="0"/>
              <a:t>Varierande genetisk sårbarhet hos fostret (enäggstvillingar, tvåäggstvillingar)</a:t>
            </a:r>
          </a:p>
          <a:p>
            <a:r>
              <a:rPr lang="sv-SE" dirty="0"/>
              <a:t>Respons: Inte ett specifikt utfall, kognitiva och beteendemässiga problem kan variera i allvarlighetsgrad, upptäcks långt efter födseln, kräver lång uppföljningstid, säker diagnostik.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sz="2100" dirty="0"/>
              <a:t>(Källa Sterling </a:t>
            </a:r>
            <a:r>
              <a:rPr lang="sv-SE" sz="2100" dirty="0" err="1"/>
              <a:t>CanFASD</a:t>
            </a:r>
            <a:r>
              <a:rPr lang="sv-SE" sz="2100" dirty="0"/>
              <a:t> 2013)</a:t>
            </a:r>
          </a:p>
        </p:txBody>
      </p:sp>
    </p:spTree>
    <p:extLst>
      <p:ext uri="{BB962C8B-B14F-4D97-AF65-F5344CB8AC3E}">
        <p14:creationId xmlns:p14="http://schemas.microsoft.com/office/powerpoint/2010/main" val="1421097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3792"/>
            <a:ext cx="9372600" cy="1143000"/>
          </a:xfrm>
        </p:spPr>
        <p:txBody>
          <a:bodyPr>
            <a:norm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Korta tobaksfakta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De allra flesta börjar röka i tonåren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 genomsnitt 11 cigaretter/dag för kvinnor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50% risk att man dör av sin rökning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Majoriteten av rökarna vill sluta</a:t>
            </a:r>
          </a:p>
        </p:txBody>
      </p:sp>
    </p:spTree>
    <p:extLst>
      <p:ext uri="{BB962C8B-B14F-4D97-AF65-F5344CB8AC3E}">
        <p14:creationId xmlns:p14="http://schemas.microsoft.com/office/powerpoint/2010/main" val="20391103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Epidemiologi kring alkohol och graviditet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Hur många dricker under graviditet?</a:t>
            </a:r>
          </a:p>
          <a:p>
            <a:endParaRPr lang="sv-SE" dirty="0"/>
          </a:p>
          <a:p>
            <a:r>
              <a:rPr lang="sv-SE" dirty="0"/>
              <a:t>Riskfaktorer för att dricka under graviditet </a:t>
            </a:r>
            <a:r>
              <a:rPr lang="sv-SE" sz="2000" dirty="0"/>
              <a:t>(Skagerström 2011)</a:t>
            </a:r>
            <a:endParaRPr lang="sv-SE" dirty="0"/>
          </a:p>
          <a:p>
            <a:pPr lvl="1"/>
            <a:r>
              <a:rPr lang="sv-SE" dirty="0"/>
              <a:t>Misshandel/våld och alkoholkonsumtion innan graviditeten</a:t>
            </a:r>
          </a:p>
          <a:p>
            <a:pPr lvl="1"/>
            <a:r>
              <a:rPr lang="sv-SE" dirty="0"/>
              <a:t>Hög inkomst/socialklass Alkoholberoende </a:t>
            </a:r>
          </a:p>
          <a:p>
            <a:pPr lvl="1"/>
            <a:r>
              <a:rPr lang="sv-SE" dirty="0"/>
              <a:t>Arbetslöshet, </a:t>
            </a:r>
            <a:r>
              <a:rPr lang="sv-SE" dirty="0" err="1"/>
              <a:t>civilstatus</a:t>
            </a:r>
            <a:r>
              <a:rPr lang="sv-SE" dirty="0"/>
              <a:t>, utbildning endast associerat ibland</a:t>
            </a:r>
          </a:p>
        </p:txBody>
      </p:sp>
    </p:spTree>
    <p:extLst>
      <p:ext uri="{BB962C8B-B14F-4D97-AF65-F5344CB8AC3E}">
        <p14:creationId xmlns:p14="http://schemas.microsoft.com/office/powerpoint/2010/main" val="21115179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Alkohol under amning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50% av kvinnor i västvärlden dricker när de ammar. </a:t>
            </a:r>
          </a:p>
          <a:p>
            <a:r>
              <a:rPr lang="sv-SE" dirty="0"/>
              <a:t>Samma nivå i bröstmjölk som i blod. 5-6% av viktjusterad mammados.</a:t>
            </a:r>
          </a:p>
          <a:p>
            <a:r>
              <a:rPr lang="sv-SE" dirty="0"/>
              <a:t>Minskar utdrivningsreflexen, tillfällig minskning av mjölkproduktion.</a:t>
            </a:r>
          </a:p>
          <a:p>
            <a:r>
              <a:rPr lang="sv-SE" dirty="0"/>
              <a:t>Nyfödda </a:t>
            </a:r>
            <a:r>
              <a:rPr lang="sv-SE" dirty="0" err="1"/>
              <a:t>metaboliserar</a:t>
            </a:r>
            <a:r>
              <a:rPr lang="sv-SE" dirty="0"/>
              <a:t> alkohol med 50% hastighet.</a:t>
            </a:r>
          </a:p>
          <a:p>
            <a:r>
              <a:rPr lang="sv-SE" dirty="0"/>
              <a:t>Kortsiktiga beteendeförändringar? Långsiktiga konsekvenser?</a:t>
            </a:r>
          </a:p>
          <a:p>
            <a:r>
              <a:rPr lang="sv-SE" dirty="0"/>
              <a:t>Ammande kan följa standard rekommendationer?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sz="2000" dirty="0"/>
              <a:t>(Källa: </a:t>
            </a:r>
            <a:r>
              <a:rPr lang="sv-SE" sz="2000" dirty="0" err="1"/>
              <a:t>Haastrup</a:t>
            </a:r>
            <a:r>
              <a:rPr lang="sv-SE" sz="2000" dirty="0"/>
              <a:t> 2014)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95096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Amning och öl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Öl kan stimulera prolaktinutsöndring hos icke ammande människor och försöksdjur.</a:t>
            </a:r>
          </a:p>
          <a:p>
            <a:r>
              <a:rPr lang="sv-SE" dirty="0"/>
              <a:t>Polysackarid från korn.</a:t>
            </a:r>
          </a:p>
          <a:p>
            <a:r>
              <a:rPr lang="sv-SE" dirty="0"/>
              <a:t>Inga systematiska studier av om detta fungerar i kliniken. </a:t>
            </a:r>
          </a:p>
          <a:p>
            <a:r>
              <a:rPr lang="sv-SE" dirty="0"/>
              <a:t>Korttidsstudier visar mindre mjölkintag efter att mamman druckit</a:t>
            </a:r>
          </a:p>
          <a:p>
            <a:r>
              <a:rPr lang="sv-SE" dirty="0"/>
              <a:t>Alkoholfri öl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sz="2000" dirty="0"/>
              <a:t>(Källa: </a:t>
            </a:r>
            <a:r>
              <a:rPr lang="sv-SE" sz="2000" dirty="0" err="1"/>
              <a:t>Koletzko</a:t>
            </a:r>
            <a:r>
              <a:rPr lang="sv-SE" sz="2000" dirty="0"/>
              <a:t> 2002)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16197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Rekommendationer i världen idag (61 länder)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De flesta länder rekommenderar ingen alkohol under graviditet och amning.  Flertal att kvinnor som försöker bli gravida ska avstå. </a:t>
            </a:r>
          </a:p>
          <a:p>
            <a:r>
              <a:rPr lang="sv-SE" dirty="0"/>
              <a:t>Sverige: Ingen rek innan grav, 0 alkohol då graviditet misstänks, alkohol har inga positiva effekter på amning, enligt nuvarande forskning finns inga medicinska risker för barnet om man intar måttliga mänger dvs 1-2 glas vin el ekvivalent 1-2 gånger per vecka. </a:t>
            </a:r>
          </a:p>
          <a:p>
            <a:r>
              <a:rPr lang="sv-SE" dirty="0"/>
              <a:t>Norge: undvik TTC alkohol minskar fertilitet. Ej under grav, prata med </a:t>
            </a:r>
            <a:r>
              <a:rPr lang="sv-SE" dirty="0" err="1"/>
              <a:t>bm</a:t>
            </a:r>
            <a:r>
              <a:rPr lang="sv-SE" dirty="0"/>
              <a:t>/dr om du drack tidigt och är orolig. Barn har dålig förmåga att bryta ner alkohol, drick inget första 6 veckorna, därefter små mängder.</a:t>
            </a:r>
          </a:p>
          <a:p>
            <a:r>
              <a:rPr lang="sv-SE" dirty="0"/>
              <a:t>Finland: Finland undvik stor konsumtion för kvinnor och män TTC. Säkrast att ej dricka grav </a:t>
            </a:r>
            <a:r>
              <a:rPr lang="sv-SE" dirty="0" err="1"/>
              <a:t>pga</a:t>
            </a:r>
            <a:r>
              <a:rPr lang="sv-SE" dirty="0"/>
              <a:t> inge känd säker nivå, </a:t>
            </a:r>
            <a:r>
              <a:rPr lang="sv-SE" dirty="0" err="1"/>
              <a:t>heavy</a:t>
            </a:r>
            <a:r>
              <a:rPr lang="sv-SE" dirty="0"/>
              <a:t> </a:t>
            </a:r>
            <a:r>
              <a:rPr lang="sv-SE" dirty="0" err="1"/>
              <a:t>drinking</a:t>
            </a:r>
            <a:r>
              <a:rPr lang="sv-SE" dirty="0"/>
              <a:t> under amning kan skada barnets utveckling och mor-barn relationen.</a:t>
            </a:r>
          </a:p>
          <a:p>
            <a:r>
              <a:rPr lang="sv-SE" dirty="0"/>
              <a:t>Danmark: ej när du försöker bli gravid, ej under graviditet då säker nivå ej är känt, minimum under amning 2-3 h tills mjölken är alkoholfri.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sz="2200" dirty="0"/>
              <a:t>(Källa: IARD 2019. </a:t>
            </a:r>
            <a:r>
              <a:rPr lang="sv-SE" sz="2200" dirty="0" err="1"/>
              <a:t>Drinking</a:t>
            </a:r>
            <a:r>
              <a:rPr lang="sv-SE" sz="2200" dirty="0"/>
              <a:t> </a:t>
            </a:r>
            <a:r>
              <a:rPr lang="sv-SE" sz="2200" dirty="0" err="1"/>
              <a:t>guidelines</a:t>
            </a:r>
            <a:r>
              <a:rPr lang="sv-SE" sz="2200" dirty="0"/>
              <a:t> for </a:t>
            </a:r>
            <a:r>
              <a:rPr lang="sv-SE" sz="2200" dirty="0" err="1"/>
              <a:t>pregnancy</a:t>
            </a:r>
            <a:r>
              <a:rPr lang="sv-SE" sz="2200" dirty="0"/>
              <a:t> and </a:t>
            </a:r>
            <a:r>
              <a:rPr lang="sv-SE" sz="2200" dirty="0" err="1"/>
              <a:t>breastfeeding</a:t>
            </a:r>
            <a:r>
              <a:rPr lang="sv-SE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2155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rökning och graviditet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Stark koppling till socioekonomisk status</a:t>
            </a:r>
          </a:p>
          <a:p>
            <a:r>
              <a:rPr lang="sv-SE" dirty="0"/>
              <a:t>Risker i form av infertilitet, missfall, extrauterin graviditet, placentakomplikationer ledande till </a:t>
            </a:r>
            <a:r>
              <a:rPr lang="sv-SE" dirty="0" err="1"/>
              <a:t>ablatio</a:t>
            </a:r>
            <a:r>
              <a:rPr lang="sv-SE" dirty="0"/>
              <a:t>, </a:t>
            </a:r>
            <a:r>
              <a:rPr lang="sv-SE" dirty="0" err="1"/>
              <a:t>previa</a:t>
            </a:r>
            <a:r>
              <a:rPr lang="sv-SE" dirty="0"/>
              <a:t>, IUGR, IUFD, prematurbörd, perinatal mortalitet, läpp-gomspalt och SIDS. </a:t>
            </a:r>
          </a:p>
          <a:p>
            <a:r>
              <a:rPr lang="sv-SE" dirty="0"/>
              <a:t>Snus är inte ett säkrare alternativ under graviditet. </a:t>
            </a:r>
          </a:p>
          <a:p>
            <a:r>
              <a:rPr lang="sv-SE" dirty="0"/>
              <a:t>Sekundär prevention, primär prevention, politisk vilja, Tobacco </a:t>
            </a:r>
            <a:r>
              <a:rPr lang="sv-SE" dirty="0" err="1"/>
              <a:t>endgame</a:t>
            </a:r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8482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alkohol och graviditet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Okänd prevalens, sannolikt stor underrapportering.</a:t>
            </a:r>
          </a:p>
          <a:p>
            <a:r>
              <a:rPr lang="sv-SE" dirty="0"/>
              <a:t>Fetala alkoholspektrumstörningar kan ge osynliga livslånga handikapp med stor påverkan på individ och samhälle. </a:t>
            </a:r>
          </a:p>
          <a:p>
            <a:r>
              <a:rPr lang="sv-SE" dirty="0"/>
              <a:t>Fetalt alkoholsyndrom; tillväxthämning, CNS-påverkan, karakteristiska ansiktsdrag.</a:t>
            </a:r>
          </a:p>
          <a:p>
            <a:r>
              <a:rPr lang="sv-SE" dirty="0"/>
              <a:t>Det finns ingen känd säker nivå av alkohol under graviditet. Flertal länder rekommenderar att avstå även innan graviditet och under amning. </a:t>
            </a:r>
          </a:p>
        </p:txBody>
      </p:sp>
    </p:spTree>
    <p:extLst>
      <p:ext uri="{BB962C8B-B14F-4D97-AF65-F5344CB8AC3E}">
        <p14:creationId xmlns:p14="http://schemas.microsoft.com/office/powerpoint/2010/main" val="25839659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Tack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679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56660" y="620689"/>
            <a:ext cx="9121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Hur vanligt är det att gravida kvinnor röker?</a:t>
            </a:r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/>
          </p:nvPr>
        </p:nvGraphicFramePr>
        <p:xfrm>
          <a:off x="2063552" y="1412776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3844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784976" cy="1143000"/>
          </a:xfrm>
        </p:spPr>
        <p:txBody>
          <a:bodyPr>
            <a:no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Rökning är associerat med moderns ålder</a:t>
            </a: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/>
          </p:nvPr>
        </p:nvGraphicFramePr>
        <p:xfrm>
          <a:off x="2130388" y="1628801"/>
          <a:ext cx="7931224" cy="4465071"/>
        </p:xfrm>
        <a:graphic>
          <a:graphicData uri="http://schemas.openxmlformats.org/drawingml/2006/table">
            <a:tbl>
              <a:tblPr/>
              <a:tblGrid>
                <a:gridCol w="939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0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0162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Tabell 5.1. Andel rökare före och under graviditet efter mödrarnas ålder, 2015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532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Ålder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7C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Röker 3 mån före aktuell graviditet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7C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Röker i vecka 8─12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7C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Röker i vecka 30─32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532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─19 år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16,1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32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20─24 år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25,4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532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25─29 år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32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30─34 år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32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35+ år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89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13,1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Källa: Medicinska födelseregistret, Socialstyrelsen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573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815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620688"/>
            <a:ext cx="8496944" cy="792088"/>
          </a:xfrm>
        </p:spPr>
        <p:txBody>
          <a:bodyPr>
            <a:norm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Det finns stora geografiska skillnader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67608" y="5963044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andara" pitchFamily="34" charset="0"/>
              </a:rPr>
              <a:t>Källa: Socialstyrelsen 2015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/>
          </p:nvPr>
        </p:nvGraphicFramePr>
        <p:xfrm>
          <a:off x="2207568" y="1484785"/>
          <a:ext cx="7560840" cy="4662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195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1926" y="485800"/>
            <a:ext cx="8229600" cy="1143000"/>
          </a:xfrm>
        </p:spPr>
        <p:txBody>
          <a:bodyPr>
            <a:norm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Det finns skillnader i utbildning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/>
          </p:nvPr>
        </p:nvGraphicFramePr>
        <p:xfrm>
          <a:off x="2207568" y="1628800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7535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112" y="404664"/>
            <a:ext cx="8997071" cy="1143000"/>
          </a:xfrm>
        </p:spPr>
        <p:txBody>
          <a:bodyPr>
            <a:normAutofit/>
          </a:bodyPr>
          <a:lstStyle/>
          <a:p>
            <a:r>
              <a:rPr lang="sv-SE" sz="3600" dirty="0">
                <a:latin typeface="Arial" panose="020B0604020202020204" pitchFamily="34" charset="0"/>
                <a:cs typeface="Arial" panose="020B0604020202020204" pitchFamily="34" charset="0"/>
              </a:rPr>
              <a:t>Hur många slutar då de blir gravida?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540" y="1825625"/>
            <a:ext cx="10067260" cy="4351338"/>
          </a:xfrm>
        </p:spPr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60-talet: 3% 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2000-tal: 20-45% 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50% trappar ner</a:t>
            </a:r>
          </a:p>
          <a:p>
            <a:pPr marL="457200" lvl="1" indent="0">
              <a:buNone/>
            </a:pP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214" y="5838409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(Källa: Cnattingus 2004 Cnattingus 2006)</a:t>
            </a:r>
          </a:p>
        </p:txBody>
      </p:sp>
    </p:spTree>
    <p:extLst>
      <p:ext uri="{BB962C8B-B14F-4D97-AF65-F5344CB8AC3E}">
        <p14:creationId xmlns:p14="http://schemas.microsoft.com/office/powerpoint/2010/main" val="381313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1947</Words>
  <Application>Microsoft Macintosh PowerPoint</Application>
  <PresentationFormat>Bredbild</PresentationFormat>
  <Paragraphs>362</Paragraphs>
  <Slides>46</Slides>
  <Notes>29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46</vt:i4>
      </vt:variant>
    </vt:vector>
  </HeadingPairs>
  <TitlesOfParts>
    <vt:vector size="53" baseType="lpstr">
      <vt:lpstr>Arial</vt:lpstr>
      <vt:lpstr>Calibri</vt:lpstr>
      <vt:lpstr>Calibri Light</vt:lpstr>
      <vt:lpstr>Candara</vt:lpstr>
      <vt:lpstr>Century Gothic</vt:lpstr>
      <vt:lpstr>Times New Roman</vt:lpstr>
      <vt:lpstr>Office-tema</vt:lpstr>
      <vt:lpstr>Rökning och alkohol vid konception, graviditet och amning</vt:lpstr>
      <vt:lpstr>Tobaksbrukets historia</vt:lpstr>
      <vt:lpstr>Rökning dödar många</vt:lpstr>
      <vt:lpstr>Korta tobaksfakta</vt:lpstr>
      <vt:lpstr>PowerPoint-presentation</vt:lpstr>
      <vt:lpstr>Rökning är associerat med moderns ålder</vt:lpstr>
      <vt:lpstr>Det finns stora geografiska skillnader</vt:lpstr>
      <vt:lpstr>Det finns skillnader i utbildning</vt:lpstr>
      <vt:lpstr>Hur många slutar då de blir gravida?</vt:lpstr>
      <vt:lpstr>Om man drabbas av en komplikation då?</vt:lpstr>
      <vt:lpstr>Riskfaktorer för fortsatt rökning</vt:lpstr>
      <vt:lpstr>Rökning och (in)fertilitet</vt:lpstr>
      <vt:lpstr>Rökning och spermier</vt:lpstr>
      <vt:lpstr>Rökning ökar risken att förlora graviditeten</vt:lpstr>
      <vt:lpstr>Rökning ökar risken att förlora barnet</vt:lpstr>
      <vt:lpstr>Risker finns även efter förlossningen</vt:lpstr>
      <vt:lpstr>Långtidseffekter?   ”Developmental origins of adult disease hypothesis”</vt:lpstr>
      <vt:lpstr>Preeklampsi – minskad risk</vt:lpstr>
      <vt:lpstr>Rökning och amning</vt:lpstr>
      <vt:lpstr>Passiv rökning under graviditeten</vt:lpstr>
      <vt:lpstr>Snus är inte ett säkrare alternativ</vt:lpstr>
      <vt:lpstr>PowerPoint-presentation</vt:lpstr>
      <vt:lpstr>E-cigaretter</vt:lpstr>
      <vt:lpstr>Vad ska man göra?</vt:lpstr>
      <vt:lpstr>En politisk fråga</vt:lpstr>
      <vt:lpstr>Socialstyrelsens riktlinjer</vt:lpstr>
      <vt:lpstr>PowerPoint-presentation</vt:lpstr>
      <vt:lpstr>Alkohol </vt:lpstr>
      <vt:lpstr>Alkohol och graviditet genom historien</vt:lpstr>
      <vt:lpstr>Alkohol och graviditet genom historien</vt:lpstr>
      <vt:lpstr>FAS – Fetalt alkoholsyndrom Q86.0 </vt:lpstr>
      <vt:lpstr>FAS – Fetalt alkoholsyndrom</vt:lpstr>
      <vt:lpstr>FAS- Fetalt alkoholsyndrom</vt:lpstr>
      <vt:lpstr>FASD – Fetala alkoholspektrumstörningar</vt:lpstr>
      <vt:lpstr>FASD – Fetala alkoholspektrumstörningar</vt:lpstr>
      <vt:lpstr>FASD – Fetala alkoholspektrumstörningar</vt:lpstr>
      <vt:lpstr>Andra risker med alkohol och graviditet</vt:lpstr>
      <vt:lpstr>Är låg/måttlig konsumtion verkligen farligt?</vt:lpstr>
      <vt:lpstr>Därför finns det ingen säker nivå</vt:lpstr>
      <vt:lpstr>Epidemiologi kring alkohol och graviditet</vt:lpstr>
      <vt:lpstr>Alkohol under amning</vt:lpstr>
      <vt:lpstr>Amning och öl</vt:lpstr>
      <vt:lpstr>Rekommendationer i världen idag (61 länder)</vt:lpstr>
      <vt:lpstr>Sammanfattning rökning och graviditet</vt:lpstr>
      <vt:lpstr>Sammanfattning alkohol och graviditet</vt:lpstr>
      <vt:lpstr>Tack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Rökning och alkohol vid konception, graviditet och amning</dc:title>
  <dc:creator>Lovisa Högberg</dc:creator>
  <cp:lastModifiedBy>Microsoft Office-användare</cp:lastModifiedBy>
  <cp:revision>2</cp:revision>
  <dcterms:created xsi:type="dcterms:W3CDTF">2019-04-01T19:54:04Z</dcterms:created>
  <dcterms:modified xsi:type="dcterms:W3CDTF">2019-05-13T04:31:53Z</dcterms:modified>
</cp:coreProperties>
</file>