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60" r:id="rId3"/>
    <p:sldId id="283" r:id="rId4"/>
    <p:sldId id="264" r:id="rId5"/>
    <p:sldId id="270" r:id="rId6"/>
    <p:sldId id="266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94" r:id="rId17"/>
    <p:sldId id="297" r:id="rId18"/>
    <p:sldId id="298" r:id="rId19"/>
    <p:sldId id="285" r:id="rId20"/>
    <p:sldId id="26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71" r:id="rId30"/>
    <p:sldId id="263" r:id="rId31"/>
    <p:sldId id="272" r:id="rId32"/>
    <p:sldId id="295" r:id="rId33"/>
    <p:sldId id="282" r:id="rId34"/>
    <p:sldId id="296" r:id="rId35"/>
    <p:sldId id="267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 S" initials="V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174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9639E-A0CC-CA45-AA5D-97D453AA025A}" type="datetimeFigureOut">
              <a:rPr lang="en-US" smtClean="0"/>
              <a:t>5/2/18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F1347-3AFB-0248-BE4B-A069036E3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93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8D4D-E3F6-4241-9F78-68B483C1D8B1}" type="datetimeFigureOut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2EBB-C43B-4543-B1D8-25F3DB80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44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8D4D-E3F6-4241-9F78-68B483C1D8B1}" type="datetimeFigureOut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2EBB-C43B-4543-B1D8-25F3DB80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42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8D4D-E3F6-4241-9F78-68B483C1D8B1}" type="datetimeFigureOut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2EBB-C43B-4543-B1D8-25F3DB80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4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8D4D-E3F6-4241-9F78-68B483C1D8B1}" type="datetimeFigureOut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2EBB-C43B-4543-B1D8-25F3DB80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77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8D4D-E3F6-4241-9F78-68B483C1D8B1}" type="datetimeFigureOut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2EBB-C43B-4543-B1D8-25F3DB80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53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8D4D-E3F6-4241-9F78-68B483C1D8B1}" type="datetimeFigureOut">
              <a:rPr lang="en-US" smtClean="0"/>
              <a:t>5/2/18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2EBB-C43B-4543-B1D8-25F3DB80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7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8D4D-E3F6-4241-9F78-68B483C1D8B1}" type="datetimeFigureOut">
              <a:rPr lang="en-US" smtClean="0"/>
              <a:t>5/2/18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2EBB-C43B-4543-B1D8-25F3DB80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4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8D4D-E3F6-4241-9F78-68B483C1D8B1}" type="datetimeFigureOut">
              <a:rPr lang="en-US" smtClean="0"/>
              <a:t>5/2/18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2EBB-C43B-4543-B1D8-25F3DB80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9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8D4D-E3F6-4241-9F78-68B483C1D8B1}" type="datetimeFigureOut">
              <a:rPr lang="en-US" smtClean="0"/>
              <a:t>5/2/18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2EBB-C43B-4543-B1D8-25F3DB80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71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8D4D-E3F6-4241-9F78-68B483C1D8B1}" type="datetimeFigureOut">
              <a:rPr lang="en-US" smtClean="0"/>
              <a:t>5/2/18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2EBB-C43B-4543-B1D8-25F3DB80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8D4D-E3F6-4241-9F78-68B483C1D8B1}" type="datetimeFigureOut">
              <a:rPr lang="en-US" smtClean="0"/>
              <a:t>5/2/18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2EBB-C43B-4543-B1D8-25F3DB80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6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68D4D-E3F6-4241-9F78-68B483C1D8B1}" type="datetimeFigureOut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B2EBB-C43B-4543-B1D8-25F3DB80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96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pus.se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Verena.sengpiel@obgyn.gu.se" TargetMode="External"/><Relationship Id="rId2" Type="http://schemas.openxmlformats.org/officeDocument/2006/relationships/hyperlink" Target="mailto:jenny.immerstrand@vgregion.s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500" b="1" dirty="0"/>
              <a:t>SPUR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Verena Sengpiel, MD Docent </a:t>
            </a:r>
            <a:r>
              <a:rPr lang="en-US" sz="2500" dirty="0" err="1"/>
              <a:t>Göteborg</a:t>
            </a:r>
            <a:endParaRPr lang="en-US" sz="2500" dirty="0"/>
          </a:p>
          <a:p>
            <a:r>
              <a:rPr lang="en-US" sz="2500" dirty="0"/>
              <a:t> </a:t>
            </a:r>
            <a:r>
              <a:rPr lang="en-US" sz="2500" dirty="0" err="1"/>
              <a:t>fd</a:t>
            </a:r>
            <a:r>
              <a:rPr lang="en-US" sz="2500" dirty="0"/>
              <a:t> SPUR </a:t>
            </a:r>
            <a:r>
              <a:rPr lang="en-US" sz="2500" dirty="0" err="1"/>
              <a:t>samordnare</a:t>
            </a:r>
            <a:r>
              <a:rPr lang="en-US" sz="2500" dirty="0"/>
              <a:t> SFOG</a:t>
            </a:r>
          </a:p>
          <a:p>
            <a:r>
              <a:rPr lang="en-US" sz="2500" dirty="0" err="1"/>
              <a:t>Utbildningsnämnd</a:t>
            </a:r>
            <a:r>
              <a:rPr lang="en-US" sz="2500" dirty="0"/>
              <a:t> SFOG</a:t>
            </a:r>
          </a:p>
        </p:txBody>
      </p:sp>
      <p:pic>
        <p:nvPicPr>
          <p:cNvPr id="4" name="Picture 3" descr="Screen Shot 2015-05-14 at 3.46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4" y="5132050"/>
            <a:ext cx="2731387" cy="1545889"/>
          </a:xfrm>
          <a:prstGeom prst="rect">
            <a:avLst/>
          </a:prstGeom>
        </p:spPr>
      </p:pic>
      <p:pic>
        <p:nvPicPr>
          <p:cNvPr id="5" name="Bild 1" descr="Logg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154" y="350534"/>
            <a:ext cx="6448425" cy="97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0200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Hur</a:t>
            </a:r>
            <a:r>
              <a:rPr lang="en-US" dirty="0"/>
              <a:t> en SPUR </a:t>
            </a:r>
            <a:r>
              <a:rPr lang="en-US" dirty="0" err="1"/>
              <a:t>inspektion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till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200" dirty="0"/>
              <a:t>Inspektion schemaläggs var 5e år, beställs formellt av VC</a:t>
            </a:r>
          </a:p>
          <a:p>
            <a:r>
              <a:rPr lang="sv-SE" sz="2200" dirty="0"/>
              <a:t>Faktureras till självkostnadspris plus moms</a:t>
            </a:r>
          </a:p>
          <a:p>
            <a:r>
              <a:rPr lang="sv-SE" sz="2200" dirty="0"/>
              <a:t>Underlag skickas till </a:t>
            </a:r>
            <a:r>
              <a:rPr lang="sv-SE" sz="2200" dirty="0" err="1"/>
              <a:t>Lipus</a:t>
            </a:r>
            <a:r>
              <a:rPr lang="sv-SE" sz="2200" dirty="0"/>
              <a:t> (kontaktuppgifter, utbildningskontrakt…)</a:t>
            </a:r>
          </a:p>
          <a:p>
            <a:r>
              <a:rPr lang="sv-SE" sz="2200" dirty="0"/>
              <a:t>Digitaliserad enkätundersökning</a:t>
            </a:r>
          </a:p>
          <a:p>
            <a:r>
              <a:rPr lang="sv-SE" sz="2200" dirty="0"/>
              <a:t>Sammanställning hos </a:t>
            </a:r>
            <a:r>
              <a:rPr lang="sv-SE" sz="2200" dirty="0" err="1"/>
              <a:t>Lipus</a:t>
            </a:r>
            <a:r>
              <a:rPr lang="sv-SE" sz="2200" dirty="0"/>
              <a:t>, resultaten skickas till inspektörsparet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95793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Hur</a:t>
            </a:r>
            <a:r>
              <a:rPr lang="en-US" dirty="0"/>
              <a:t> en SPUR </a:t>
            </a:r>
            <a:r>
              <a:rPr lang="en-US" dirty="0" err="1"/>
              <a:t>inspektion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till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200" dirty="0"/>
              <a:t>Inspektion schemaläggs var 5e år, beställs formellt av VC</a:t>
            </a:r>
          </a:p>
          <a:p>
            <a:r>
              <a:rPr lang="sv-SE" sz="2200" dirty="0"/>
              <a:t>Faktureras till självkostnadspris plus moms</a:t>
            </a:r>
          </a:p>
          <a:p>
            <a:r>
              <a:rPr lang="sv-SE" sz="2200" dirty="0"/>
              <a:t>Underlag skickas till </a:t>
            </a:r>
            <a:r>
              <a:rPr lang="sv-SE" sz="2200" dirty="0" err="1"/>
              <a:t>Lipus</a:t>
            </a:r>
            <a:r>
              <a:rPr lang="sv-SE" sz="2200" dirty="0"/>
              <a:t> (kontaktuppgifter, utbildningskontrakt…)</a:t>
            </a:r>
          </a:p>
          <a:p>
            <a:r>
              <a:rPr lang="sv-SE" sz="2200" dirty="0"/>
              <a:t>Digitaliserad enkätundersökning</a:t>
            </a:r>
          </a:p>
          <a:p>
            <a:r>
              <a:rPr lang="sv-SE" sz="2200" dirty="0"/>
              <a:t>Sammanställning hos </a:t>
            </a:r>
            <a:r>
              <a:rPr lang="sv-SE" sz="2200" dirty="0" err="1"/>
              <a:t>Lipus</a:t>
            </a:r>
            <a:r>
              <a:rPr lang="sv-SE" sz="2200" dirty="0"/>
              <a:t>, resultaten skickas till inspektörsparet</a:t>
            </a:r>
          </a:p>
          <a:p>
            <a:r>
              <a:rPr lang="sv-SE" sz="2200" dirty="0"/>
              <a:t>En inspektion tar 2-3 dagar: Uppfylls de formella kraven (t ex patientunderlagets sammansättning, finns tillräckligt många specialistläkare, …)?</a:t>
            </a:r>
          </a:p>
        </p:txBody>
      </p:sp>
    </p:spTree>
    <p:extLst>
      <p:ext uri="{BB962C8B-B14F-4D97-AF65-F5344CB8AC3E}">
        <p14:creationId xmlns:p14="http://schemas.microsoft.com/office/powerpoint/2010/main" val="1195793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Hur</a:t>
            </a:r>
            <a:r>
              <a:rPr lang="en-US" dirty="0"/>
              <a:t> en SPUR </a:t>
            </a:r>
            <a:r>
              <a:rPr lang="en-US" dirty="0" err="1"/>
              <a:t>inspektion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till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200" dirty="0"/>
              <a:t>Inspektion schemaläggs var 5e år, beställs formellt av VC</a:t>
            </a:r>
          </a:p>
          <a:p>
            <a:r>
              <a:rPr lang="sv-SE" sz="2200" dirty="0"/>
              <a:t>Faktureras till självkostnadspris plus moms</a:t>
            </a:r>
          </a:p>
          <a:p>
            <a:r>
              <a:rPr lang="sv-SE" sz="2200" dirty="0"/>
              <a:t>Underlag skickas till </a:t>
            </a:r>
            <a:r>
              <a:rPr lang="sv-SE" sz="2200" dirty="0" err="1"/>
              <a:t>Lipus</a:t>
            </a:r>
            <a:r>
              <a:rPr lang="sv-SE" sz="2200" dirty="0"/>
              <a:t> (kontaktuppgifter, utbildningskontrakt…)</a:t>
            </a:r>
          </a:p>
          <a:p>
            <a:r>
              <a:rPr lang="sv-SE" sz="2200" dirty="0"/>
              <a:t>Digitaliserad enkätundersökning</a:t>
            </a:r>
          </a:p>
          <a:p>
            <a:r>
              <a:rPr lang="sv-SE" sz="2200" dirty="0"/>
              <a:t>Sammanställning hos </a:t>
            </a:r>
            <a:r>
              <a:rPr lang="sv-SE" sz="2200" dirty="0" err="1"/>
              <a:t>Lipus</a:t>
            </a:r>
            <a:r>
              <a:rPr lang="sv-SE" sz="2200" dirty="0"/>
              <a:t>, resultaten skickas till inspektörsparet</a:t>
            </a:r>
          </a:p>
          <a:p>
            <a:r>
              <a:rPr lang="sv-SE" sz="2200" dirty="0"/>
              <a:t>En inspektion tar 2-3 dagar: Uppfylls de formella kraven (t ex patientunderlagets sammansättning, finns tillräckligt många specialistläkare, …)?</a:t>
            </a:r>
          </a:p>
          <a:p>
            <a:r>
              <a:rPr lang="sv-SE" sz="2200" dirty="0"/>
              <a:t>Intervjuer med de olika svarandegrupperna 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95793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Hur</a:t>
            </a:r>
            <a:r>
              <a:rPr lang="en-US" dirty="0"/>
              <a:t> en SPUR </a:t>
            </a:r>
            <a:r>
              <a:rPr lang="en-US" dirty="0" err="1"/>
              <a:t>inspektion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till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200" dirty="0"/>
              <a:t>Inspektion schemaläggs var 5e år, beställs formellt av VC</a:t>
            </a:r>
          </a:p>
          <a:p>
            <a:r>
              <a:rPr lang="sv-SE" sz="2200" dirty="0"/>
              <a:t>Faktureras till självkostnadspris plus moms</a:t>
            </a:r>
          </a:p>
          <a:p>
            <a:r>
              <a:rPr lang="sv-SE" sz="2200" dirty="0"/>
              <a:t>Underlag skickas till </a:t>
            </a:r>
            <a:r>
              <a:rPr lang="sv-SE" sz="2200" dirty="0" err="1"/>
              <a:t>Lipus</a:t>
            </a:r>
            <a:r>
              <a:rPr lang="sv-SE" sz="2200" dirty="0"/>
              <a:t> (kontaktuppgifter, utbildningskontrakt…)</a:t>
            </a:r>
          </a:p>
          <a:p>
            <a:r>
              <a:rPr lang="sv-SE" sz="2200" dirty="0"/>
              <a:t>Digitaliserad enkätundersökning</a:t>
            </a:r>
          </a:p>
          <a:p>
            <a:r>
              <a:rPr lang="sv-SE" sz="2200" dirty="0"/>
              <a:t>Sammanställning hos </a:t>
            </a:r>
            <a:r>
              <a:rPr lang="sv-SE" sz="2200" dirty="0" err="1"/>
              <a:t>Lipus</a:t>
            </a:r>
            <a:r>
              <a:rPr lang="sv-SE" sz="2200" dirty="0"/>
              <a:t>, resultaten skickas till inspektörsparet</a:t>
            </a:r>
          </a:p>
          <a:p>
            <a:r>
              <a:rPr lang="sv-SE" sz="2200" dirty="0"/>
              <a:t>En inspektion tar 2-3 dagar: Uppfylls de formella kraven (t ex patientunderlagets sammansättning, finns tillräckligt många specialistläkare, …)?</a:t>
            </a:r>
          </a:p>
          <a:p>
            <a:r>
              <a:rPr lang="sv-SE" sz="2200" dirty="0"/>
              <a:t>Intervjuer med de olika svarandegrupperna </a:t>
            </a:r>
          </a:p>
          <a:p>
            <a:r>
              <a:rPr lang="sv-SE" sz="2200" dirty="0"/>
              <a:t>Samsynsdiskussion kring slutsatser och rekommendationer </a:t>
            </a:r>
          </a:p>
        </p:txBody>
      </p:sp>
    </p:spTree>
    <p:extLst>
      <p:ext uri="{BB962C8B-B14F-4D97-AF65-F5344CB8AC3E}">
        <p14:creationId xmlns:p14="http://schemas.microsoft.com/office/powerpoint/2010/main" val="1195793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Hur</a:t>
            </a:r>
            <a:r>
              <a:rPr lang="en-US" dirty="0"/>
              <a:t> en SPUR </a:t>
            </a:r>
            <a:r>
              <a:rPr lang="en-US" dirty="0" err="1"/>
              <a:t>inspektion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till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sv-SE" dirty="0"/>
              <a:t>Inspektion schemaläggs var 5e år, beställs formellt av VC</a:t>
            </a:r>
          </a:p>
          <a:p>
            <a:pPr>
              <a:lnSpc>
                <a:spcPct val="120000"/>
              </a:lnSpc>
            </a:pPr>
            <a:r>
              <a:rPr lang="sv-SE" dirty="0"/>
              <a:t>Faktureras till självkostnadspris plus moms</a:t>
            </a:r>
          </a:p>
          <a:p>
            <a:pPr>
              <a:lnSpc>
                <a:spcPct val="120000"/>
              </a:lnSpc>
            </a:pPr>
            <a:r>
              <a:rPr lang="sv-SE" dirty="0"/>
              <a:t>Underlag skickas till </a:t>
            </a:r>
            <a:r>
              <a:rPr lang="sv-SE" dirty="0" err="1"/>
              <a:t>Lipus</a:t>
            </a:r>
            <a:r>
              <a:rPr lang="sv-SE" dirty="0"/>
              <a:t> (kontaktuppgifter, utbildningskontrakt…)</a:t>
            </a:r>
          </a:p>
          <a:p>
            <a:pPr>
              <a:lnSpc>
                <a:spcPct val="120000"/>
              </a:lnSpc>
            </a:pPr>
            <a:r>
              <a:rPr lang="sv-SE" dirty="0"/>
              <a:t>Digitaliserad enkätundersökning</a:t>
            </a:r>
          </a:p>
          <a:p>
            <a:pPr>
              <a:lnSpc>
                <a:spcPct val="120000"/>
              </a:lnSpc>
            </a:pPr>
            <a:r>
              <a:rPr lang="sv-SE" dirty="0"/>
              <a:t>Sammanställning hos </a:t>
            </a:r>
            <a:r>
              <a:rPr lang="sv-SE" dirty="0" err="1"/>
              <a:t>Lipus</a:t>
            </a:r>
            <a:r>
              <a:rPr lang="sv-SE" dirty="0"/>
              <a:t>, resultaten skickas till inspektörsparet</a:t>
            </a:r>
          </a:p>
          <a:p>
            <a:pPr>
              <a:lnSpc>
                <a:spcPct val="120000"/>
              </a:lnSpc>
            </a:pPr>
            <a:r>
              <a:rPr lang="sv-SE" dirty="0"/>
              <a:t>En inspektion tar 2-3 dagar: Uppfylls de formella kraven (t ex patientunderlagets sammansättning, finns tillräckligt många specialistläkare, …)?</a:t>
            </a:r>
          </a:p>
          <a:p>
            <a:pPr>
              <a:lnSpc>
                <a:spcPct val="120000"/>
              </a:lnSpc>
            </a:pPr>
            <a:r>
              <a:rPr lang="sv-SE" dirty="0"/>
              <a:t>Intervjuer med de olika svarandegrupperna </a:t>
            </a:r>
          </a:p>
          <a:p>
            <a:pPr>
              <a:lnSpc>
                <a:spcPct val="120000"/>
              </a:lnSpc>
            </a:pPr>
            <a:r>
              <a:rPr lang="sv-SE" dirty="0"/>
              <a:t>Samsynsdiskussion kring slutsatser och rekommendationer </a:t>
            </a:r>
          </a:p>
          <a:p>
            <a:pPr>
              <a:lnSpc>
                <a:spcPct val="120000"/>
              </a:lnSpc>
            </a:pPr>
            <a:r>
              <a:rPr lang="sv-SE" dirty="0"/>
              <a:t>Skriftlig rapport, publiceras på </a:t>
            </a:r>
            <a:r>
              <a:rPr lang="sv-SE" dirty="0" err="1"/>
              <a:t>Lipus</a:t>
            </a:r>
            <a:r>
              <a:rPr lang="sv-SE" dirty="0"/>
              <a:t>’ hemsida</a:t>
            </a:r>
            <a:endParaRPr lang="sv-SE" u="sng" dirty="0"/>
          </a:p>
        </p:txBody>
      </p:sp>
    </p:spTree>
    <p:extLst>
      <p:ext uri="{BB962C8B-B14F-4D97-AF65-F5344CB8AC3E}">
        <p14:creationId xmlns:p14="http://schemas.microsoft.com/office/powerpoint/2010/main" val="2109179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Hur</a:t>
            </a:r>
            <a:r>
              <a:rPr lang="en-US" dirty="0"/>
              <a:t> en SPUR </a:t>
            </a:r>
            <a:r>
              <a:rPr lang="en-US" dirty="0" err="1"/>
              <a:t>inspektion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till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v-SE" sz="2200" dirty="0"/>
              <a:t>Inspektion schemaläggs var 5e år, beställs formellt av VC</a:t>
            </a:r>
          </a:p>
          <a:p>
            <a:r>
              <a:rPr lang="sv-SE" sz="2200" dirty="0"/>
              <a:t>Faktureras till självkostnadspris plus moms</a:t>
            </a:r>
          </a:p>
          <a:p>
            <a:r>
              <a:rPr lang="sv-SE" sz="2200" dirty="0"/>
              <a:t>Underlag skickas till </a:t>
            </a:r>
            <a:r>
              <a:rPr lang="sv-SE" sz="2200" dirty="0" err="1"/>
              <a:t>Lipus</a:t>
            </a:r>
            <a:r>
              <a:rPr lang="sv-SE" sz="2200" dirty="0"/>
              <a:t> (kontaktuppgifter, utbildningskontrakt…)</a:t>
            </a:r>
          </a:p>
          <a:p>
            <a:r>
              <a:rPr lang="sv-SE" sz="2200" dirty="0"/>
              <a:t>Digitaliserad enkätundersökning</a:t>
            </a:r>
          </a:p>
          <a:p>
            <a:r>
              <a:rPr lang="sv-SE" sz="2200" dirty="0"/>
              <a:t>Sammanställning hos </a:t>
            </a:r>
            <a:r>
              <a:rPr lang="sv-SE" sz="2200" dirty="0" err="1"/>
              <a:t>Lipus</a:t>
            </a:r>
            <a:r>
              <a:rPr lang="sv-SE" sz="2200" dirty="0"/>
              <a:t>, resultaten skickas till inspektörsparet</a:t>
            </a:r>
          </a:p>
          <a:p>
            <a:r>
              <a:rPr lang="sv-SE" sz="2200" dirty="0"/>
              <a:t>En inspektion tar 2-3 dagar: Uppfylls de formella kraven (t ex patientunderlagets sammansättning, finns tillräckligt många specialistläkare, …)?</a:t>
            </a:r>
          </a:p>
          <a:p>
            <a:r>
              <a:rPr lang="sv-SE" sz="2200" dirty="0"/>
              <a:t>Intervjuer med de olika svarandegrupperna </a:t>
            </a:r>
          </a:p>
          <a:p>
            <a:r>
              <a:rPr lang="sv-SE" sz="2200" dirty="0"/>
              <a:t>Samsynsdiskussion kring slutsatser och rekommendationer </a:t>
            </a:r>
          </a:p>
          <a:p>
            <a:r>
              <a:rPr lang="sv-SE" sz="2200" dirty="0"/>
              <a:t>Skriftlig rapport, publiceras på </a:t>
            </a:r>
            <a:r>
              <a:rPr lang="sv-SE" sz="2200" dirty="0" err="1"/>
              <a:t>Lipus</a:t>
            </a:r>
            <a:r>
              <a:rPr lang="sv-SE" sz="2200" dirty="0"/>
              <a:t>’ hemsida</a:t>
            </a:r>
            <a:endParaRPr lang="sv-SE" sz="2200" u="sng" dirty="0"/>
          </a:p>
          <a:p>
            <a:r>
              <a:rPr lang="sv-SE" sz="2200" dirty="0"/>
              <a:t>Feedback på ST-utbildningen, bra tips på förbättringar, fokus på ST-utbildning, stöd i att skaffa förutsättningar för bra utbildning…</a:t>
            </a:r>
          </a:p>
        </p:txBody>
      </p:sp>
    </p:spTree>
    <p:extLst>
      <p:ext uri="{BB962C8B-B14F-4D97-AF65-F5344CB8AC3E}">
        <p14:creationId xmlns:p14="http://schemas.microsoft.com/office/powerpoint/2010/main" val="2109179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Dokument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ska</a:t>
            </a:r>
            <a:r>
              <a:rPr lang="en-US" dirty="0"/>
              <a:t> </a:t>
            </a:r>
            <a:r>
              <a:rPr lang="en-US" dirty="0" err="1"/>
              <a:t>skickas</a:t>
            </a:r>
            <a:r>
              <a:rPr lang="en-US" dirty="0"/>
              <a:t> in</a:t>
            </a:r>
          </a:p>
        </p:txBody>
      </p:sp>
      <p:pic>
        <p:nvPicPr>
          <p:cNvPr id="5" name="Content Placeholder 4" descr="Screen Shot 2017-08-30 at 18.24.5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99" r="-10999"/>
          <a:stretch>
            <a:fillRect/>
          </a:stretch>
        </p:blipFill>
        <p:spPr>
          <a:xfrm>
            <a:off x="-348694" y="1383403"/>
            <a:ext cx="9954511" cy="5474597"/>
          </a:xfrm>
        </p:spPr>
      </p:pic>
    </p:spTree>
    <p:extLst>
      <p:ext uri="{BB962C8B-B14F-4D97-AF65-F5344CB8AC3E}">
        <p14:creationId xmlns:p14="http://schemas.microsoft.com/office/powerpoint/2010/main" val="1753546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Enkäterna</a:t>
            </a:r>
            <a:endParaRPr lang="en-US" dirty="0"/>
          </a:p>
        </p:txBody>
      </p:sp>
      <p:pic>
        <p:nvPicPr>
          <p:cNvPr id="4" name="Content Placeholder 3" descr="Screen Shot 2018-04-07 at 16.33.2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25" r="-14625"/>
          <a:stretch>
            <a:fillRect/>
          </a:stretch>
        </p:blipFill>
        <p:spPr>
          <a:xfrm>
            <a:off x="-399632" y="1236465"/>
            <a:ext cx="8229600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creen Shot 2018-04-07 at 16.32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3914775"/>
            <a:ext cx="6896100" cy="273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448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Enkäterna</a:t>
            </a:r>
            <a:endParaRPr lang="en-US" dirty="0"/>
          </a:p>
        </p:txBody>
      </p:sp>
      <p:pic>
        <p:nvPicPr>
          <p:cNvPr id="4" name="Content Placeholder 3" descr="Screen Shot 2018-04-07 at 16.33.4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74" b="-2674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2904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/>
              <a:t>Inspektion</a:t>
            </a:r>
            <a:endParaRPr lang="en-US" sz="4400" dirty="0"/>
          </a:p>
        </p:txBody>
      </p:sp>
      <p:pic>
        <p:nvPicPr>
          <p:cNvPr id="4" name="Content Placeholder 3" descr="Screen Shot 2017-08-30 at 18.01.25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50" r="-3050"/>
          <a:stretch/>
        </p:blipFill>
        <p:spPr>
          <a:xfrm>
            <a:off x="3729157" y="273050"/>
            <a:ext cx="5631861" cy="6448656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13063" cy="4691063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endParaRPr lang="en-US" sz="2500" dirty="0"/>
          </a:p>
          <a:p>
            <a:pPr marL="285750" indent="-285750">
              <a:buFont typeface="Arial"/>
              <a:buChar char="•"/>
            </a:pPr>
            <a:r>
              <a:rPr lang="en-US" sz="2500" dirty="0"/>
              <a:t>1,5-3 </a:t>
            </a:r>
            <a:r>
              <a:rPr lang="en-US" sz="2500" dirty="0" err="1"/>
              <a:t>dagar</a:t>
            </a:r>
            <a:r>
              <a:rPr lang="en-US" sz="2500" dirty="0"/>
              <a:t> </a:t>
            </a:r>
            <a:br>
              <a:rPr lang="en-US" sz="2500" dirty="0"/>
            </a:br>
            <a:r>
              <a:rPr lang="en-US" sz="2500" dirty="0" err="1"/>
              <a:t>beroende</a:t>
            </a:r>
            <a:r>
              <a:rPr lang="en-US" sz="2500" dirty="0"/>
              <a:t> </a:t>
            </a:r>
            <a:r>
              <a:rPr lang="en-US" sz="2500" dirty="0" err="1"/>
              <a:t>på</a:t>
            </a:r>
            <a:r>
              <a:rPr lang="en-US" sz="2500" dirty="0"/>
              <a:t> </a:t>
            </a:r>
            <a:r>
              <a:rPr lang="en-US" sz="2500" dirty="0" err="1"/>
              <a:t>storlek</a:t>
            </a:r>
            <a:r>
              <a:rPr lang="en-US" sz="2500" dirty="0"/>
              <a:t>, </a:t>
            </a:r>
            <a:r>
              <a:rPr lang="en-US" sz="2500" dirty="0" err="1"/>
              <a:t>geografi</a:t>
            </a:r>
            <a:r>
              <a:rPr lang="en-US" sz="2500" dirty="0"/>
              <a:t> </a:t>
            </a:r>
            <a:r>
              <a:rPr lang="en-US" sz="2500" dirty="0" err="1"/>
              <a:t>etc</a:t>
            </a:r>
            <a:endParaRPr lang="en-US" sz="2500" dirty="0"/>
          </a:p>
          <a:p>
            <a:pPr marL="285750" indent="-285750">
              <a:buFont typeface="Arial"/>
              <a:buChar char="•"/>
            </a:pPr>
            <a:endParaRPr lang="en-US" sz="2500" dirty="0"/>
          </a:p>
          <a:p>
            <a:pPr marL="285750" indent="-285750">
              <a:buFont typeface="Arial"/>
              <a:buChar char="•"/>
            </a:pPr>
            <a:r>
              <a:rPr lang="en-US" sz="2500" dirty="0" err="1"/>
              <a:t>Kliniken</a:t>
            </a:r>
            <a:r>
              <a:rPr lang="en-US" sz="2500" dirty="0"/>
              <a:t> </a:t>
            </a:r>
            <a:r>
              <a:rPr lang="en-US" sz="2500" dirty="0" err="1"/>
              <a:t>får</a:t>
            </a:r>
            <a:r>
              <a:rPr lang="en-US" sz="2500" dirty="0"/>
              <a:t> </a:t>
            </a:r>
            <a:r>
              <a:rPr lang="en-US" sz="2500" dirty="0" err="1"/>
              <a:t>lägga</a:t>
            </a:r>
            <a:r>
              <a:rPr lang="en-US" sz="2500" dirty="0"/>
              <a:t> </a:t>
            </a:r>
            <a:r>
              <a:rPr lang="en-US" sz="2500" dirty="0" err="1"/>
              <a:t>upp</a:t>
            </a:r>
            <a:r>
              <a:rPr lang="en-US" sz="2500" dirty="0"/>
              <a:t> </a:t>
            </a:r>
            <a:r>
              <a:rPr lang="en-US" sz="2500" dirty="0" err="1"/>
              <a:t>schemat</a:t>
            </a:r>
            <a:r>
              <a:rPr lang="en-US" sz="2500" dirty="0"/>
              <a:t>, </a:t>
            </a:r>
            <a:r>
              <a:rPr lang="en-US" sz="2500" dirty="0" err="1"/>
              <a:t>förslag</a:t>
            </a:r>
            <a:r>
              <a:rPr lang="en-US" sz="2500" dirty="0"/>
              <a:t>/</a:t>
            </a:r>
            <a:r>
              <a:rPr lang="en-US" sz="2500" dirty="0" err="1"/>
              <a:t>exempel</a:t>
            </a:r>
            <a:r>
              <a:rPr lang="en-US" sz="2500" dirty="0"/>
              <a:t> </a:t>
            </a:r>
            <a:r>
              <a:rPr lang="en-US" sz="2500" dirty="0" err="1"/>
              <a:t>skickas</a:t>
            </a:r>
            <a:r>
              <a:rPr lang="en-US" sz="2500" dirty="0"/>
              <a:t> </a:t>
            </a:r>
            <a:r>
              <a:rPr lang="en-US" sz="2500" dirty="0" err="1"/>
              <a:t>från</a:t>
            </a:r>
            <a:r>
              <a:rPr lang="en-US" sz="2500" dirty="0"/>
              <a:t> </a:t>
            </a:r>
            <a:r>
              <a:rPr lang="en-US" sz="2500" dirty="0" err="1"/>
              <a:t>Lipus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678850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SOSFS 2015:8</a:t>
            </a:r>
          </a:p>
        </p:txBody>
      </p:sp>
      <p:pic>
        <p:nvPicPr>
          <p:cNvPr id="6" name="Content Placeholder 5" descr="Screen Shot 2015-05-14 at 4.09.1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492" b="-8492"/>
          <a:stretch>
            <a:fillRect/>
          </a:stretch>
        </p:blipFill>
        <p:spPr>
          <a:xfrm>
            <a:off x="317528" y="2370399"/>
            <a:ext cx="8159846" cy="4487601"/>
          </a:xfrm>
          <a:ln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09" y="211138"/>
            <a:ext cx="1651000" cy="2413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097839" y="6269212"/>
            <a:ext cx="13810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82973" y="4288012"/>
            <a:ext cx="122016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068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Checklista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för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inspektion</a:t>
            </a:r>
            <a:r>
              <a:rPr lang="en-US" dirty="0">
                <a:solidFill>
                  <a:srgbClr val="000000"/>
                </a:solidFill>
              </a:rPr>
              <a:t>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(SOSFS 2015:8)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dirty="0"/>
              <a:t>A. Verksamheten</a:t>
            </a:r>
          </a:p>
          <a:p>
            <a:pPr marL="0" indent="0">
              <a:buNone/>
            </a:pPr>
            <a:r>
              <a:rPr lang="sv-SE" dirty="0"/>
              <a:t>B. Medarbetarstab och interna kompetenser</a:t>
            </a:r>
          </a:p>
          <a:p>
            <a:pPr marL="0" indent="0">
              <a:buNone/>
            </a:pPr>
            <a:r>
              <a:rPr lang="sv-SE" dirty="0"/>
              <a:t>C. Lokaler och utrustning</a:t>
            </a:r>
          </a:p>
          <a:p>
            <a:pPr marL="0" indent="0">
              <a:buNone/>
            </a:pPr>
            <a:r>
              <a:rPr lang="sv-SE" dirty="0"/>
              <a:t>D. Tjänstgöringens uppläggning</a:t>
            </a:r>
          </a:p>
          <a:p>
            <a:pPr marL="0" indent="0">
              <a:buNone/>
            </a:pPr>
            <a:r>
              <a:rPr lang="sv-SE" dirty="0"/>
              <a:t>E. Handledning och uppföljning</a:t>
            </a:r>
          </a:p>
          <a:p>
            <a:pPr marL="0" indent="0">
              <a:buNone/>
            </a:pPr>
            <a:r>
              <a:rPr lang="sv-SE" dirty="0"/>
              <a:t>F. Teoretisk utbildning  </a:t>
            </a:r>
          </a:p>
          <a:p>
            <a:pPr marL="0" indent="0">
              <a:buNone/>
            </a:pPr>
            <a:r>
              <a:rPr lang="sv-SE" dirty="0"/>
              <a:t>G. Medicinsk vetenskap och kvalitetsarbete </a:t>
            </a:r>
          </a:p>
          <a:p>
            <a:pPr marL="0" indent="0">
              <a:buNone/>
            </a:pPr>
            <a:r>
              <a:rPr lang="sv-SE" dirty="0"/>
              <a:t>H. Ledarskapskompetens och kommunikativ 		kompetens </a:t>
            </a:r>
          </a:p>
        </p:txBody>
      </p:sp>
    </p:spTree>
    <p:extLst>
      <p:ext uri="{BB962C8B-B14F-4D97-AF65-F5344CB8AC3E}">
        <p14:creationId xmlns:p14="http://schemas.microsoft.com/office/powerpoint/2010/main" val="2553250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4-11 at 09.25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552700"/>
            <a:ext cx="8890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38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4-11 at 09.26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64" y="1922042"/>
            <a:ext cx="8731068" cy="261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87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4-11 at 09.26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2" y="2368230"/>
            <a:ext cx="8456706" cy="17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2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4-11 at 09.27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31" y="1904881"/>
            <a:ext cx="8799229" cy="307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67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4-11 at 09.27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6" y="1390048"/>
            <a:ext cx="8884168" cy="410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943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4-11 at 09.28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0" y="1716109"/>
            <a:ext cx="8928862" cy="344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356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4-11 at 09.29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2019300"/>
            <a:ext cx="87122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284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4-11 at 09.29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1" y="1922041"/>
            <a:ext cx="9063653" cy="29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1350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SPUR-</a:t>
            </a:r>
            <a:r>
              <a:rPr lang="en-US" dirty="0" err="1"/>
              <a:t>inspektörer</a:t>
            </a:r>
            <a:r>
              <a:rPr lang="en-US" dirty="0"/>
              <a:t> </a:t>
            </a:r>
            <a:r>
              <a:rPr lang="en-US" dirty="0" err="1"/>
              <a:t>obgyn</a:t>
            </a:r>
            <a:r>
              <a:rPr lang="en-US" dirty="0"/>
              <a:t>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dirty="0"/>
              <a:t>1 Verena Sengpiel, SPUR </a:t>
            </a:r>
            <a:r>
              <a:rPr lang="en-US" sz="4200" dirty="0" err="1"/>
              <a:t>samordnare</a:t>
            </a:r>
            <a:r>
              <a:rPr lang="en-US" sz="4200" dirty="0"/>
              <a:t>, </a:t>
            </a:r>
            <a:r>
              <a:rPr lang="en-US" sz="4200" dirty="0" err="1"/>
              <a:t>Göteborg</a:t>
            </a:r>
            <a:endParaRPr lang="en-US" sz="4200" dirty="0"/>
          </a:p>
          <a:p>
            <a:pPr marL="0" indent="0">
              <a:buNone/>
            </a:pPr>
            <a:r>
              <a:rPr lang="en-US" sz="4200" dirty="0"/>
              <a:t>2 Anne </a:t>
            </a:r>
            <a:r>
              <a:rPr lang="en-US" sz="4200" dirty="0" err="1"/>
              <a:t>Ekeryd-Andalen</a:t>
            </a:r>
            <a:r>
              <a:rPr lang="en-US" sz="4200" dirty="0"/>
              <a:t>, </a:t>
            </a:r>
            <a:r>
              <a:rPr lang="en-US" sz="4200" dirty="0" err="1"/>
              <a:t>Trollhättan</a:t>
            </a:r>
            <a:endParaRPr lang="en-US" sz="4200" dirty="0"/>
          </a:p>
          <a:p>
            <a:pPr marL="0" indent="0">
              <a:buNone/>
            </a:pPr>
            <a:r>
              <a:rPr lang="en-US" sz="4200" dirty="0"/>
              <a:t>3 </a:t>
            </a:r>
            <a:r>
              <a:rPr lang="en-US" sz="4200" dirty="0" err="1"/>
              <a:t>Olov</a:t>
            </a:r>
            <a:r>
              <a:rPr lang="en-US" sz="4200" dirty="0"/>
              <a:t> </a:t>
            </a:r>
            <a:r>
              <a:rPr lang="en-US" sz="4200" dirty="0" err="1"/>
              <a:t>Grankvist</a:t>
            </a:r>
            <a:r>
              <a:rPr lang="en-US" sz="4200" dirty="0"/>
              <a:t>, </a:t>
            </a:r>
            <a:r>
              <a:rPr lang="en-US" sz="4200" dirty="0" err="1"/>
              <a:t>Luleå</a:t>
            </a:r>
            <a:endParaRPr lang="en-US" sz="4200" dirty="0"/>
          </a:p>
          <a:p>
            <a:pPr marL="0" indent="0">
              <a:buNone/>
            </a:pPr>
            <a:r>
              <a:rPr lang="en-US" sz="4200" dirty="0"/>
              <a:t>4 Elle </a:t>
            </a:r>
            <a:r>
              <a:rPr lang="en-US" sz="4200" dirty="0" err="1"/>
              <a:t>Wågström</a:t>
            </a:r>
            <a:r>
              <a:rPr lang="en-US" sz="4200" dirty="0"/>
              <a:t>, Stockholm</a:t>
            </a:r>
          </a:p>
          <a:p>
            <a:pPr marL="0" indent="0">
              <a:buNone/>
            </a:pPr>
            <a:r>
              <a:rPr lang="en-US" sz="4200" dirty="0"/>
              <a:t>5 René </a:t>
            </a:r>
            <a:r>
              <a:rPr lang="en-US" sz="4200" dirty="0" err="1"/>
              <a:t>Bangshöj</a:t>
            </a:r>
            <a:r>
              <a:rPr lang="en-US" sz="4200" dirty="0"/>
              <a:t>, </a:t>
            </a:r>
            <a:r>
              <a:rPr lang="en-US" sz="4200" dirty="0" err="1"/>
              <a:t>Örebro</a:t>
            </a:r>
            <a:endParaRPr lang="en-US" sz="4200" dirty="0"/>
          </a:p>
          <a:p>
            <a:pPr marL="0" indent="0">
              <a:buNone/>
            </a:pPr>
            <a:r>
              <a:rPr lang="en-US" sz="4200" dirty="0"/>
              <a:t>6 Kerstin </a:t>
            </a:r>
            <a:r>
              <a:rPr lang="en-US" sz="4200" dirty="0" err="1"/>
              <a:t>Jonsson</a:t>
            </a:r>
            <a:r>
              <a:rPr lang="en-US" sz="4200" dirty="0"/>
              <a:t>, </a:t>
            </a:r>
            <a:r>
              <a:rPr lang="en-US" sz="4200" dirty="0" err="1"/>
              <a:t>Landstinget</a:t>
            </a:r>
            <a:r>
              <a:rPr lang="en-US" sz="4200" dirty="0"/>
              <a:t> </a:t>
            </a:r>
            <a:r>
              <a:rPr lang="en-US" sz="4200" dirty="0" err="1"/>
              <a:t>Östergötland</a:t>
            </a:r>
            <a:endParaRPr lang="en-US" sz="4200" dirty="0"/>
          </a:p>
          <a:p>
            <a:pPr marL="0" indent="0">
              <a:buNone/>
            </a:pPr>
            <a:r>
              <a:rPr lang="en-US" sz="4200" dirty="0"/>
              <a:t>7 Anna </a:t>
            </a:r>
            <a:r>
              <a:rPr lang="en-US" sz="4200" dirty="0" err="1"/>
              <a:t>Lindqvist</a:t>
            </a:r>
            <a:r>
              <a:rPr lang="en-US" sz="4200" dirty="0"/>
              <a:t>, Uppsala</a:t>
            </a:r>
          </a:p>
          <a:p>
            <a:pPr marL="0" indent="0">
              <a:buNone/>
            </a:pPr>
            <a:r>
              <a:rPr lang="en-US" sz="4200" dirty="0"/>
              <a:t>8 Ann-Charlotte ”</a:t>
            </a:r>
            <a:r>
              <a:rPr lang="en-US" sz="4200" dirty="0" err="1"/>
              <a:t>Lotta</a:t>
            </a:r>
            <a:r>
              <a:rPr lang="en-US" sz="4200" dirty="0"/>
              <a:t>” </a:t>
            </a:r>
            <a:r>
              <a:rPr lang="en-US" sz="4200" dirty="0" err="1"/>
              <a:t>Wassén</a:t>
            </a:r>
            <a:r>
              <a:rPr lang="en-US" sz="4200" dirty="0"/>
              <a:t>, </a:t>
            </a:r>
            <a:r>
              <a:rPr lang="en-US" sz="4200" dirty="0" err="1"/>
              <a:t>Göteborg</a:t>
            </a:r>
            <a:endParaRPr lang="en-US" sz="4200" dirty="0"/>
          </a:p>
          <a:p>
            <a:pPr marL="0" indent="0">
              <a:buNone/>
            </a:pPr>
            <a:r>
              <a:rPr lang="en-US" sz="4200" dirty="0"/>
              <a:t>9 </a:t>
            </a:r>
            <a:r>
              <a:rPr lang="en-US" sz="4200" dirty="0" err="1"/>
              <a:t>Ninnie</a:t>
            </a:r>
            <a:r>
              <a:rPr lang="en-US" sz="4200" dirty="0"/>
              <a:t> </a:t>
            </a:r>
            <a:r>
              <a:rPr lang="en-US" sz="4200" dirty="0" err="1"/>
              <a:t>Borendal</a:t>
            </a:r>
            <a:r>
              <a:rPr lang="en-US" sz="4200" dirty="0"/>
              <a:t> </a:t>
            </a:r>
            <a:r>
              <a:rPr lang="en-US" sz="4200" dirty="0" err="1"/>
              <a:t>Wodlin</a:t>
            </a:r>
            <a:r>
              <a:rPr lang="en-US" sz="4200" dirty="0"/>
              <a:t>, Linköping</a:t>
            </a:r>
          </a:p>
          <a:p>
            <a:pPr marL="0" indent="0">
              <a:buNone/>
            </a:pPr>
            <a:r>
              <a:rPr lang="en-US" sz="4200" dirty="0"/>
              <a:t>10 </a:t>
            </a:r>
            <a:r>
              <a:rPr lang="en-US" sz="4200" dirty="0" err="1"/>
              <a:t>Serney</a:t>
            </a:r>
            <a:r>
              <a:rPr lang="en-US" sz="4200" dirty="0"/>
              <a:t> </a:t>
            </a:r>
            <a:r>
              <a:rPr lang="en-US" sz="4200" dirty="0" err="1"/>
              <a:t>Bööj</a:t>
            </a:r>
            <a:r>
              <a:rPr lang="en-US" sz="4200" dirty="0"/>
              <a:t>, </a:t>
            </a:r>
            <a:r>
              <a:rPr lang="en-US" sz="4200" dirty="0" err="1"/>
              <a:t>Borås</a:t>
            </a:r>
            <a:endParaRPr lang="en-US" sz="4200" dirty="0"/>
          </a:p>
          <a:p>
            <a:pPr marL="0" indent="0">
              <a:buNone/>
            </a:pPr>
            <a:r>
              <a:rPr lang="en-US" sz="4200" dirty="0"/>
              <a:t>11 Anna </a:t>
            </a:r>
            <a:r>
              <a:rPr lang="en-US" sz="4200" dirty="0" err="1"/>
              <a:t>Pohjanen</a:t>
            </a:r>
            <a:r>
              <a:rPr lang="en-US" sz="4200" dirty="0"/>
              <a:t>, </a:t>
            </a:r>
            <a:r>
              <a:rPr lang="en-US" sz="4200" dirty="0" err="1"/>
              <a:t>Luleå</a:t>
            </a:r>
            <a:endParaRPr lang="en-US" sz="4200" dirty="0"/>
          </a:p>
          <a:p>
            <a:pPr marL="0" indent="0">
              <a:buNone/>
            </a:pPr>
            <a:r>
              <a:rPr lang="en-US" sz="4200" dirty="0"/>
              <a:t>12 Christiane </a:t>
            </a:r>
            <a:r>
              <a:rPr lang="en-US" sz="4200" dirty="0" err="1"/>
              <a:t>Sackbrook</a:t>
            </a:r>
            <a:r>
              <a:rPr lang="en-US" sz="4200" dirty="0"/>
              <a:t>, Jönköping</a:t>
            </a:r>
          </a:p>
          <a:p>
            <a:pPr marL="0" indent="0">
              <a:buNone/>
            </a:pPr>
            <a:r>
              <a:rPr lang="en-US" sz="4200" dirty="0"/>
              <a:t>13 Karin </a:t>
            </a:r>
            <a:r>
              <a:rPr lang="en-US" sz="4200" dirty="0" err="1"/>
              <a:t>Hildén</a:t>
            </a:r>
            <a:r>
              <a:rPr lang="en-US" sz="4200" dirty="0"/>
              <a:t>, </a:t>
            </a:r>
            <a:r>
              <a:rPr lang="en-US" sz="4200" dirty="0" err="1"/>
              <a:t>Örebro</a:t>
            </a:r>
            <a:endParaRPr lang="en-US" sz="4200" dirty="0"/>
          </a:p>
          <a:p>
            <a:pPr marL="0" indent="0">
              <a:buNone/>
            </a:pPr>
            <a:r>
              <a:rPr lang="en-US" sz="4200" dirty="0"/>
              <a:t>14 Monika </a:t>
            </a:r>
            <a:r>
              <a:rPr lang="en-US" sz="4200" dirty="0" err="1"/>
              <a:t>Windling</a:t>
            </a:r>
            <a:r>
              <a:rPr lang="en-US" sz="4200" dirty="0"/>
              <a:t>, </a:t>
            </a:r>
            <a:r>
              <a:rPr lang="en-US" sz="4200" dirty="0" err="1"/>
              <a:t>Skellefteå</a:t>
            </a:r>
            <a:endParaRPr lang="en-US" sz="4200" dirty="0"/>
          </a:p>
          <a:p>
            <a:pPr marL="0" indent="0">
              <a:buNone/>
            </a:pPr>
            <a:r>
              <a:rPr lang="en-US" sz="4200" dirty="0"/>
              <a:t>15 </a:t>
            </a:r>
            <a:r>
              <a:rPr lang="en-US" sz="4200" dirty="0" err="1"/>
              <a:t>Hannelore</a:t>
            </a:r>
            <a:r>
              <a:rPr lang="en-US" sz="4200" dirty="0"/>
              <a:t> </a:t>
            </a:r>
            <a:r>
              <a:rPr lang="en-US" sz="4200" dirty="0" err="1"/>
              <a:t>Wenkeler</a:t>
            </a:r>
            <a:r>
              <a:rPr lang="en-US" sz="4200" dirty="0"/>
              <a:t>, </a:t>
            </a:r>
            <a:r>
              <a:rPr lang="en-US" sz="4200" dirty="0" err="1"/>
              <a:t>Skellefteå</a:t>
            </a:r>
            <a:endParaRPr lang="en-US" sz="4200" dirty="0"/>
          </a:p>
          <a:p>
            <a:pPr marL="0" indent="0">
              <a:buNone/>
            </a:pPr>
            <a:r>
              <a:rPr lang="en-US" sz="4200" dirty="0"/>
              <a:t>16 Jenny </a:t>
            </a:r>
            <a:r>
              <a:rPr lang="en-US" sz="4200" dirty="0" err="1"/>
              <a:t>Immerstrand</a:t>
            </a:r>
            <a:r>
              <a:rPr lang="en-US" sz="4200" dirty="0"/>
              <a:t>, </a:t>
            </a:r>
            <a:r>
              <a:rPr lang="en-US" sz="4200" dirty="0" err="1"/>
              <a:t>Göteborg</a:t>
            </a:r>
            <a:endParaRPr lang="en-US" sz="4200" dirty="0"/>
          </a:p>
        </p:txBody>
      </p:sp>
      <p:pic>
        <p:nvPicPr>
          <p:cNvPr id="4" name="Picture 3" descr="IMG_1240-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36801" r="6381"/>
          <a:stretch/>
        </p:blipFill>
        <p:spPr>
          <a:xfrm>
            <a:off x="4564394" y="4321802"/>
            <a:ext cx="4464148" cy="2387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4114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Mål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Förbättra ST-utbildningen!</a:t>
            </a:r>
          </a:p>
          <a:p>
            <a:endParaRPr lang="sv-SE" dirty="0"/>
          </a:p>
          <a:p>
            <a:r>
              <a:rPr lang="sv-SE" dirty="0"/>
              <a:t>Fokus på ST-utbildning</a:t>
            </a:r>
          </a:p>
          <a:p>
            <a:r>
              <a:rPr lang="sv-SE" dirty="0"/>
              <a:t>Feedback på ST-utbildningen</a:t>
            </a:r>
          </a:p>
          <a:p>
            <a:r>
              <a:rPr lang="sv-SE" dirty="0"/>
              <a:t>Bra tips på förbättringar</a:t>
            </a:r>
          </a:p>
          <a:p>
            <a:r>
              <a:rPr lang="sv-SE" dirty="0"/>
              <a:t>Stöd i att skaffa förutsättningar för bra utbildning, t ex ekonomi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8761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bli</a:t>
            </a:r>
            <a:r>
              <a:rPr lang="en-US" dirty="0"/>
              <a:t> SPUR-</a:t>
            </a:r>
            <a:r>
              <a:rPr lang="en-US" dirty="0" err="1"/>
              <a:t>inspektor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v-SE" dirty="0">
                <a:hlinkClick r:id="rId2"/>
              </a:rPr>
              <a:t>www.lipus.se</a:t>
            </a:r>
            <a:endParaRPr lang="sv-SE" dirty="0"/>
          </a:p>
          <a:p>
            <a:r>
              <a:rPr lang="sv-SE" dirty="0"/>
              <a:t>Utbildning till inspektor via </a:t>
            </a:r>
            <a:r>
              <a:rPr lang="sv-SE" dirty="0" err="1"/>
              <a:t>Lipus</a:t>
            </a:r>
            <a:r>
              <a:rPr lang="sv-SE" dirty="0"/>
              <a:t> </a:t>
            </a:r>
            <a:br>
              <a:rPr lang="sv-SE" dirty="0"/>
            </a:br>
            <a:r>
              <a:rPr lang="sv-SE" sz="2500" dirty="0" err="1"/>
              <a:t>Lipus</a:t>
            </a:r>
            <a:r>
              <a:rPr lang="sv-SE" sz="2500" dirty="0"/>
              <a:t> står för transport- och utbildningskostnader</a:t>
            </a:r>
          </a:p>
          <a:p>
            <a:r>
              <a:rPr lang="sv-SE" dirty="0"/>
              <a:t>SFOG beslut</a:t>
            </a:r>
            <a:r>
              <a:rPr lang="sv-SE" sz="2500" dirty="0"/>
              <a:t>: </a:t>
            </a:r>
            <a:br>
              <a:rPr lang="sv-SE" sz="2500" dirty="0"/>
            </a:br>
            <a:r>
              <a:rPr lang="sv-SE" sz="2500" dirty="0"/>
              <a:t>Specialistläkare eller ST i slutet av utbildningen</a:t>
            </a:r>
            <a:br>
              <a:rPr lang="sv-SE" sz="2500" dirty="0"/>
            </a:br>
            <a:r>
              <a:rPr lang="sv-SE" sz="2500" dirty="0"/>
              <a:t>Ska vara verksam vid enhet där ST-utbildning bedrivs</a:t>
            </a:r>
            <a:br>
              <a:rPr lang="sv-SE" sz="2500" dirty="0"/>
            </a:br>
            <a:r>
              <a:rPr lang="sv-SE" sz="2500" dirty="0"/>
              <a:t>SFOG styrelsen godkänner alla som vill bli inspektör</a:t>
            </a:r>
            <a:endParaRPr lang="sv-SE" dirty="0"/>
          </a:p>
          <a:p>
            <a:r>
              <a:rPr lang="sv-SE" dirty="0"/>
              <a:t>SPUR-inspektioner görs till självkostnadspris, dvs </a:t>
            </a:r>
            <a:r>
              <a:rPr lang="sv-SE" i="1" dirty="0"/>
              <a:t>den inspekterade kliniken </a:t>
            </a:r>
            <a:r>
              <a:rPr lang="sv-SE" dirty="0"/>
              <a:t>står för inspektörernas rese- och boendekostnader samt lön </a:t>
            </a:r>
          </a:p>
        </p:txBody>
      </p:sp>
    </p:spTree>
    <p:extLst>
      <p:ext uri="{BB962C8B-B14F-4D97-AF65-F5344CB8AC3E}">
        <p14:creationId xmlns:p14="http://schemas.microsoft.com/office/powerpoint/2010/main" val="14439265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Det som vi önskar av klinikerna: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Maila kompletta maillistor till </a:t>
            </a:r>
            <a:r>
              <a:rPr lang="sv-SE" dirty="0" err="1"/>
              <a:t>Lipus</a:t>
            </a:r>
            <a:endParaRPr lang="sv-SE" dirty="0"/>
          </a:p>
          <a:p>
            <a:r>
              <a:rPr lang="sv-SE"/>
              <a:t>Se </a:t>
            </a:r>
            <a:r>
              <a:rPr lang="sv-SE" dirty="0"/>
              <a:t>till att alla kollegor svara i tid (påminnelsemail, morgonmöte, avsätta tid för att besvara frågeformulären)</a:t>
            </a:r>
          </a:p>
          <a:p>
            <a:r>
              <a:rPr lang="sv-SE" dirty="0"/>
              <a:t>Material från kliniken skickas även till </a:t>
            </a:r>
            <a:r>
              <a:rPr lang="sv-SE" dirty="0" err="1"/>
              <a:t>SFOGs</a:t>
            </a:r>
            <a:r>
              <a:rPr lang="sv-SE" dirty="0"/>
              <a:t> kansli för att sparas på </a:t>
            </a:r>
            <a:r>
              <a:rPr lang="sv-SE" dirty="0" err="1"/>
              <a:t>SNÄV:s</a:t>
            </a:r>
            <a:r>
              <a:rPr lang="sv-SE" dirty="0"/>
              <a:t> del av </a:t>
            </a:r>
            <a:r>
              <a:rPr lang="sv-SE" dirty="0" err="1"/>
              <a:t>SFOG:s</a:t>
            </a:r>
            <a:r>
              <a:rPr lang="sv-SE" dirty="0"/>
              <a:t> hemsida</a:t>
            </a:r>
          </a:p>
        </p:txBody>
      </p:sp>
    </p:spTree>
    <p:extLst>
      <p:ext uri="{BB962C8B-B14F-4D97-AF65-F5344CB8AC3E}">
        <p14:creationId xmlns:p14="http://schemas.microsoft.com/office/powerpoint/2010/main" val="24113061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Framtiden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Feedback </a:t>
            </a:r>
            <a:r>
              <a:rPr lang="en-US" dirty="0" err="1"/>
              <a:t>från</a:t>
            </a:r>
            <a:r>
              <a:rPr lang="en-US" dirty="0"/>
              <a:t> </a:t>
            </a:r>
            <a:r>
              <a:rPr lang="en-US" dirty="0" err="1"/>
              <a:t>kliniken</a:t>
            </a:r>
            <a:endParaRPr lang="en-US" dirty="0"/>
          </a:p>
          <a:p>
            <a:r>
              <a:rPr lang="en-US" dirty="0" err="1"/>
              <a:t>Hur</a:t>
            </a:r>
            <a:r>
              <a:rPr lang="en-US" dirty="0"/>
              <a:t> </a:t>
            </a:r>
            <a:r>
              <a:rPr lang="en-US" dirty="0" err="1"/>
              <a:t>ska</a:t>
            </a:r>
            <a:r>
              <a:rPr lang="en-US" dirty="0"/>
              <a:t> ST-</a:t>
            </a:r>
            <a:r>
              <a:rPr lang="en-US" dirty="0" err="1"/>
              <a:t>läkarnas</a:t>
            </a:r>
            <a:r>
              <a:rPr lang="en-US" dirty="0"/>
              <a:t> </a:t>
            </a:r>
            <a:r>
              <a:rPr lang="en-US" dirty="0" err="1"/>
              <a:t>synpunkter</a:t>
            </a:r>
            <a:r>
              <a:rPr lang="en-US" dirty="0"/>
              <a:t> </a:t>
            </a:r>
            <a:r>
              <a:rPr lang="en-US" dirty="0" err="1"/>
              <a:t>tas</a:t>
            </a:r>
            <a:r>
              <a:rPr lang="en-US" dirty="0"/>
              <a:t> in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bästa</a:t>
            </a:r>
            <a:r>
              <a:rPr lang="en-US" dirty="0"/>
              <a:t> </a:t>
            </a:r>
            <a:r>
              <a:rPr lang="en-US" dirty="0" err="1"/>
              <a:t>sättet</a:t>
            </a:r>
            <a:r>
              <a:rPr lang="en-US" dirty="0"/>
              <a:t>?</a:t>
            </a:r>
          </a:p>
          <a:p>
            <a:r>
              <a:rPr lang="en-US" dirty="0"/>
              <a:t>Revision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checklistan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1499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Lycka</a:t>
            </a:r>
            <a:r>
              <a:rPr lang="en-US" dirty="0">
                <a:solidFill>
                  <a:srgbClr val="000000"/>
                </a:solidFill>
              </a:rPr>
              <a:t> till </a:t>
            </a:r>
            <a:r>
              <a:rPr lang="en-US" dirty="0" err="1">
                <a:solidFill>
                  <a:srgbClr val="000000"/>
                </a:solidFill>
              </a:rPr>
              <a:t>för</a:t>
            </a:r>
            <a:r>
              <a:rPr lang="en-US" dirty="0">
                <a:solidFill>
                  <a:srgbClr val="000000"/>
                </a:solidFill>
              </a:rPr>
              <a:t> 2018!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Borås</a:t>
            </a:r>
            <a:r>
              <a:rPr lang="en-US" dirty="0"/>
              <a:t> </a:t>
            </a:r>
            <a:r>
              <a:rPr lang="en-US" sz="1800" dirty="0"/>
              <a:t>(Anna </a:t>
            </a:r>
            <a:r>
              <a:rPr lang="en-US" sz="1800" dirty="0" err="1"/>
              <a:t>Lindqvist</a:t>
            </a:r>
            <a:r>
              <a:rPr lang="en-US" sz="1800" dirty="0"/>
              <a:t>, Kerstin </a:t>
            </a:r>
            <a:r>
              <a:rPr lang="en-US" sz="1800" dirty="0" err="1"/>
              <a:t>Jonsson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r>
              <a:rPr lang="en-US" dirty="0"/>
              <a:t>Falun </a:t>
            </a:r>
            <a:r>
              <a:rPr lang="en-US" sz="1800" dirty="0"/>
              <a:t>(</a:t>
            </a:r>
            <a:r>
              <a:rPr lang="en-US" sz="1800" dirty="0" err="1"/>
              <a:t>Gustaf</a:t>
            </a:r>
            <a:r>
              <a:rPr lang="en-US" sz="1800" dirty="0"/>
              <a:t> </a:t>
            </a:r>
            <a:r>
              <a:rPr lang="en-US" sz="1800" dirty="0" err="1"/>
              <a:t>Biasoletto</a:t>
            </a:r>
            <a:r>
              <a:rPr lang="en-US" sz="1800" dirty="0"/>
              <a:t>, Elle </a:t>
            </a:r>
            <a:r>
              <a:rPr lang="en-US" sz="1800" dirty="0" err="1"/>
              <a:t>Wågström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r>
              <a:rPr lang="en-US" dirty="0" err="1"/>
              <a:t>Göteborg</a:t>
            </a:r>
            <a:r>
              <a:rPr lang="en-US" dirty="0"/>
              <a:t> </a:t>
            </a:r>
            <a:r>
              <a:rPr lang="en-US" sz="1800" dirty="0"/>
              <a:t>(</a:t>
            </a:r>
            <a:r>
              <a:rPr lang="en-US" sz="1800" dirty="0" err="1"/>
              <a:t>Olov</a:t>
            </a:r>
            <a:r>
              <a:rPr lang="en-US" sz="1800" dirty="0"/>
              <a:t> </a:t>
            </a:r>
            <a:r>
              <a:rPr lang="en-US" sz="1800" dirty="0" err="1"/>
              <a:t>Grankvist</a:t>
            </a:r>
            <a:r>
              <a:rPr lang="en-US" sz="1800" dirty="0"/>
              <a:t>, Karin </a:t>
            </a:r>
            <a:r>
              <a:rPr lang="en-US" sz="1800" dirty="0" err="1"/>
              <a:t>Hildén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r>
              <a:rPr lang="en-US" dirty="0" err="1"/>
              <a:t>Skövde</a:t>
            </a:r>
            <a:r>
              <a:rPr lang="en-US" dirty="0"/>
              <a:t> </a:t>
            </a:r>
            <a:r>
              <a:rPr lang="en-US" sz="1800" dirty="0"/>
              <a:t>(</a:t>
            </a:r>
            <a:r>
              <a:rPr lang="en-US" sz="1800" dirty="0" err="1"/>
              <a:t>Olov</a:t>
            </a:r>
            <a:r>
              <a:rPr lang="en-US" sz="1800" dirty="0"/>
              <a:t> </a:t>
            </a:r>
            <a:r>
              <a:rPr lang="en-US" sz="1800" dirty="0" err="1"/>
              <a:t>Grankvist</a:t>
            </a:r>
            <a:r>
              <a:rPr lang="en-US" sz="1800" dirty="0"/>
              <a:t>, </a:t>
            </a:r>
            <a:r>
              <a:rPr lang="en-US" sz="1800" dirty="0" err="1"/>
              <a:t>Serney</a:t>
            </a:r>
            <a:r>
              <a:rPr lang="en-US" sz="1800" dirty="0"/>
              <a:t> </a:t>
            </a:r>
            <a:r>
              <a:rPr lang="en-US" sz="1800" dirty="0" err="1"/>
              <a:t>Bööj</a:t>
            </a:r>
            <a:r>
              <a:rPr lang="en-US" sz="1800" dirty="0"/>
              <a:t>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Stockholm </a:t>
            </a:r>
            <a:r>
              <a:rPr lang="en-US" dirty="0" err="1"/>
              <a:t>Södersjukhuset</a:t>
            </a:r>
            <a:r>
              <a:rPr lang="en-US" dirty="0"/>
              <a:t> </a:t>
            </a:r>
            <a:r>
              <a:rPr lang="en-US" sz="1600" dirty="0"/>
              <a:t>(Jenny </a:t>
            </a:r>
            <a:r>
              <a:rPr lang="en-US" sz="1600" dirty="0" err="1"/>
              <a:t>Immerstrand</a:t>
            </a:r>
            <a:r>
              <a:rPr lang="en-US" sz="1600" dirty="0"/>
              <a:t>, Christiane </a:t>
            </a:r>
            <a:r>
              <a:rPr lang="en-US" sz="1600" dirty="0" err="1"/>
              <a:t>Sackbrook</a:t>
            </a:r>
            <a:r>
              <a:rPr lang="en-US" sz="1600" dirty="0"/>
              <a:t>)</a:t>
            </a:r>
          </a:p>
          <a:p>
            <a:pPr marL="0" indent="0">
              <a:buNone/>
            </a:pPr>
            <a:r>
              <a:rPr lang="en-US" dirty="0"/>
              <a:t>Stockholm </a:t>
            </a:r>
            <a:r>
              <a:rPr lang="en-US" dirty="0" err="1"/>
              <a:t>Södertälje</a:t>
            </a:r>
            <a:r>
              <a:rPr lang="en-US" dirty="0"/>
              <a:t> </a:t>
            </a:r>
            <a:r>
              <a:rPr lang="en-US" sz="1600" dirty="0"/>
              <a:t>(</a:t>
            </a:r>
            <a:r>
              <a:rPr lang="en-US" sz="1600" dirty="0" err="1"/>
              <a:t>Lotta</a:t>
            </a:r>
            <a:r>
              <a:rPr lang="en-US" sz="1600" dirty="0"/>
              <a:t> </a:t>
            </a:r>
            <a:r>
              <a:rPr lang="en-US" sz="1600" dirty="0" err="1"/>
              <a:t>Wassén</a:t>
            </a:r>
            <a:r>
              <a:rPr lang="en-US" sz="1600" dirty="0"/>
              <a:t>, Lisa </a:t>
            </a:r>
            <a:r>
              <a:rPr lang="en-US" sz="1600" dirty="0" err="1"/>
              <a:t>Löf</a:t>
            </a:r>
            <a:r>
              <a:rPr lang="en-US" sz="1600" dirty="0"/>
              <a:t> </a:t>
            </a:r>
            <a:r>
              <a:rPr lang="en-US" sz="1600" dirty="0" err="1"/>
              <a:t>Martander</a:t>
            </a:r>
            <a:r>
              <a:rPr lang="en-US" sz="1600" dirty="0"/>
              <a:t>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err="1"/>
              <a:t>Trollhättan</a:t>
            </a:r>
            <a:r>
              <a:rPr lang="en-US" dirty="0"/>
              <a:t> </a:t>
            </a:r>
            <a:r>
              <a:rPr lang="en-US" sz="1600" dirty="0"/>
              <a:t>(Christians </a:t>
            </a:r>
            <a:r>
              <a:rPr lang="en-US" sz="1600" dirty="0" err="1"/>
              <a:t>Sackbrook</a:t>
            </a:r>
            <a:r>
              <a:rPr lang="en-US" sz="1600" dirty="0"/>
              <a:t>, Hanne </a:t>
            </a:r>
            <a:r>
              <a:rPr lang="en-US" sz="1600" dirty="0" err="1"/>
              <a:t>Wenkeler</a:t>
            </a:r>
            <a:r>
              <a:rPr lang="en-US" sz="1600" dirty="0"/>
              <a:t>)</a:t>
            </a:r>
          </a:p>
          <a:p>
            <a:pPr marL="0" lvl="0" indent="0">
              <a:buNone/>
            </a:pPr>
            <a:r>
              <a:rPr lang="en-US" dirty="0" err="1">
                <a:solidFill>
                  <a:prstClr val="black"/>
                </a:solidFill>
              </a:rPr>
              <a:t>Örnsköldsvik</a:t>
            </a:r>
            <a:r>
              <a:rPr lang="en-US" dirty="0">
                <a:solidFill>
                  <a:prstClr val="black"/>
                </a:solidFill>
              </a:rPr>
              <a:t>/Sundsvall </a:t>
            </a:r>
            <a:r>
              <a:rPr lang="en-US" sz="1800" dirty="0">
                <a:solidFill>
                  <a:prstClr val="black"/>
                </a:solidFill>
              </a:rPr>
              <a:t>(Monika </a:t>
            </a:r>
            <a:r>
              <a:rPr lang="en-US" sz="1800" dirty="0" err="1">
                <a:solidFill>
                  <a:prstClr val="black"/>
                </a:solidFill>
              </a:rPr>
              <a:t>Windling</a:t>
            </a:r>
            <a:r>
              <a:rPr lang="en-US" sz="1800" dirty="0">
                <a:solidFill>
                  <a:prstClr val="black"/>
                </a:solidFill>
              </a:rPr>
              <a:t>, Anne </a:t>
            </a:r>
            <a:r>
              <a:rPr lang="en-US" sz="1800" dirty="0" err="1">
                <a:solidFill>
                  <a:prstClr val="black"/>
                </a:solidFill>
              </a:rPr>
              <a:t>Ekeryd-Andalen</a:t>
            </a:r>
            <a:r>
              <a:rPr lang="en-US" sz="1800" dirty="0">
                <a:solidFill>
                  <a:prstClr val="black"/>
                </a:solidFill>
              </a:rPr>
              <a:t>)</a:t>
            </a:r>
            <a:endParaRPr lang="en-US" sz="1600" dirty="0"/>
          </a:p>
          <a:p>
            <a:pPr marL="0" indent="0" algn="ctr">
              <a:lnSpc>
                <a:spcPct val="90000"/>
              </a:lnSpc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220709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Ny</a:t>
            </a:r>
            <a:r>
              <a:rPr lang="en-US" sz="3600" dirty="0"/>
              <a:t> SPUR </a:t>
            </a:r>
            <a:r>
              <a:rPr lang="en-US" sz="3600" dirty="0" err="1"/>
              <a:t>samordnare</a:t>
            </a:r>
            <a:r>
              <a:rPr lang="en-US" sz="3600" dirty="0"/>
              <a:t>: Jenny </a:t>
            </a:r>
            <a:r>
              <a:rPr lang="en-US" sz="3600" dirty="0" err="1"/>
              <a:t>Immerstrand</a:t>
            </a:r>
            <a:endParaRPr lang="en-US" sz="3600" dirty="0"/>
          </a:p>
        </p:txBody>
      </p:sp>
      <p:pic>
        <p:nvPicPr>
          <p:cNvPr id="4" name="Content Placeholder 3" descr="Kort Jenny Immerstrand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310" r="-673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440369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v-SE" dirty="0"/>
              <a:t>Tack för uppmärksamheten!</a:t>
            </a:r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r>
              <a:rPr lang="sv-SE" sz="2400" dirty="0"/>
              <a:t>Mailar gärna förslag/synpunkter </a:t>
            </a:r>
          </a:p>
          <a:p>
            <a:pPr marL="0" indent="0" algn="ctr">
              <a:buNone/>
            </a:pPr>
            <a:r>
              <a:rPr lang="sv-SE" sz="2400" dirty="0"/>
              <a:t>avseende SPUR verksamheten:</a:t>
            </a:r>
          </a:p>
          <a:p>
            <a:pPr marL="0" indent="0" algn="ctr">
              <a:buNone/>
            </a:pPr>
            <a:r>
              <a:rPr lang="en-US" sz="2400" dirty="0">
                <a:hlinkClick r:id="rId2"/>
              </a:rPr>
              <a:t>jenny.immerstrand@vgregion.se</a:t>
            </a:r>
            <a:endParaRPr lang="sv-SE" sz="2400" dirty="0"/>
          </a:p>
          <a:p>
            <a:pPr marL="0" indent="0" algn="ctr">
              <a:buNone/>
            </a:pPr>
            <a:r>
              <a:rPr lang="sv-SE" sz="2400" dirty="0">
                <a:hlinkClick r:id="rId3"/>
              </a:rPr>
              <a:t>Verena.sengpiel@obgyn.gu.se</a:t>
            </a:r>
            <a:endParaRPr lang="sv-SE" sz="2400" dirty="0"/>
          </a:p>
          <a:p>
            <a:pPr marL="0" indent="0" algn="ctr">
              <a:buNone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065001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4-07 at 16.18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63500"/>
            <a:ext cx="4305300" cy="671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25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Inspektioner</a:t>
            </a:r>
            <a:r>
              <a:rPr lang="en-US" dirty="0"/>
              <a:t> 2017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4000" y="1612900"/>
            <a:ext cx="4243388" cy="488949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Skånes</a:t>
            </a:r>
            <a:r>
              <a:rPr lang="en-US" dirty="0"/>
              <a:t> </a:t>
            </a:r>
            <a:r>
              <a:rPr lang="en-US" dirty="0" err="1"/>
              <a:t>Universitetssjukhus</a:t>
            </a:r>
            <a:r>
              <a:rPr lang="en-US" dirty="0"/>
              <a:t> 28/11</a:t>
            </a:r>
            <a:br>
              <a:rPr lang="en-US" dirty="0"/>
            </a:br>
            <a:r>
              <a:rPr lang="en-US" sz="2000" dirty="0"/>
              <a:t>Kerstin </a:t>
            </a:r>
            <a:r>
              <a:rPr lang="en-US" sz="2000" dirty="0" err="1"/>
              <a:t>Jonsson</a:t>
            </a:r>
            <a:r>
              <a:rPr lang="en-US" sz="2000" dirty="0"/>
              <a:t> &amp; </a:t>
            </a:r>
            <a:r>
              <a:rPr lang="en-US" sz="2000" dirty="0" err="1"/>
              <a:t>Serney</a:t>
            </a:r>
            <a:r>
              <a:rPr lang="en-US" sz="2000" dirty="0"/>
              <a:t> </a:t>
            </a:r>
            <a:r>
              <a:rPr lang="en-US" sz="2000" dirty="0" err="1"/>
              <a:t>Bööj</a:t>
            </a:r>
            <a:br>
              <a:rPr lang="en-US" sz="2000" dirty="0"/>
            </a:b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Centrallasarett</a:t>
            </a:r>
            <a:r>
              <a:rPr lang="en-US" dirty="0"/>
              <a:t> </a:t>
            </a:r>
            <a:r>
              <a:rPr lang="en-US" dirty="0" err="1"/>
              <a:t>Växsjö</a:t>
            </a:r>
            <a:r>
              <a:rPr lang="en-US" dirty="0"/>
              <a:t>, </a:t>
            </a:r>
            <a:r>
              <a:rPr lang="en-US" dirty="0" err="1"/>
              <a:t>Lasarettet</a:t>
            </a:r>
            <a:r>
              <a:rPr lang="en-US" dirty="0"/>
              <a:t> </a:t>
            </a:r>
            <a:r>
              <a:rPr lang="en-US" dirty="0" err="1"/>
              <a:t>Ljungby</a:t>
            </a:r>
            <a:r>
              <a:rPr lang="en-US" dirty="0"/>
              <a:t> 27/11</a:t>
            </a:r>
            <a:br>
              <a:rPr lang="en-US" dirty="0"/>
            </a:br>
            <a:r>
              <a:rPr lang="en-US" sz="2000" dirty="0"/>
              <a:t>Elle </a:t>
            </a:r>
            <a:r>
              <a:rPr lang="en-US" sz="2000" dirty="0" err="1"/>
              <a:t>Wågström</a:t>
            </a:r>
            <a:r>
              <a:rPr lang="en-US" sz="2000" dirty="0"/>
              <a:t> &amp; </a:t>
            </a:r>
            <a:r>
              <a:rPr lang="en-US" sz="2000" dirty="0" err="1"/>
              <a:t>Olov</a:t>
            </a:r>
            <a:r>
              <a:rPr lang="en-US" sz="2000" dirty="0"/>
              <a:t> </a:t>
            </a:r>
            <a:r>
              <a:rPr lang="en-US" sz="2000" dirty="0" err="1"/>
              <a:t>Grankvist</a:t>
            </a:r>
            <a:br>
              <a:rPr lang="en-US" sz="2000" dirty="0"/>
            </a:b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Skellefteå</a:t>
            </a:r>
            <a:r>
              <a:rPr lang="en-US" dirty="0"/>
              <a:t> </a:t>
            </a:r>
            <a:r>
              <a:rPr lang="en-US" dirty="0" err="1"/>
              <a:t>lasarett</a:t>
            </a:r>
            <a:r>
              <a:rPr lang="en-US" dirty="0"/>
              <a:t> 13/11</a:t>
            </a:r>
            <a:br>
              <a:rPr lang="en-US" dirty="0"/>
            </a:br>
            <a:r>
              <a:rPr lang="en-US" sz="2000" dirty="0"/>
              <a:t>Christiane </a:t>
            </a:r>
            <a:r>
              <a:rPr lang="en-US" sz="2000" dirty="0" err="1"/>
              <a:t>Sackbrook</a:t>
            </a:r>
            <a:r>
              <a:rPr lang="en-US" sz="2000" dirty="0"/>
              <a:t> &amp; Jenny </a:t>
            </a:r>
            <a:r>
              <a:rPr lang="en-US" sz="2000" dirty="0" err="1"/>
              <a:t>Immerstrand</a:t>
            </a:r>
            <a:br>
              <a:rPr lang="en-US" sz="2000" dirty="0"/>
            </a:b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Helsingborg </a:t>
            </a:r>
            <a:r>
              <a:rPr lang="en-US" dirty="0" err="1"/>
              <a:t>lasarett</a:t>
            </a:r>
            <a:r>
              <a:rPr lang="en-US" dirty="0"/>
              <a:t> 9/11</a:t>
            </a:r>
            <a:br>
              <a:rPr lang="en-US" dirty="0"/>
            </a:br>
            <a:r>
              <a:rPr lang="en-US" sz="2000" dirty="0" err="1"/>
              <a:t>Lotta</a:t>
            </a:r>
            <a:r>
              <a:rPr lang="en-US" sz="2000" dirty="0"/>
              <a:t> </a:t>
            </a:r>
            <a:r>
              <a:rPr lang="en-US" sz="2000" dirty="0" err="1"/>
              <a:t>Wassén</a:t>
            </a:r>
            <a:r>
              <a:rPr lang="en-US" sz="2000" dirty="0"/>
              <a:t> &amp; </a:t>
            </a:r>
            <a:r>
              <a:rPr lang="en-US" sz="2000" dirty="0" err="1"/>
              <a:t>Serney</a:t>
            </a:r>
            <a:r>
              <a:rPr lang="en-US" sz="2000" dirty="0"/>
              <a:t> </a:t>
            </a:r>
            <a:r>
              <a:rPr lang="en-US" sz="2000" dirty="0" err="1"/>
              <a:t>Bööj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12900"/>
            <a:ext cx="4270375" cy="488949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dirty="0" err="1"/>
              <a:t>Lycksele</a:t>
            </a:r>
            <a:r>
              <a:rPr lang="en-US" dirty="0"/>
              <a:t> </a:t>
            </a:r>
            <a:r>
              <a:rPr lang="en-US" dirty="0" err="1"/>
              <a:t>lasarett</a:t>
            </a:r>
            <a:r>
              <a:rPr lang="en-US" dirty="0"/>
              <a:t>, </a:t>
            </a:r>
            <a:r>
              <a:rPr lang="en-US" dirty="0" err="1"/>
              <a:t>Norrlands</a:t>
            </a:r>
            <a:r>
              <a:rPr lang="en-US" dirty="0"/>
              <a:t> </a:t>
            </a:r>
            <a:r>
              <a:rPr lang="en-US" dirty="0" err="1"/>
              <a:t>Universitetssjukhus</a:t>
            </a:r>
            <a:r>
              <a:rPr lang="en-US" dirty="0"/>
              <a:t> 9/11  </a:t>
            </a:r>
            <a:br>
              <a:rPr lang="en-US" dirty="0"/>
            </a:br>
            <a:r>
              <a:rPr lang="en-US" sz="2000" dirty="0"/>
              <a:t>René </a:t>
            </a:r>
            <a:r>
              <a:rPr lang="en-US" sz="2000" dirty="0" err="1"/>
              <a:t>Bangshöj</a:t>
            </a:r>
            <a:r>
              <a:rPr lang="en-US" sz="2000" dirty="0"/>
              <a:t> &amp; Anne </a:t>
            </a:r>
            <a:r>
              <a:rPr lang="en-US" sz="2000" dirty="0" err="1"/>
              <a:t>Ekeryd</a:t>
            </a:r>
            <a:r>
              <a:rPr lang="en-US" sz="2000" dirty="0"/>
              <a:t> </a:t>
            </a:r>
            <a:r>
              <a:rPr lang="en-US" sz="2000" dirty="0" err="1"/>
              <a:t>Andalen</a:t>
            </a:r>
            <a:br>
              <a:rPr lang="en-US" sz="2000" dirty="0"/>
            </a:br>
            <a:endParaRPr lang="en-US" dirty="0"/>
          </a:p>
          <a:p>
            <a:pPr marL="457200" indent="-457200">
              <a:buFont typeface="+mj-lt"/>
              <a:buAutoNum type="arabicPeriod" startAt="5"/>
            </a:pPr>
            <a:r>
              <a:rPr lang="en-US" dirty="0" err="1"/>
              <a:t>Länssjukhuset</a:t>
            </a:r>
            <a:r>
              <a:rPr lang="en-US" dirty="0"/>
              <a:t> Kalmar 23/10  </a:t>
            </a:r>
            <a:br>
              <a:rPr lang="en-US" dirty="0"/>
            </a:br>
            <a:r>
              <a:rPr lang="en-US" sz="2000" dirty="0"/>
              <a:t>Anna </a:t>
            </a:r>
            <a:r>
              <a:rPr lang="en-US" sz="2000" dirty="0" err="1"/>
              <a:t>Lindqvist</a:t>
            </a:r>
            <a:r>
              <a:rPr lang="en-US" sz="2000" dirty="0"/>
              <a:t> &amp; Hanne </a:t>
            </a:r>
            <a:r>
              <a:rPr lang="en-US" sz="2000" dirty="0" err="1"/>
              <a:t>Wenkeler</a:t>
            </a:r>
            <a:br>
              <a:rPr lang="en-US" sz="2000" dirty="0"/>
            </a:br>
            <a:endParaRPr lang="en-US" sz="2000" dirty="0"/>
          </a:p>
          <a:p>
            <a:pPr marL="457200" indent="-457200">
              <a:buFont typeface="+mj-lt"/>
              <a:buAutoNum type="arabicPeriod" startAt="5"/>
            </a:pPr>
            <a:r>
              <a:rPr lang="en-US" dirty="0" err="1"/>
              <a:t>Mälarsjukhuset</a:t>
            </a:r>
            <a:r>
              <a:rPr lang="en-US" dirty="0"/>
              <a:t> Eskilstuna 26/4 </a:t>
            </a:r>
            <a:br>
              <a:rPr lang="en-US" dirty="0"/>
            </a:br>
            <a:r>
              <a:rPr lang="en-US" sz="2000" dirty="0"/>
              <a:t>René </a:t>
            </a:r>
            <a:r>
              <a:rPr lang="en-US" sz="2000" dirty="0" err="1"/>
              <a:t>Bangshöj</a:t>
            </a:r>
            <a:r>
              <a:rPr lang="en-US" sz="2000" dirty="0"/>
              <a:t> &amp; Anne </a:t>
            </a:r>
            <a:r>
              <a:rPr lang="en-US" sz="2000" dirty="0" err="1"/>
              <a:t>Ekeryd</a:t>
            </a:r>
            <a:r>
              <a:rPr lang="en-US" sz="2000" dirty="0"/>
              <a:t> </a:t>
            </a:r>
            <a:r>
              <a:rPr lang="en-US" sz="2000" dirty="0" err="1"/>
              <a:t>Andalen</a:t>
            </a:r>
            <a:endParaRPr lang="en-US" sz="2000" dirty="0"/>
          </a:p>
          <a:p>
            <a:endParaRPr lang="en-US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6171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Hur</a:t>
            </a:r>
            <a:r>
              <a:rPr lang="en-US" dirty="0"/>
              <a:t> en SPUR </a:t>
            </a:r>
            <a:r>
              <a:rPr lang="en-US" dirty="0" err="1"/>
              <a:t>inspektion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till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200" dirty="0"/>
              <a:t>Inspektion schemaläggs var 5e år, beställs formellt av VC</a:t>
            </a:r>
          </a:p>
        </p:txBody>
      </p:sp>
    </p:spTree>
    <p:extLst>
      <p:ext uri="{BB962C8B-B14F-4D97-AF65-F5344CB8AC3E}">
        <p14:creationId xmlns:p14="http://schemas.microsoft.com/office/powerpoint/2010/main" val="3785051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Hur</a:t>
            </a:r>
            <a:r>
              <a:rPr lang="en-US" dirty="0"/>
              <a:t> en SPUR </a:t>
            </a:r>
            <a:r>
              <a:rPr lang="en-US" dirty="0" err="1"/>
              <a:t>inspektion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till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200" dirty="0"/>
              <a:t>Inspektion schemaläggs var 5e år, beställs formellt av VC</a:t>
            </a:r>
          </a:p>
          <a:p>
            <a:r>
              <a:rPr lang="sv-SE" sz="2200" dirty="0"/>
              <a:t>Faktureras till självkostnadspris plus moms</a:t>
            </a:r>
          </a:p>
          <a:p>
            <a:pPr marL="0" indent="0">
              <a:buNone/>
            </a:pPr>
            <a:endParaRPr lang="sv-SE" sz="2200" dirty="0"/>
          </a:p>
        </p:txBody>
      </p:sp>
    </p:spTree>
    <p:extLst>
      <p:ext uri="{BB962C8B-B14F-4D97-AF65-F5344CB8AC3E}">
        <p14:creationId xmlns:p14="http://schemas.microsoft.com/office/powerpoint/2010/main" val="1195793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Hur</a:t>
            </a:r>
            <a:r>
              <a:rPr lang="en-US" dirty="0"/>
              <a:t> en SPUR </a:t>
            </a:r>
            <a:r>
              <a:rPr lang="en-US" dirty="0" err="1"/>
              <a:t>inspektion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till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200" dirty="0"/>
              <a:t>Inspektion schemaläggs var 5e år, beställs formellt av VC</a:t>
            </a:r>
          </a:p>
          <a:p>
            <a:r>
              <a:rPr lang="sv-SE" sz="2200" dirty="0"/>
              <a:t>Faktureras till självkostnadspris plus moms</a:t>
            </a:r>
          </a:p>
          <a:p>
            <a:r>
              <a:rPr lang="sv-SE" sz="2200" dirty="0"/>
              <a:t>Underlag skickas till </a:t>
            </a:r>
            <a:r>
              <a:rPr lang="sv-SE" sz="2200" dirty="0" err="1"/>
              <a:t>Lipus</a:t>
            </a:r>
            <a:r>
              <a:rPr lang="sv-SE" sz="2200" dirty="0"/>
              <a:t> (kontaktuppgifter, utbildningskontrakt…)</a:t>
            </a:r>
          </a:p>
        </p:txBody>
      </p:sp>
    </p:spTree>
    <p:extLst>
      <p:ext uri="{BB962C8B-B14F-4D97-AF65-F5344CB8AC3E}">
        <p14:creationId xmlns:p14="http://schemas.microsoft.com/office/powerpoint/2010/main" val="1195793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Hur</a:t>
            </a:r>
            <a:r>
              <a:rPr lang="en-US" dirty="0"/>
              <a:t> en SPUR </a:t>
            </a:r>
            <a:r>
              <a:rPr lang="en-US" dirty="0" err="1"/>
              <a:t>inspektion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till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200" dirty="0"/>
              <a:t>Inspektion schemaläggs var 5e år, beställs formellt av VC</a:t>
            </a:r>
          </a:p>
          <a:p>
            <a:r>
              <a:rPr lang="sv-SE" sz="2200" dirty="0"/>
              <a:t>Faktureras till självkostnadspris plus moms</a:t>
            </a:r>
          </a:p>
          <a:p>
            <a:r>
              <a:rPr lang="sv-SE" sz="2200" dirty="0"/>
              <a:t>Underlag skickas till </a:t>
            </a:r>
            <a:r>
              <a:rPr lang="sv-SE" sz="2200" dirty="0" err="1"/>
              <a:t>Lipus</a:t>
            </a:r>
            <a:r>
              <a:rPr lang="sv-SE" sz="2200" dirty="0"/>
              <a:t> (kontaktuppgifter, utbildningskontrakt…)</a:t>
            </a:r>
          </a:p>
          <a:p>
            <a:r>
              <a:rPr lang="sv-SE" sz="2200" dirty="0"/>
              <a:t>Digitaliserad enkätundersökning</a:t>
            </a:r>
          </a:p>
        </p:txBody>
      </p:sp>
    </p:spTree>
    <p:extLst>
      <p:ext uri="{BB962C8B-B14F-4D97-AF65-F5344CB8AC3E}">
        <p14:creationId xmlns:p14="http://schemas.microsoft.com/office/powerpoint/2010/main" val="1195793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7161</TotalTime>
  <Words>909</Words>
  <Application>Microsoft Macintosh PowerPoint</Application>
  <PresentationFormat>Bildspel på skärmen (4:3)</PresentationFormat>
  <Paragraphs>149</Paragraphs>
  <Slides>35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SPUR</vt:lpstr>
      <vt:lpstr>SOSFS 2015:8</vt:lpstr>
      <vt:lpstr>Mål</vt:lpstr>
      <vt:lpstr>PowerPoint-presentation</vt:lpstr>
      <vt:lpstr>Inspektioner 2017</vt:lpstr>
      <vt:lpstr>Hur en SPUR inspektion går till</vt:lpstr>
      <vt:lpstr>Hur en SPUR inspektion går till</vt:lpstr>
      <vt:lpstr>Hur en SPUR inspektion går till</vt:lpstr>
      <vt:lpstr>Hur en SPUR inspektion går till</vt:lpstr>
      <vt:lpstr>Hur en SPUR inspektion går till</vt:lpstr>
      <vt:lpstr>Hur en SPUR inspektion går till</vt:lpstr>
      <vt:lpstr>Hur en SPUR inspektion går till</vt:lpstr>
      <vt:lpstr>Hur en SPUR inspektion går till</vt:lpstr>
      <vt:lpstr>Hur en SPUR inspektion går till</vt:lpstr>
      <vt:lpstr>Hur en SPUR inspektion går till</vt:lpstr>
      <vt:lpstr>Dokument som ska skickas in</vt:lpstr>
      <vt:lpstr>Enkäterna</vt:lpstr>
      <vt:lpstr>Enkäterna</vt:lpstr>
      <vt:lpstr>Inspektion</vt:lpstr>
      <vt:lpstr>Checklista för inspektion  (SOSFS 2015:8)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SPUR-inspektörer obgyn 2017</vt:lpstr>
      <vt:lpstr>Att bli SPUR-inspektor</vt:lpstr>
      <vt:lpstr>Det som vi önskar av klinikerna:</vt:lpstr>
      <vt:lpstr>Framtiden</vt:lpstr>
      <vt:lpstr>Lycka till för 2018!</vt:lpstr>
      <vt:lpstr>Ny SPUR samordnare: Jenny Immerstrand</vt:lpstr>
      <vt:lpstr>PowerPoint-presentation</vt:lpstr>
    </vt:vector>
  </TitlesOfParts>
  <Company>GU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 S</dc:creator>
  <cp:lastModifiedBy>Hanna Toorell</cp:lastModifiedBy>
  <cp:revision>82</cp:revision>
  <dcterms:created xsi:type="dcterms:W3CDTF">2015-05-14T13:44:29Z</dcterms:created>
  <dcterms:modified xsi:type="dcterms:W3CDTF">2018-05-02T12:47:52Z</dcterms:modified>
</cp:coreProperties>
</file>