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1"/>
  </p:notesMasterIdLst>
  <p:sldIdLst>
    <p:sldId id="256" r:id="rId2"/>
    <p:sldId id="257" r:id="rId3"/>
    <p:sldId id="270" r:id="rId4"/>
    <p:sldId id="272" r:id="rId5"/>
    <p:sldId id="273" r:id="rId6"/>
    <p:sldId id="275" r:id="rId7"/>
    <p:sldId id="276" r:id="rId8"/>
    <p:sldId id="277" r:id="rId9"/>
    <p:sldId id="278" r:id="rId10"/>
    <p:sldId id="271" r:id="rId11"/>
    <p:sldId id="279" r:id="rId12"/>
    <p:sldId id="280" r:id="rId13"/>
    <p:sldId id="281" r:id="rId14"/>
    <p:sldId id="293" r:id="rId15"/>
    <p:sldId id="290" r:id="rId16"/>
    <p:sldId id="291" r:id="rId17"/>
    <p:sldId id="292" r:id="rId18"/>
    <p:sldId id="258" r:id="rId19"/>
    <p:sldId id="285" r:id="rId20"/>
    <p:sldId id="287" r:id="rId21"/>
    <p:sldId id="259" r:id="rId22"/>
    <p:sldId id="260" r:id="rId23"/>
    <p:sldId id="261" r:id="rId24"/>
    <p:sldId id="262" r:id="rId25"/>
    <p:sldId id="263" r:id="rId26"/>
    <p:sldId id="288" r:id="rId27"/>
    <p:sldId id="289" r:id="rId28"/>
    <p:sldId id="264" r:id="rId29"/>
    <p:sldId id="286"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3"/>
  </p:normalViewPr>
  <p:slideViewPr>
    <p:cSldViewPr snapToGrid="0" snapToObjects="1">
      <p:cViewPr varScale="1">
        <p:scale>
          <a:sx n="90" d="100"/>
          <a:sy n="90" d="100"/>
        </p:scale>
        <p:origin x="1744" y="2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5BF9E2-CEFE-9D41-A042-281991082386}" type="datetimeFigureOut">
              <a:rPr lang="en-US" smtClean="0"/>
              <a:t>5/2/18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FEDA9C-8C82-DE47-BA56-5B8B33335D06}" type="slidenum">
              <a:rPr lang="en-US" smtClean="0"/>
              <a:t>‹#›</a:t>
            </a:fld>
            <a:endParaRPr lang="en-US"/>
          </a:p>
        </p:txBody>
      </p:sp>
    </p:spTree>
    <p:extLst>
      <p:ext uri="{BB962C8B-B14F-4D97-AF65-F5344CB8AC3E}">
        <p14:creationId xmlns:p14="http://schemas.microsoft.com/office/powerpoint/2010/main" val="389622068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fld id="{BFB78D68-5B2A-C14A-856C-3BC29E7C74A6}" type="slidenum">
              <a:rPr lang="sv-SE" sz="1200">
                <a:latin typeface="Times New Roman" charset="0"/>
              </a:rPr>
              <a:pPr eaLnBrk="1" hangingPunct="1"/>
              <a:t>20</a:t>
            </a:fld>
            <a:endParaRPr lang="sv-SE" sz="1200">
              <a:latin typeface="Times New Roman" charset="0"/>
            </a:endParaRPr>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da-DK">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sv-SE"/>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Click to edit Master subtitle style</a:t>
            </a:r>
            <a:endParaRPr lang="en-US"/>
          </a:p>
        </p:txBody>
      </p:sp>
      <p:sp>
        <p:nvSpPr>
          <p:cNvPr id="4" name="Date Placeholder 3"/>
          <p:cNvSpPr>
            <a:spLocks noGrp="1"/>
          </p:cNvSpPr>
          <p:nvPr>
            <p:ph type="dt" sz="half" idx="10"/>
          </p:nvPr>
        </p:nvSpPr>
        <p:spPr/>
        <p:txBody>
          <a:bodyPr/>
          <a:lstStyle/>
          <a:p>
            <a:fld id="{086BCF96-4E00-7242-BD58-C9DA71D2D1F2}" type="datetimeFigureOut">
              <a:rPr lang="en-US" smtClean="0"/>
              <a:t>5/2/18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E54FD5-1134-CF44-B293-E7129964D118}" type="slidenum">
              <a:rPr lang="en-US" smtClean="0"/>
              <a:t>‹#›</a:t>
            </a:fld>
            <a:endParaRPr lang="en-US"/>
          </a:p>
        </p:txBody>
      </p:sp>
    </p:spTree>
    <p:extLst>
      <p:ext uri="{BB962C8B-B14F-4D97-AF65-F5344CB8AC3E}">
        <p14:creationId xmlns:p14="http://schemas.microsoft.com/office/powerpoint/2010/main" val="1971668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4" name="Date Placeholder 3"/>
          <p:cNvSpPr>
            <a:spLocks noGrp="1"/>
          </p:cNvSpPr>
          <p:nvPr>
            <p:ph type="dt" sz="half" idx="10"/>
          </p:nvPr>
        </p:nvSpPr>
        <p:spPr/>
        <p:txBody>
          <a:bodyPr/>
          <a:lstStyle/>
          <a:p>
            <a:fld id="{086BCF96-4E00-7242-BD58-C9DA71D2D1F2}" type="datetimeFigureOut">
              <a:rPr lang="en-US" smtClean="0"/>
              <a:t>5/2/18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E54FD5-1134-CF44-B293-E7129964D118}" type="slidenum">
              <a:rPr lang="en-US" smtClean="0"/>
              <a:t>‹#›</a:t>
            </a:fld>
            <a:endParaRPr lang="en-US"/>
          </a:p>
        </p:txBody>
      </p:sp>
    </p:spTree>
    <p:extLst>
      <p:ext uri="{BB962C8B-B14F-4D97-AF65-F5344CB8AC3E}">
        <p14:creationId xmlns:p14="http://schemas.microsoft.com/office/powerpoint/2010/main" val="1528164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sv-SE"/>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4" name="Date Placeholder 3"/>
          <p:cNvSpPr>
            <a:spLocks noGrp="1"/>
          </p:cNvSpPr>
          <p:nvPr>
            <p:ph type="dt" sz="half" idx="10"/>
          </p:nvPr>
        </p:nvSpPr>
        <p:spPr/>
        <p:txBody>
          <a:bodyPr/>
          <a:lstStyle/>
          <a:p>
            <a:fld id="{086BCF96-4E00-7242-BD58-C9DA71D2D1F2}" type="datetimeFigureOut">
              <a:rPr lang="en-US" smtClean="0"/>
              <a:t>5/2/18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E54FD5-1134-CF44-B293-E7129964D118}" type="slidenum">
              <a:rPr lang="en-US" smtClean="0"/>
              <a:t>‹#›</a:t>
            </a:fld>
            <a:endParaRPr lang="en-US"/>
          </a:p>
        </p:txBody>
      </p:sp>
    </p:spTree>
    <p:extLst>
      <p:ext uri="{BB962C8B-B14F-4D97-AF65-F5344CB8AC3E}">
        <p14:creationId xmlns:p14="http://schemas.microsoft.com/office/powerpoint/2010/main" val="31506397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sv-SE"/>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sv-SE"/>
          </a:p>
        </p:txBody>
      </p:sp>
      <p:sp>
        <p:nvSpPr>
          <p:cNvPr id="7" name="Rectangle 6"/>
          <p:cNvSpPr>
            <a:spLocks noGrp="1" noChangeArrowheads="1"/>
          </p:cNvSpPr>
          <p:nvPr>
            <p:ph type="sldNum" sz="quarter" idx="12"/>
          </p:nvPr>
        </p:nvSpPr>
        <p:spPr>
          <a:ln/>
        </p:spPr>
        <p:txBody>
          <a:bodyPr/>
          <a:lstStyle>
            <a:lvl1pPr>
              <a:defRPr/>
            </a:lvl1pPr>
          </a:lstStyle>
          <a:p>
            <a:pPr>
              <a:defRPr/>
            </a:pPr>
            <a:fld id="{91D6DBA4-383A-AC41-887C-DF1395A38D4C}" type="slidenum">
              <a:rPr lang="sv-SE"/>
              <a:pPr>
                <a:defRPr/>
              </a:pPr>
              <a:t>‹#›</a:t>
            </a:fld>
            <a:endParaRPr lang="sv-SE"/>
          </a:p>
        </p:txBody>
      </p:sp>
    </p:spTree>
    <p:extLst>
      <p:ext uri="{BB962C8B-B14F-4D97-AF65-F5344CB8AC3E}">
        <p14:creationId xmlns:p14="http://schemas.microsoft.com/office/powerpoint/2010/main" val="1333931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Click to edit Master title style</a:t>
            </a:r>
            <a:endParaRPr lang="en-US"/>
          </a:p>
        </p:txBody>
      </p:sp>
      <p:sp>
        <p:nvSpPr>
          <p:cNvPr id="3" name="Content Placeholder 2"/>
          <p:cNvSpPr>
            <a:spLocks noGrp="1"/>
          </p:cNvSpPr>
          <p:nvPr>
            <p:ph idx="1"/>
          </p:nvPr>
        </p:nvSpPr>
        <p:spPr/>
        <p:txBody>
          <a:body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4" name="Date Placeholder 3"/>
          <p:cNvSpPr>
            <a:spLocks noGrp="1"/>
          </p:cNvSpPr>
          <p:nvPr>
            <p:ph type="dt" sz="half" idx="10"/>
          </p:nvPr>
        </p:nvSpPr>
        <p:spPr/>
        <p:txBody>
          <a:bodyPr/>
          <a:lstStyle/>
          <a:p>
            <a:fld id="{086BCF96-4E00-7242-BD58-C9DA71D2D1F2}" type="datetimeFigureOut">
              <a:rPr lang="en-US" smtClean="0"/>
              <a:t>5/2/18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E54FD5-1134-CF44-B293-E7129964D118}" type="slidenum">
              <a:rPr lang="en-US" smtClean="0"/>
              <a:t>‹#›</a:t>
            </a:fld>
            <a:endParaRPr lang="en-US"/>
          </a:p>
        </p:txBody>
      </p:sp>
    </p:spTree>
    <p:extLst>
      <p:ext uri="{BB962C8B-B14F-4D97-AF65-F5344CB8AC3E}">
        <p14:creationId xmlns:p14="http://schemas.microsoft.com/office/powerpoint/2010/main" val="2229602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sv-SE"/>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Click to edit Master text styles</a:t>
            </a:r>
          </a:p>
        </p:txBody>
      </p:sp>
      <p:sp>
        <p:nvSpPr>
          <p:cNvPr id="4" name="Date Placeholder 3"/>
          <p:cNvSpPr>
            <a:spLocks noGrp="1"/>
          </p:cNvSpPr>
          <p:nvPr>
            <p:ph type="dt" sz="half" idx="10"/>
          </p:nvPr>
        </p:nvSpPr>
        <p:spPr/>
        <p:txBody>
          <a:bodyPr/>
          <a:lstStyle/>
          <a:p>
            <a:fld id="{086BCF96-4E00-7242-BD58-C9DA71D2D1F2}" type="datetimeFigureOut">
              <a:rPr lang="en-US" smtClean="0"/>
              <a:t>5/2/18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E54FD5-1134-CF44-B293-E7129964D118}" type="slidenum">
              <a:rPr lang="en-US" smtClean="0"/>
              <a:t>‹#›</a:t>
            </a:fld>
            <a:endParaRPr lang="en-US"/>
          </a:p>
        </p:txBody>
      </p:sp>
    </p:spTree>
    <p:extLst>
      <p:ext uri="{BB962C8B-B14F-4D97-AF65-F5344CB8AC3E}">
        <p14:creationId xmlns:p14="http://schemas.microsoft.com/office/powerpoint/2010/main" val="2147466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5" name="Date Placeholder 4"/>
          <p:cNvSpPr>
            <a:spLocks noGrp="1"/>
          </p:cNvSpPr>
          <p:nvPr>
            <p:ph type="dt" sz="half" idx="10"/>
          </p:nvPr>
        </p:nvSpPr>
        <p:spPr/>
        <p:txBody>
          <a:bodyPr/>
          <a:lstStyle/>
          <a:p>
            <a:fld id="{086BCF96-4E00-7242-BD58-C9DA71D2D1F2}" type="datetimeFigureOut">
              <a:rPr lang="en-US" smtClean="0"/>
              <a:t>5/2/18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E54FD5-1134-CF44-B293-E7129964D118}" type="slidenum">
              <a:rPr lang="en-US" smtClean="0"/>
              <a:t>‹#›</a:t>
            </a:fld>
            <a:endParaRPr lang="en-US"/>
          </a:p>
        </p:txBody>
      </p:sp>
    </p:spTree>
    <p:extLst>
      <p:ext uri="{BB962C8B-B14F-4D97-AF65-F5344CB8AC3E}">
        <p14:creationId xmlns:p14="http://schemas.microsoft.com/office/powerpoint/2010/main" val="2356274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7" name="Date Placeholder 6"/>
          <p:cNvSpPr>
            <a:spLocks noGrp="1"/>
          </p:cNvSpPr>
          <p:nvPr>
            <p:ph type="dt" sz="half" idx="10"/>
          </p:nvPr>
        </p:nvSpPr>
        <p:spPr/>
        <p:txBody>
          <a:bodyPr/>
          <a:lstStyle/>
          <a:p>
            <a:fld id="{086BCF96-4E00-7242-BD58-C9DA71D2D1F2}" type="datetimeFigureOut">
              <a:rPr lang="en-US" smtClean="0"/>
              <a:t>5/2/18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E54FD5-1134-CF44-B293-E7129964D118}" type="slidenum">
              <a:rPr lang="en-US" smtClean="0"/>
              <a:t>‹#›</a:t>
            </a:fld>
            <a:endParaRPr lang="en-US"/>
          </a:p>
        </p:txBody>
      </p:sp>
    </p:spTree>
    <p:extLst>
      <p:ext uri="{BB962C8B-B14F-4D97-AF65-F5344CB8AC3E}">
        <p14:creationId xmlns:p14="http://schemas.microsoft.com/office/powerpoint/2010/main" val="1993520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Click to edit Master title style</a:t>
            </a:r>
            <a:endParaRPr lang="en-US"/>
          </a:p>
        </p:txBody>
      </p:sp>
      <p:sp>
        <p:nvSpPr>
          <p:cNvPr id="3" name="Date Placeholder 2"/>
          <p:cNvSpPr>
            <a:spLocks noGrp="1"/>
          </p:cNvSpPr>
          <p:nvPr>
            <p:ph type="dt" sz="half" idx="10"/>
          </p:nvPr>
        </p:nvSpPr>
        <p:spPr/>
        <p:txBody>
          <a:bodyPr/>
          <a:lstStyle/>
          <a:p>
            <a:fld id="{086BCF96-4E00-7242-BD58-C9DA71D2D1F2}" type="datetimeFigureOut">
              <a:rPr lang="en-US" smtClean="0"/>
              <a:t>5/2/18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E54FD5-1134-CF44-B293-E7129964D118}" type="slidenum">
              <a:rPr lang="en-US" smtClean="0"/>
              <a:t>‹#›</a:t>
            </a:fld>
            <a:endParaRPr lang="en-US"/>
          </a:p>
        </p:txBody>
      </p:sp>
    </p:spTree>
    <p:extLst>
      <p:ext uri="{BB962C8B-B14F-4D97-AF65-F5344CB8AC3E}">
        <p14:creationId xmlns:p14="http://schemas.microsoft.com/office/powerpoint/2010/main" val="2914521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6BCF96-4E00-7242-BD58-C9DA71D2D1F2}" type="datetimeFigureOut">
              <a:rPr lang="en-US" smtClean="0"/>
              <a:t>5/2/18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E54FD5-1134-CF44-B293-E7129964D118}" type="slidenum">
              <a:rPr lang="en-US" smtClean="0"/>
              <a:t>‹#›</a:t>
            </a:fld>
            <a:endParaRPr lang="en-US"/>
          </a:p>
        </p:txBody>
      </p:sp>
    </p:spTree>
    <p:extLst>
      <p:ext uri="{BB962C8B-B14F-4D97-AF65-F5344CB8AC3E}">
        <p14:creationId xmlns:p14="http://schemas.microsoft.com/office/powerpoint/2010/main" val="4043507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sv-SE"/>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Click to edit Master text styles</a:t>
            </a:r>
          </a:p>
        </p:txBody>
      </p:sp>
      <p:sp>
        <p:nvSpPr>
          <p:cNvPr id="5" name="Date Placeholder 4"/>
          <p:cNvSpPr>
            <a:spLocks noGrp="1"/>
          </p:cNvSpPr>
          <p:nvPr>
            <p:ph type="dt" sz="half" idx="10"/>
          </p:nvPr>
        </p:nvSpPr>
        <p:spPr/>
        <p:txBody>
          <a:bodyPr/>
          <a:lstStyle/>
          <a:p>
            <a:fld id="{086BCF96-4E00-7242-BD58-C9DA71D2D1F2}" type="datetimeFigureOut">
              <a:rPr lang="en-US" smtClean="0"/>
              <a:t>5/2/18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E54FD5-1134-CF44-B293-E7129964D118}" type="slidenum">
              <a:rPr lang="en-US" smtClean="0"/>
              <a:t>‹#›</a:t>
            </a:fld>
            <a:endParaRPr lang="en-US"/>
          </a:p>
        </p:txBody>
      </p:sp>
    </p:spTree>
    <p:extLst>
      <p:ext uri="{BB962C8B-B14F-4D97-AF65-F5344CB8AC3E}">
        <p14:creationId xmlns:p14="http://schemas.microsoft.com/office/powerpoint/2010/main" val="2072639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sv-SE"/>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Click to edit Master text styles</a:t>
            </a:r>
          </a:p>
        </p:txBody>
      </p:sp>
      <p:sp>
        <p:nvSpPr>
          <p:cNvPr id="5" name="Date Placeholder 4"/>
          <p:cNvSpPr>
            <a:spLocks noGrp="1"/>
          </p:cNvSpPr>
          <p:nvPr>
            <p:ph type="dt" sz="half" idx="10"/>
          </p:nvPr>
        </p:nvSpPr>
        <p:spPr/>
        <p:txBody>
          <a:bodyPr/>
          <a:lstStyle/>
          <a:p>
            <a:fld id="{086BCF96-4E00-7242-BD58-C9DA71D2D1F2}" type="datetimeFigureOut">
              <a:rPr lang="en-US" smtClean="0"/>
              <a:t>5/2/18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E54FD5-1134-CF44-B293-E7129964D118}" type="slidenum">
              <a:rPr lang="en-US" smtClean="0"/>
              <a:t>‹#›</a:t>
            </a:fld>
            <a:endParaRPr lang="en-US"/>
          </a:p>
        </p:txBody>
      </p:sp>
    </p:spTree>
    <p:extLst>
      <p:ext uri="{BB962C8B-B14F-4D97-AF65-F5344CB8AC3E}">
        <p14:creationId xmlns:p14="http://schemas.microsoft.com/office/powerpoint/2010/main" val="2085070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6BCF96-4E00-7242-BD58-C9DA71D2D1F2}" type="datetimeFigureOut">
              <a:rPr lang="en-US" smtClean="0"/>
              <a:t>5/2/18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E54FD5-1134-CF44-B293-E7129964D118}" type="slidenum">
              <a:rPr lang="en-US" smtClean="0"/>
              <a:t>‹#›</a:t>
            </a:fld>
            <a:endParaRPr lang="en-US"/>
          </a:p>
        </p:txBody>
      </p:sp>
    </p:spTree>
    <p:extLst>
      <p:ext uri="{BB962C8B-B14F-4D97-AF65-F5344CB8AC3E}">
        <p14:creationId xmlns:p14="http://schemas.microsoft.com/office/powerpoint/2010/main" val="4273701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jpeg"/><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Sexualitet</a:t>
            </a:r>
            <a:r>
              <a:rPr lang="en-US" dirty="0"/>
              <a:t> </a:t>
            </a:r>
            <a:r>
              <a:rPr lang="en-US" dirty="0" err="1"/>
              <a:t>efter</a:t>
            </a:r>
            <a:r>
              <a:rPr lang="en-US" dirty="0"/>
              <a:t> </a:t>
            </a:r>
            <a:r>
              <a:rPr lang="en-US" dirty="0" err="1"/>
              <a:t>bäckenbottenskador</a:t>
            </a:r>
            <a:endParaRPr lang="en-US" dirty="0"/>
          </a:p>
        </p:txBody>
      </p:sp>
      <p:sp>
        <p:nvSpPr>
          <p:cNvPr id="3" name="Subtitle 2"/>
          <p:cNvSpPr>
            <a:spLocks noGrp="1"/>
          </p:cNvSpPr>
          <p:nvPr>
            <p:ph type="subTitle" idx="1"/>
          </p:nvPr>
        </p:nvSpPr>
        <p:spPr/>
        <p:txBody>
          <a:bodyPr/>
          <a:lstStyle/>
          <a:p>
            <a:r>
              <a:rPr lang="en-US" dirty="0"/>
              <a:t>Elsa Lena Ryding</a:t>
            </a:r>
          </a:p>
          <a:p>
            <a:r>
              <a:rPr lang="en-US" dirty="0"/>
              <a:t>KBH, KI</a:t>
            </a:r>
          </a:p>
        </p:txBody>
      </p:sp>
    </p:spTree>
    <p:extLst>
      <p:ext uri="{BB962C8B-B14F-4D97-AF65-F5344CB8AC3E}">
        <p14:creationId xmlns:p14="http://schemas.microsoft.com/office/powerpoint/2010/main" val="1224483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Inkontinens</a:t>
            </a:r>
            <a:endParaRPr lang="en-US" dirty="0"/>
          </a:p>
        </p:txBody>
      </p:sp>
      <p:sp>
        <p:nvSpPr>
          <p:cNvPr id="3" name="Content Placeholder 2"/>
          <p:cNvSpPr>
            <a:spLocks noGrp="1"/>
          </p:cNvSpPr>
          <p:nvPr>
            <p:ph idx="1"/>
          </p:nvPr>
        </p:nvSpPr>
        <p:spPr/>
        <p:txBody>
          <a:bodyPr>
            <a:normAutofit fontScale="92500" lnSpcReduction="20000"/>
          </a:bodyPr>
          <a:lstStyle/>
          <a:p>
            <a:r>
              <a:rPr lang="en-US" sz="3500" dirty="0" err="1"/>
              <a:t>Många</a:t>
            </a:r>
            <a:r>
              <a:rPr lang="en-US" sz="3500" dirty="0"/>
              <a:t> </a:t>
            </a:r>
            <a:r>
              <a:rPr lang="en-US" sz="3500" dirty="0" err="1"/>
              <a:t>har</a:t>
            </a:r>
            <a:r>
              <a:rPr lang="en-US" sz="3500" dirty="0"/>
              <a:t> </a:t>
            </a:r>
            <a:r>
              <a:rPr lang="en-US" sz="3500" dirty="0" err="1"/>
              <a:t>visat</a:t>
            </a:r>
            <a:r>
              <a:rPr lang="en-US" sz="3500" dirty="0"/>
              <a:t> </a:t>
            </a:r>
            <a:r>
              <a:rPr lang="en-US" sz="3500" dirty="0" err="1"/>
              <a:t>att</a:t>
            </a:r>
            <a:r>
              <a:rPr lang="en-US" sz="3500" dirty="0"/>
              <a:t> </a:t>
            </a:r>
            <a:r>
              <a:rPr lang="en-US" sz="3500" dirty="0" err="1"/>
              <a:t>inkontinens</a:t>
            </a:r>
            <a:r>
              <a:rPr lang="en-US" sz="3500" dirty="0"/>
              <a:t> </a:t>
            </a:r>
            <a:r>
              <a:rPr lang="en-US" sz="3500" dirty="0" err="1"/>
              <a:t>stör</a:t>
            </a:r>
            <a:r>
              <a:rPr lang="en-US" sz="3500" dirty="0"/>
              <a:t> </a:t>
            </a:r>
            <a:r>
              <a:rPr lang="en-US" sz="3500" dirty="0" err="1"/>
              <a:t>kvinnors</a:t>
            </a:r>
            <a:r>
              <a:rPr lang="en-US" sz="3500" dirty="0"/>
              <a:t> </a:t>
            </a:r>
            <a:r>
              <a:rPr lang="en-US" sz="3500" dirty="0" err="1"/>
              <a:t>sexliv</a:t>
            </a:r>
            <a:r>
              <a:rPr lang="en-US" dirty="0"/>
              <a:t>. </a:t>
            </a:r>
            <a:r>
              <a:rPr lang="en-US" sz="3000" dirty="0" err="1"/>
              <a:t>Exempel</a:t>
            </a:r>
            <a:r>
              <a:rPr lang="en-US" sz="3000" dirty="0"/>
              <a:t>: Nilsson M, </a:t>
            </a:r>
            <a:r>
              <a:rPr lang="en-US" sz="3000" dirty="0" err="1"/>
              <a:t>Lalos</a:t>
            </a:r>
            <a:r>
              <a:rPr lang="en-US" sz="3000" dirty="0"/>
              <a:t> A (2009) </a:t>
            </a:r>
            <a:r>
              <a:rPr lang="en-US" sz="3000" dirty="0" err="1"/>
              <a:t>undersökte</a:t>
            </a:r>
            <a:r>
              <a:rPr lang="en-US" sz="3000" dirty="0"/>
              <a:t> 99 </a:t>
            </a:r>
            <a:r>
              <a:rPr lang="en-US" sz="3000" dirty="0" err="1"/>
              <a:t>sexuellt</a:t>
            </a:r>
            <a:r>
              <a:rPr lang="en-US" sz="3000" dirty="0"/>
              <a:t> </a:t>
            </a:r>
            <a:r>
              <a:rPr lang="en-US" sz="3000" dirty="0" err="1"/>
              <a:t>aktiva</a:t>
            </a:r>
            <a:r>
              <a:rPr lang="en-US" sz="3000" dirty="0"/>
              <a:t> par: 43% </a:t>
            </a:r>
            <a:r>
              <a:rPr lang="en-US" sz="3000" dirty="0" err="1"/>
              <a:t>av</a:t>
            </a:r>
            <a:r>
              <a:rPr lang="en-US" sz="3000" dirty="0"/>
              <a:t> </a:t>
            </a:r>
            <a:r>
              <a:rPr lang="en-US" sz="3000" dirty="0" err="1"/>
              <a:t>kvinnor</a:t>
            </a:r>
            <a:r>
              <a:rPr lang="en-US" sz="3000" dirty="0"/>
              <a:t> med </a:t>
            </a:r>
            <a:r>
              <a:rPr lang="en-US" sz="3000" dirty="0" err="1"/>
              <a:t>konstaterad</a:t>
            </a:r>
            <a:r>
              <a:rPr lang="en-US" sz="3000" dirty="0"/>
              <a:t> </a:t>
            </a:r>
            <a:r>
              <a:rPr lang="en-US" sz="3000" dirty="0" err="1"/>
              <a:t>inkontinens</a:t>
            </a:r>
            <a:r>
              <a:rPr lang="en-US" sz="3000" dirty="0"/>
              <a:t>. 23% </a:t>
            </a:r>
            <a:r>
              <a:rPr lang="en-US" sz="3000" dirty="0" err="1"/>
              <a:t>av</a:t>
            </a:r>
            <a:r>
              <a:rPr lang="en-US" sz="3000" dirty="0"/>
              <a:t> partners </a:t>
            </a:r>
            <a:r>
              <a:rPr lang="en-US" sz="3000" dirty="0" err="1"/>
              <a:t>stördes</a:t>
            </a:r>
            <a:r>
              <a:rPr lang="en-US" sz="3000" dirty="0"/>
              <a:t> </a:t>
            </a:r>
            <a:r>
              <a:rPr lang="en-US" sz="3000" dirty="0" err="1"/>
              <a:t>av</a:t>
            </a:r>
            <a:r>
              <a:rPr lang="en-US" sz="3000" dirty="0"/>
              <a:t> </a:t>
            </a:r>
            <a:r>
              <a:rPr lang="en-US" sz="3000" dirty="0" err="1"/>
              <a:t>symtomet</a:t>
            </a:r>
            <a:r>
              <a:rPr lang="en-US" sz="3000" dirty="0"/>
              <a:t> </a:t>
            </a:r>
          </a:p>
          <a:p>
            <a:r>
              <a:rPr lang="en-US" sz="3000" dirty="0" err="1"/>
              <a:t>Många</a:t>
            </a:r>
            <a:r>
              <a:rPr lang="en-US" sz="3000" dirty="0"/>
              <a:t> </a:t>
            </a:r>
            <a:r>
              <a:rPr lang="en-US" sz="3000" dirty="0" err="1"/>
              <a:t>av</a:t>
            </a:r>
            <a:r>
              <a:rPr lang="en-US" sz="3000" dirty="0"/>
              <a:t> </a:t>
            </a:r>
            <a:r>
              <a:rPr lang="en-US" sz="3000" dirty="0" err="1"/>
              <a:t>kvinnorna</a:t>
            </a:r>
            <a:r>
              <a:rPr lang="en-US" sz="3000" dirty="0"/>
              <a:t> </a:t>
            </a:r>
            <a:r>
              <a:rPr lang="en-US" sz="3000" dirty="0" err="1"/>
              <a:t>fruktade</a:t>
            </a:r>
            <a:r>
              <a:rPr lang="en-US" sz="3000" dirty="0"/>
              <a:t> </a:t>
            </a:r>
            <a:r>
              <a:rPr lang="en-US" sz="3000" dirty="0" err="1"/>
              <a:t>särskilt</a:t>
            </a:r>
            <a:r>
              <a:rPr lang="en-US" sz="3000" dirty="0"/>
              <a:t> </a:t>
            </a:r>
            <a:r>
              <a:rPr lang="en-US" sz="3000" dirty="0" err="1"/>
              <a:t>läckage</a:t>
            </a:r>
            <a:r>
              <a:rPr lang="en-US" sz="3000" dirty="0"/>
              <a:t> vid penetration </a:t>
            </a:r>
            <a:r>
              <a:rPr lang="en-US" sz="3000" dirty="0" err="1"/>
              <a:t>eller</a:t>
            </a:r>
            <a:r>
              <a:rPr lang="en-US" sz="3000" dirty="0"/>
              <a:t> orgasm, men </a:t>
            </a:r>
            <a:r>
              <a:rPr lang="en-US" sz="3000" dirty="0" err="1"/>
              <a:t>männen</a:t>
            </a:r>
            <a:r>
              <a:rPr lang="en-US" sz="3000" dirty="0"/>
              <a:t> </a:t>
            </a:r>
            <a:r>
              <a:rPr lang="en-US" sz="3000" dirty="0" err="1"/>
              <a:t>märkte</a:t>
            </a:r>
            <a:r>
              <a:rPr lang="en-US" sz="3000" dirty="0"/>
              <a:t> </a:t>
            </a:r>
            <a:r>
              <a:rPr lang="en-US" sz="3000" dirty="0" err="1"/>
              <a:t>det</a:t>
            </a:r>
            <a:r>
              <a:rPr lang="en-US" sz="3000" dirty="0"/>
              <a:t> </a:t>
            </a:r>
            <a:r>
              <a:rPr lang="en-US" sz="3000" dirty="0" err="1"/>
              <a:t>inte</a:t>
            </a:r>
            <a:r>
              <a:rPr lang="en-US" sz="3000" dirty="0"/>
              <a:t> </a:t>
            </a:r>
            <a:r>
              <a:rPr lang="en-US" sz="3000" dirty="0" err="1"/>
              <a:t>alltid</a:t>
            </a:r>
            <a:r>
              <a:rPr lang="en-US" sz="3000" dirty="0"/>
              <a:t> </a:t>
            </a:r>
            <a:r>
              <a:rPr lang="en-US" sz="3000" dirty="0" err="1"/>
              <a:t>och</a:t>
            </a:r>
            <a:r>
              <a:rPr lang="en-US" sz="3000" dirty="0"/>
              <a:t> </a:t>
            </a:r>
            <a:r>
              <a:rPr lang="en-US" sz="3000" dirty="0" err="1"/>
              <a:t>tyckte</a:t>
            </a:r>
            <a:r>
              <a:rPr lang="en-US" sz="3000" dirty="0"/>
              <a:t> </a:t>
            </a:r>
            <a:r>
              <a:rPr lang="en-US" sz="3000" dirty="0" err="1"/>
              <a:t>mera</a:t>
            </a:r>
            <a:r>
              <a:rPr lang="en-US" sz="3000" dirty="0"/>
              <a:t> </a:t>
            </a:r>
            <a:r>
              <a:rPr lang="en-US" sz="3000" dirty="0" err="1"/>
              <a:t>sällan</a:t>
            </a:r>
            <a:r>
              <a:rPr lang="en-US" sz="3000" dirty="0"/>
              <a:t> </a:t>
            </a:r>
            <a:r>
              <a:rPr lang="en-US" sz="3000" dirty="0" err="1"/>
              <a:t>att</a:t>
            </a:r>
            <a:r>
              <a:rPr lang="en-US" sz="3000" dirty="0"/>
              <a:t> </a:t>
            </a:r>
            <a:r>
              <a:rPr lang="en-US" sz="3000" dirty="0" err="1"/>
              <a:t>det</a:t>
            </a:r>
            <a:r>
              <a:rPr lang="en-US" sz="3000" dirty="0"/>
              <a:t> </a:t>
            </a:r>
            <a:r>
              <a:rPr lang="en-US" sz="3000" dirty="0" err="1"/>
              <a:t>var</a:t>
            </a:r>
            <a:r>
              <a:rPr lang="en-US" sz="3000" dirty="0"/>
              <a:t> </a:t>
            </a:r>
            <a:r>
              <a:rPr lang="en-US" sz="3000" dirty="0" err="1"/>
              <a:t>problematiskt</a:t>
            </a:r>
            <a:endParaRPr lang="en-US" sz="3000" dirty="0"/>
          </a:p>
          <a:p>
            <a:r>
              <a:rPr lang="en-US" sz="3000" dirty="0" err="1"/>
              <a:t>Orgamsproblem</a:t>
            </a:r>
            <a:r>
              <a:rPr lang="en-US" sz="3000" dirty="0"/>
              <a:t> </a:t>
            </a:r>
            <a:r>
              <a:rPr lang="en-US" sz="3000" dirty="0" err="1"/>
              <a:t>och</a:t>
            </a:r>
            <a:r>
              <a:rPr lang="en-US" sz="3000" dirty="0"/>
              <a:t> </a:t>
            </a:r>
            <a:r>
              <a:rPr lang="en-US" sz="3000" dirty="0" err="1"/>
              <a:t>psykiska</a:t>
            </a:r>
            <a:r>
              <a:rPr lang="en-US" sz="3000" dirty="0"/>
              <a:t> problem </a:t>
            </a:r>
            <a:r>
              <a:rPr lang="en-US" sz="3000" dirty="0" err="1"/>
              <a:t>korrelerade</a:t>
            </a:r>
            <a:r>
              <a:rPr lang="en-US" sz="3000" dirty="0"/>
              <a:t> </a:t>
            </a:r>
            <a:r>
              <a:rPr lang="en-US" sz="3000" dirty="0" err="1"/>
              <a:t>även</a:t>
            </a:r>
            <a:r>
              <a:rPr lang="en-US" sz="3000" dirty="0"/>
              <a:t> med </a:t>
            </a:r>
            <a:r>
              <a:rPr lang="en-US" sz="3000" dirty="0" err="1"/>
              <a:t>minskad</a:t>
            </a:r>
            <a:r>
              <a:rPr lang="en-US" sz="3000" dirty="0"/>
              <a:t> lust hos </a:t>
            </a:r>
            <a:r>
              <a:rPr lang="en-US" sz="3000" dirty="0" err="1"/>
              <a:t>kvinnan</a:t>
            </a:r>
            <a:endParaRPr lang="en-US" sz="3000" dirty="0"/>
          </a:p>
        </p:txBody>
      </p:sp>
    </p:spTree>
    <p:extLst>
      <p:ext uri="{BB962C8B-B14F-4D97-AF65-F5344CB8AC3E}">
        <p14:creationId xmlns:p14="http://schemas.microsoft.com/office/powerpoint/2010/main" val="2256615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Inkontinensop</a:t>
            </a:r>
            <a:endParaRPr lang="en-US" dirty="0"/>
          </a:p>
        </p:txBody>
      </p:sp>
      <p:sp>
        <p:nvSpPr>
          <p:cNvPr id="3" name="Content Placeholder 2"/>
          <p:cNvSpPr>
            <a:spLocks noGrp="1"/>
          </p:cNvSpPr>
          <p:nvPr>
            <p:ph idx="1"/>
          </p:nvPr>
        </p:nvSpPr>
        <p:spPr/>
        <p:txBody>
          <a:bodyPr>
            <a:normAutofit lnSpcReduction="10000"/>
          </a:bodyPr>
          <a:lstStyle/>
          <a:p>
            <a:r>
              <a:rPr lang="en-US" dirty="0" err="1"/>
              <a:t>Generellt</a:t>
            </a:r>
            <a:r>
              <a:rPr lang="en-US" dirty="0"/>
              <a:t> </a:t>
            </a:r>
            <a:r>
              <a:rPr lang="en-US" dirty="0" err="1"/>
              <a:t>oklart</a:t>
            </a:r>
            <a:r>
              <a:rPr lang="en-US" dirty="0"/>
              <a:t> </a:t>
            </a:r>
            <a:r>
              <a:rPr lang="en-US" dirty="0" err="1"/>
              <a:t>om</a:t>
            </a:r>
            <a:r>
              <a:rPr lang="en-US" dirty="0"/>
              <a:t> </a:t>
            </a:r>
            <a:r>
              <a:rPr lang="en-US" dirty="0" err="1"/>
              <a:t>det</a:t>
            </a:r>
            <a:r>
              <a:rPr lang="en-US" dirty="0"/>
              <a:t> </a:t>
            </a:r>
            <a:r>
              <a:rPr lang="en-US" dirty="0" err="1"/>
              <a:t>hjälper</a:t>
            </a:r>
            <a:r>
              <a:rPr lang="en-US" dirty="0"/>
              <a:t> </a:t>
            </a:r>
            <a:r>
              <a:rPr lang="en-US" dirty="0" err="1"/>
              <a:t>upp</a:t>
            </a:r>
            <a:r>
              <a:rPr lang="en-US" dirty="0"/>
              <a:t> </a:t>
            </a:r>
            <a:r>
              <a:rPr lang="en-US" dirty="0" err="1"/>
              <a:t>sexualiteten</a:t>
            </a:r>
            <a:r>
              <a:rPr lang="en-US" dirty="0"/>
              <a:t>. </a:t>
            </a:r>
            <a:r>
              <a:rPr lang="en-US" dirty="0" err="1"/>
              <a:t>Kan</a:t>
            </a:r>
            <a:r>
              <a:rPr lang="en-US" dirty="0"/>
              <a:t> </a:t>
            </a:r>
            <a:r>
              <a:rPr lang="en-US" dirty="0" err="1"/>
              <a:t>hjälpa</a:t>
            </a:r>
            <a:r>
              <a:rPr lang="en-US" dirty="0"/>
              <a:t> mot </a:t>
            </a:r>
            <a:r>
              <a:rPr lang="en-US" dirty="0" err="1"/>
              <a:t>oro</a:t>
            </a:r>
            <a:r>
              <a:rPr lang="en-US" dirty="0"/>
              <a:t> </a:t>
            </a:r>
            <a:r>
              <a:rPr lang="en-US" dirty="0" err="1"/>
              <a:t>och</a:t>
            </a:r>
            <a:r>
              <a:rPr lang="en-US" dirty="0"/>
              <a:t> </a:t>
            </a:r>
            <a:r>
              <a:rPr lang="en-US" dirty="0" err="1"/>
              <a:t>skam</a:t>
            </a:r>
            <a:r>
              <a:rPr lang="en-US" dirty="0"/>
              <a:t>. </a:t>
            </a:r>
            <a:r>
              <a:rPr lang="en-US" dirty="0" err="1"/>
              <a:t>Friska</a:t>
            </a:r>
            <a:r>
              <a:rPr lang="en-US" dirty="0"/>
              <a:t> </a:t>
            </a:r>
            <a:r>
              <a:rPr lang="en-US" dirty="0" err="1"/>
              <a:t>kvinnor</a:t>
            </a:r>
            <a:r>
              <a:rPr lang="en-US" dirty="0"/>
              <a:t> med </a:t>
            </a:r>
            <a:r>
              <a:rPr lang="en-US" dirty="0" err="1"/>
              <a:t>inkontinens</a:t>
            </a:r>
            <a:r>
              <a:rPr lang="en-US" dirty="0"/>
              <a:t> vid </a:t>
            </a:r>
            <a:r>
              <a:rPr lang="en-US" dirty="0" err="1"/>
              <a:t>samlag</a:t>
            </a:r>
            <a:r>
              <a:rPr lang="en-US" dirty="0"/>
              <a:t> </a:t>
            </a:r>
            <a:r>
              <a:rPr lang="en-US" dirty="0" err="1"/>
              <a:t>kanske</a:t>
            </a:r>
            <a:r>
              <a:rPr lang="en-US" dirty="0"/>
              <a:t> </a:t>
            </a:r>
            <a:r>
              <a:rPr lang="en-US" dirty="0" err="1"/>
              <a:t>bäst</a:t>
            </a:r>
            <a:r>
              <a:rPr lang="en-US" dirty="0"/>
              <a:t> </a:t>
            </a:r>
            <a:r>
              <a:rPr lang="en-US" dirty="0" err="1"/>
              <a:t>prognos</a:t>
            </a:r>
            <a:r>
              <a:rPr lang="en-US" dirty="0"/>
              <a:t>.</a:t>
            </a:r>
          </a:p>
          <a:p>
            <a:pPr marL="0" indent="0">
              <a:buNone/>
            </a:pPr>
            <a:r>
              <a:rPr lang="en-US" sz="2400" dirty="0"/>
              <a:t>Rogers RG 2004, </a:t>
            </a:r>
            <a:r>
              <a:rPr lang="en-US" sz="2400" dirty="0" err="1"/>
              <a:t>Wadie</a:t>
            </a:r>
            <a:r>
              <a:rPr lang="en-US" sz="2400" dirty="0"/>
              <a:t> BS  2010, </a:t>
            </a:r>
            <a:r>
              <a:rPr lang="en-US" sz="2400" dirty="0" err="1"/>
              <a:t>Löwenstein</a:t>
            </a:r>
            <a:r>
              <a:rPr lang="en-US" sz="2400" dirty="0"/>
              <a:t> L 2016, </a:t>
            </a:r>
            <a:r>
              <a:rPr lang="en-US" sz="2400" dirty="0" err="1"/>
              <a:t>Lonnée</a:t>
            </a:r>
            <a:r>
              <a:rPr lang="en-US" sz="2400" dirty="0"/>
              <a:t>-Hoffmann R 2013</a:t>
            </a:r>
          </a:p>
          <a:p>
            <a:r>
              <a:rPr lang="sv-SE" dirty="0">
                <a:latin typeface="Calibri" charset="0"/>
              </a:rPr>
              <a:t>Efter </a:t>
            </a:r>
            <a:r>
              <a:rPr lang="sv-SE" dirty="0" err="1">
                <a:latin typeface="Calibri" charset="0"/>
              </a:rPr>
              <a:t>op</a:t>
            </a:r>
            <a:r>
              <a:rPr lang="sv-SE" dirty="0">
                <a:latin typeface="Calibri" charset="0"/>
              </a:rPr>
              <a:t>; </a:t>
            </a:r>
            <a:r>
              <a:rPr lang="sv-SE" dirty="0" err="1">
                <a:latin typeface="Calibri" charset="0"/>
              </a:rPr>
              <a:t>metanalys</a:t>
            </a:r>
            <a:r>
              <a:rPr lang="sv-SE" dirty="0">
                <a:latin typeface="Calibri" charset="0"/>
              </a:rPr>
              <a:t> - reducerad inkontinens vid coitus                                                                       (OR 0.11; 95% CI 0.07, 0.17). </a:t>
            </a:r>
            <a:r>
              <a:rPr lang="sv-SE" sz="2000" dirty="0">
                <a:latin typeface="Calibri" charset="0"/>
              </a:rPr>
              <a:t>					                                 </a:t>
            </a:r>
            <a:r>
              <a:rPr lang="sv-SE" sz="1800" dirty="0">
                <a:latin typeface="Calibri" charset="0"/>
              </a:rPr>
              <a:t>       </a:t>
            </a:r>
            <a:r>
              <a:rPr lang="sv-SE" sz="2400" dirty="0" err="1">
                <a:latin typeface="Calibri" charset="0"/>
              </a:rPr>
              <a:t>Sha</a:t>
            </a:r>
            <a:r>
              <a:rPr lang="sv-SE" sz="2400" dirty="0">
                <a:latin typeface="Calibri" charset="0"/>
              </a:rPr>
              <a:t> S et al, J Sex Med 2012 </a:t>
            </a:r>
          </a:p>
          <a:p>
            <a:pPr marL="0" indent="0">
              <a:buNone/>
            </a:pPr>
            <a:endParaRPr lang="en-US" sz="2400" dirty="0"/>
          </a:p>
        </p:txBody>
      </p:sp>
    </p:spTree>
    <p:extLst>
      <p:ext uri="{BB962C8B-B14F-4D97-AF65-F5344CB8AC3E}">
        <p14:creationId xmlns:p14="http://schemas.microsoft.com/office/powerpoint/2010/main" val="155076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Prolaps</a:t>
            </a:r>
            <a:endParaRPr lang="en-US" dirty="0"/>
          </a:p>
        </p:txBody>
      </p:sp>
      <p:sp>
        <p:nvSpPr>
          <p:cNvPr id="3" name="Content Placeholder 2"/>
          <p:cNvSpPr>
            <a:spLocks noGrp="1"/>
          </p:cNvSpPr>
          <p:nvPr>
            <p:ph idx="1"/>
          </p:nvPr>
        </p:nvSpPr>
        <p:spPr/>
        <p:txBody>
          <a:bodyPr>
            <a:normAutofit fontScale="77500" lnSpcReduction="20000"/>
          </a:bodyPr>
          <a:lstStyle/>
          <a:p>
            <a:r>
              <a:rPr lang="en-US" sz="3800" dirty="0" err="1"/>
              <a:t>Kvinnor</a:t>
            </a:r>
            <a:r>
              <a:rPr lang="en-US" sz="3800" dirty="0"/>
              <a:t> med </a:t>
            </a:r>
            <a:r>
              <a:rPr lang="en-US" sz="3800" dirty="0" err="1"/>
              <a:t>prolaps</a:t>
            </a:r>
            <a:r>
              <a:rPr lang="en-US" sz="3800" dirty="0"/>
              <a:t> </a:t>
            </a:r>
            <a:r>
              <a:rPr lang="en-US" sz="3800" dirty="0" err="1"/>
              <a:t>kan</a:t>
            </a:r>
            <a:r>
              <a:rPr lang="en-US" sz="3800" dirty="0"/>
              <a:t> ha </a:t>
            </a:r>
            <a:r>
              <a:rPr lang="en-US" sz="3800" dirty="0" err="1"/>
              <a:t>sämre</a:t>
            </a:r>
            <a:r>
              <a:rPr lang="en-US" sz="3800" dirty="0"/>
              <a:t> </a:t>
            </a:r>
            <a:r>
              <a:rPr lang="en-US" sz="3800" dirty="0" err="1"/>
              <a:t>uppfattning</a:t>
            </a:r>
            <a:r>
              <a:rPr lang="en-US" sz="3800" dirty="0"/>
              <a:t> </a:t>
            </a:r>
            <a:r>
              <a:rPr lang="en-US" sz="3800" dirty="0" err="1"/>
              <a:t>om</a:t>
            </a:r>
            <a:r>
              <a:rPr lang="en-US" sz="3800" dirty="0"/>
              <a:t> </a:t>
            </a:r>
            <a:r>
              <a:rPr lang="en-US" sz="3800" dirty="0" err="1"/>
              <a:t>sina</a:t>
            </a:r>
            <a:r>
              <a:rPr lang="en-US" sz="3800" dirty="0"/>
              <a:t> genitalia </a:t>
            </a:r>
            <a:r>
              <a:rPr lang="en-US" sz="3800" dirty="0" err="1"/>
              <a:t>än</a:t>
            </a:r>
            <a:r>
              <a:rPr lang="en-US" sz="3800" dirty="0"/>
              <a:t> </a:t>
            </a:r>
            <a:r>
              <a:rPr lang="en-US" sz="3800" dirty="0" err="1"/>
              <a:t>kvinnor</a:t>
            </a:r>
            <a:r>
              <a:rPr lang="en-US" sz="3800" dirty="0"/>
              <a:t> </a:t>
            </a:r>
            <a:r>
              <a:rPr lang="en-US" sz="3800" dirty="0" err="1"/>
              <a:t>utan</a:t>
            </a:r>
            <a:r>
              <a:rPr lang="en-US" sz="3800" dirty="0"/>
              <a:t>. </a:t>
            </a:r>
            <a:r>
              <a:rPr lang="en-US" sz="3800" dirty="0" err="1"/>
              <a:t>Kvinnor</a:t>
            </a:r>
            <a:r>
              <a:rPr lang="en-US" sz="3800" dirty="0"/>
              <a:t> op. </a:t>
            </a:r>
            <a:r>
              <a:rPr lang="en-US" sz="3800" dirty="0" err="1"/>
              <a:t>för</a:t>
            </a:r>
            <a:r>
              <a:rPr lang="en-US" sz="3800" dirty="0"/>
              <a:t> </a:t>
            </a:r>
            <a:r>
              <a:rPr lang="en-US" sz="3800" dirty="0" err="1"/>
              <a:t>prolaps</a:t>
            </a:r>
            <a:r>
              <a:rPr lang="en-US" sz="3800" dirty="0"/>
              <a:t> ligger </a:t>
            </a:r>
            <a:r>
              <a:rPr lang="en-US" sz="3800" dirty="0" err="1"/>
              <a:t>däremellan</a:t>
            </a:r>
            <a:r>
              <a:rPr lang="en-US" sz="3800" dirty="0"/>
              <a:t>. </a:t>
            </a:r>
            <a:r>
              <a:rPr lang="en-US" sz="3800" dirty="0" err="1"/>
              <a:t>Sämre</a:t>
            </a:r>
            <a:r>
              <a:rPr lang="en-US" sz="3800" dirty="0"/>
              <a:t> genital </a:t>
            </a:r>
            <a:r>
              <a:rPr lang="en-US" sz="3800" dirty="0" err="1"/>
              <a:t>kroppsuppfattning</a:t>
            </a:r>
            <a:r>
              <a:rPr lang="en-US" sz="3800" dirty="0"/>
              <a:t> </a:t>
            </a:r>
            <a:r>
              <a:rPr lang="en-US" sz="3800" dirty="0" err="1"/>
              <a:t>korrelerar</a:t>
            </a:r>
            <a:r>
              <a:rPr lang="en-US" sz="3800" dirty="0"/>
              <a:t> med </a:t>
            </a:r>
            <a:r>
              <a:rPr lang="en-US" sz="3800" dirty="0" err="1"/>
              <a:t>sänkt</a:t>
            </a:r>
            <a:r>
              <a:rPr lang="en-US" sz="3800" dirty="0"/>
              <a:t> lust </a:t>
            </a:r>
            <a:r>
              <a:rPr lang="en-US" sz="3800" dirty="0" err="1"/>
              <a:t>och</a:t>
            </a:r>
            <a:r>
              <a:rPr lang="en-US" sz="3800" dirty="0"/>
              <a:t> </a:t>
            </a:r>
            <a:r>
              <a:rPr lang="en-US" sz="3800" dirty="0" err="1"/>
              <a:t>tillfredställelse</a:t>
            </a:r>
            <a:r>
              <a:rPr lang="en-US" sz="3800" dirty="0"/>
              <a:t>.</a:t>
            </a:r>
          </a:p>
          <a:p>
            <a:pPr marL="0" indent="0">
              <a:buNone/>
            </a:pPr>
            <a:r>
              <a:rPr lang="en-US" sz="2600" dirty="0" err="1"/>
              <a:t>Zielinsky</a:t>
            </a:r>
            <a:r>
              <a:rPr lang="en-US" sz="2600" dirty="0"/>
              <a:t> R 2012 (</a:t>
            </a:r>
            <a:r>
              <a:rPr lang="en-US" sz="2600" dirty="0" err="1"/>
              <a:t>liten</a:t>
            </a:r>
            <a:r>
              <a:rPr lang="en-US" sz="2600" dirty="0"/>
              <a:t> </a:t>
            </a:r>
            <a:r>
              <a:rPr lang="en-US" sz="2600" dirty="0" err="1"/>
              <a:t>studie</a:t>
            </a:r>
            <a:r>
              <a:rPr lang="en-US" sz="2600" dirty="0"/>
              <a:t>)</a:t>
            </a:r>
          </a:p>
          <a:p>
            <a:r>
              <a:rPr lang="en-US" sz="3800" dirty="0" err="1"/>
              <a:t>Prolaps</a:t>
            </a:r>
            <a:r>
              <a:rPr lang="en-US" sz="3800" dirty="0"/>
              <a:t> </a:t>
            </a:r>
            <a:r>
              <a:rPr lang="en-US" sz="3800" dirty="0" err="1"/>
              <a:t>kan</a:t>
            </a:r>
            <a:r>
              <a:rPr lang="en-US" sz="3800" dirty="0"/>
              <a:t> </a:t>
            </a:r>
            <a:r>
              <a:rPr lang="en-US" sz="3800" dirty="0" err="1"/>
              <a:t>ge</a:t>
            </a:r>
            <a:r>
              <a:rPr lang="en-US" sz="3800" dirty="0"/>
              <a:t> </a:t>
            </a:r>
            <a:r>
              <a:rPr lang="en-US" sz="3800" dirty="0" err="1"/>
              <a:t>mekaniska</a:t>
            </a:r>
            <a:r>
              <a:rPr lang="en-US" sz="3800" dirty="0"/>
              <a:t> </a:t>
            </a:r>
            <a:r>
              <a:rPr lang="en-US" sz="3800" dirty="0" err="1"/>
              <a:t>samlagsbesvär</a:t>
            </a:r>
            <a:r>
              <a:rPr lang="en-US" sz="3800" dirty="0"/>
              <a:t> </a:t>
            </a:r>
            <a:r>
              <a:rPr lang="en-US" sz="3800" dirty="0" err="1"/>
              <a:t>eller</a:t>
            </a:r>
            <a:r>
              <a:rPr lang="en-US" sz="3800" dirty="0"/>
              <a:t> </a:t>
            </a:r>
            <a:r>
              <a:rPr lang="en-US" sz="3800" dirty="0" err="1"/>
              <a:t>smärta</a:t>
            </a:r>
            <a:r>
              <a:rPr lang="en-US" sz="3800" dirty="0"/>
              <a:t>, men </a:t>
            </a:r>
            <a:r>
              <a:rPr lang="en-US" sz="3800" dirty="0" err="1"/>
              <a:t>ganska</a:t>
            </a:r>
            <a:r>
              <a:rPr lang="en-US" sz="3800" dirty="0"/>
              <a:t> </a:t>
            </a:r>
            <a:r>
              <a:rPr lang="en-US" sz="3800" dirty="0" err="1"/>
              <a:t>sällan</a:t>
            </a:r>
            <a:r>
              <a:rPr lang="en-US" sz="3800" dirty="0"/>
              <a:t> </a:t>
            </a:r>
            <a:r>
              <a:rPr lang="en-US" sz="3800" dirty="0" err="1"/>
              <a:t>tror</a:t>
            </a:r>
            <a:r>
              <a:rPr lang="en-US" sz="3800" dirty="0"/>
              <a:t> jag? </a:t>
            </a:r>
          </a:p>
          <a:p>
            <a:r>
              <a:rPr lang="en-US" sz="3800" dirty="0" err="1"/>
              <a:t>Heterosexuella</a:t>
            </a:r>
            <a:r>
              <a:rPr lang="en-US" sz="3800" dirty="0"/>
              <a:t> </a:t>
            </a:r>
            <a:r>
              <a:rPr lang="en-US" sz="3800" dirty="0" err="1"/>
              <a:t>kvinnor</a:t>
            </a:r>
            <a:r>
              <a:rPr lang="en-US" sz="3800" dirty="0"/>
              <a:t> &gt; 40 </a:t>
            </a:r>
            <a:r>
              <a:rPr lang="en-US" sz="3800" dirty="0" err="1"/>
              <a:t>år</a:t>
            </a:r>
            <a:r>
              <a:rPr lang="en-US" sz="3800" dirty="0"/>
              <a:t>, med partner anger </a:t>
            </a:r>
            <a:r>
              <a:rPr lang="en-US" sz="3800" dirty="0" err="1"/>
              <a:t>lika</a:t>
            </a:r>
            <a:r>
              <a:rPr lang="en-US" sz="3800" dirty="0"/>
              <a:t> bra sex </a:t>
            </a:r>
            <a:r>
              <a:rPr lang="en-US" sz="3800" dirty="0" err="1"/>
              <a:t>som</a:t>
            </a:r>
            <a:r>
              <a:rPr lang="en-US" sz="3800" dirty="0"/>
              <a:t> </a:t>
            </a:r>
            <a:r>
              <a:rPr lang="en-US" sz="3800" dirty="0" err="1"/>
              <a:t>kvinnor</a:t>
            </a:r>
            <a:r>
              <a:rPr lang="en-US" sz="3800" dirty="0"/>
              <a:t> </a:t>
            </a:r>
            <a:r>
              <a:rPr lang="en-US" sz="3800" dirty="0" err="1"/>
              <a:t>utan</a:t>
            </a:r>
            <a:r>
              <a:rPr lang="en-US" sz="3800" dirty="0"/>
              <a:t> </a:t>
            </a:r>
            <a:r>
              <a:rPr lang="en-US" sz="3800" dirty="0" err="1"/>
              <a:t>prolaps</a:t>
            </a:r>
            <a:r>
              <a:rPr lang="en-US" sz="3800" dirty="0"/>
              <a:t>/</a:t>
            </a:r>
            <a:r>
              <a:rPr lang="en-US" sz="3800" dirty="0" err="1"/>
              <a:t>inkontinens</a:t>
            </a:r>
            <a:endParaRPr lang="en-US" sz="3800" dirty="0"/>
          </a:p>
          <a:p>
            <a:pPr marL="0" indent="0">
              <a:buNone/>
            </a:pPr>
            <a:r>
              <a:rPr lang="en-US" sz="2600" dirty="0" err="1"/>
              <a:t>Tolo</a:t>
            </a:r>
            <a:r>
              <a:rPr lang="en-US" sz="2600" dirty="0"/>
              <a:t> B 2013 (</a:t>
            </a:r>
            <a:r>
              <a:rPr lang="en-US" sz="2600" dirty="0" err="1"/>
              <a:t>större</a:t>
            </a:r>
            <a:r>
              <a:rPr lang="en-US" sz="2600" dirty="0"/>
              <a:t> </a:t>
            </a:r>
            <a:r>
              <a:rPr lang="en-US" sz="2600" dirty="0" err="1"/>
              <a:t>studie</a:t>
            </a:r>
            <a:r>
              <a:rPr lang="en-US" sz="2600" dirty="0"/>
              <a:t>)</a:t>
            </a:r>
          </a:p>
          <a:p>
            <a:pPr marL="0" indent="0">
              <a:buNone/>
            </a:pPr>
            <a:endParaRPr lang="en-US" dirty="0"/>
          </a:p>
        </p:txBody>
      </p:sp>
    </p:spTree>
    <p:extLst>
      <p:ext uri="{BB962C8B-B14F-4D97-AF65-F5344CB8AC3E}">
        <p14:creationId xmlns:p14="http://schemas.microsoft.com/office/powerpoint/2010/main" val="11705792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Prolapsop</a:t>
            </a:r>
            <a:endParaRPr lang="en-US" dirty="0"/>
          </a:p>
        </p:txBody>
      </p:sp>
      <p:sp>
        <p:nvSpPr>
          <p:cNvPr id="3" name="Content Placeholder 2"/>
          <p:cNvSpPr>
            <a:spLocks noGrp="1"/>
          </p:cNvSpPr>
          <p:nvPr>
            <p:ph idx="1"/>
          </p:nvPr>
        </p:nvSpPr>
        <p:spPr/>
        <p:txBody>
          <a:bodyPr>
            <a:normAutofit lnSpcReduction="10000"/>
          </a:bodyPr>
          <a:lstStyle/>
          <a:p>
            <a:r>
              <a:rPr lang="en-US" dirty="0" err="1"/>
              <a:t>Svårt</a:t>
            </a:r>
            <a:r>
              <a:rPr lang="en-US" dirty="0"/>
              <a:t> </a:t>
            </a:r>
            <a:r>
              <a:rPr lang="en-US" dirty="0" err="1"/>
              <a:t>att</a:t>
            </a:r>
            <a:r>
              <a:rPr lang="en-US" dirty="0"/>
              <a:t> visa </a:t>
            </a:r>
            <a:r>
              <a:rPr lang="en-US" dirty="0" err="1"/>
              <a:t>om</a:t>
            </a:r>
            <a:r>
              <a:rPr lang="en-US" dirty="0"/>
              <a:t> op </a:t>
            </a:r>
            <a:r>
              <a:rPr lang="en-US" dirty="0" err="1"/>
              <a:t>hjälper</a:t>
            </a:r>
            <a:r>
              <a:rPr lang="en-US" dirty="0"/>
              <a:t> </a:t>
            </a:r>
            <a:r>
              <a:rPr lang="en-US" dirty="0" err="1"/>
              <a:t>eftersom</a:t>
            </a:r>
            <a:r>
              <a:rPr lang="en-US" dirty="0"/>
              <a:t> lust, </a:t>
            </a:r>
            <a:r>
              <a:rPr lang="en-US" dirty="0" err="1"/>
              <a:t>upphetsning</a:t>
            </a:r>
            <a:r>
              <a:rPr lang="en-US" dirty="0"/>
              <a:t> </a:t>
            </a:r>
            <a:r>
              <a:rPr lang="en-US" dirty="0" err="1"/>
              <a:t>och</a:t>
            </a:r>
            <a:r>
              <a:rPr lang="en-US" dirty="0"/>
              <a:t> orgasm </a:t>
            </a:r>
            <a:r>
              <a:rPr lang="en-US" dirty="0" err="1"/>
              <a:t>är</a:t>
            </a:r>
            <a:r>
              <a:rPr lang="en-US" dirty="0"/>
              <a:t> </a:t>
            </a:r>
            <a:r>
              <a:rPr lang="en-US" dirty="0" err="1"/>
              <a:t>mera</a:t>
            </a:r>
            <a:r>
              <a:rPr lang="en-US" dirty="0"/>
              <a:t> </a:t>
            </a:r>
            <a:r>
              <a:rPr lang="en-US" dirty="0" err="1"/>
              <a:t>avhängigt</a:t>
            </a:r>
            <a:r>
              <a:rPr lang="en-US" dirty="0"/>
              <a:t> </a:t>
            </a:r>
            <a:r>
              <a:rPr lang="en-US" dirty="0" err="1"/>
              <a:t>av</a:t>
            </a:r>
            <a:r>
              <a:rPr lang="en-US" dirty="0"/>
              <a:t> </a:t>
            </a:r>
            <a:r>
              <a:rPr lang="en-US" dirty="0" err="1"/>
              <a:t>relationen</a:t>
            </a:r>
            <a:r>
              <a:rPr lang="en-US" dirty="0"/>
              <a:t> </a:t>
            </a:r>
            <a:r>
              <a:rPr lang="en-US" dirty="0" err="1"/>
              <a:t>och</a:t>
            </a:r>
            <a:r>
              <a:rPr lang="en-US" dirty="0"/>
              <a:t> </a:t>
            </a:r>
            <a:r>
              <a:rPr lang="en-US" dirty="0" err="1"/>
              <a:t>tidigare</a:t>
            </a:r>
            <a:r>
              <a:rPr lang="en-US" dirty="0"/>
              <a:t> sex </a:t>
            </a:r>
            <a:r>
              <a:rPr lang="en-US" dirty="0" err="1"/>
              <a:t>än</a:t>
            </a:r>
            <a:r>
              <a:rPr lang="en-US" dirty="0"/>
              <a:t> </a:t>
            </a:r>
            <a:r>
              <a:rPr lang="en-US" dirty="0" err="1"/>
              <a:t>av</a:t>
            </a:r>
            <a:r>
              <a:rPr lang="en-US" dirty="0"/>
              <a:t> op</a:t>
            </a:r>
          </a:p>
          <a:p>
            <a:r>
              <a:rPr lang="en-US" dirty="0" err="1"/>
              <a:t>Mer</a:t>
            </a:r>
            <a:r>
              <a:rPr lang="en-US" dirty="0"/>
              <a:t> </a:t>
            </a:r>
            <a:r>
              <a:rPr lang="en-US" dirty="0" err="1"/>
              <a:t>specifika</a:t>
            </a:r>
            <a:r>
              <a:rPr lang="en-US" dirty="0"/>
              <a:t> </a:t>
            </a:r>
            <a:r>
              <a:rPr lang="en-US" dirty="0" err="1"/>
              <a:t>frågeformulär</a:t>
            </a:r>
            <a:r>
              <a:rPr lang="en-US" dirty="0"/>
              <a:t> </a:t>
            </a:r>
            <a:r>
              <a:rPr lang="en-US" dirty="0" err="1"/>
              <a:t>som</a:t>
            </a:r>
            <a:r>
              <a:rPr lang="en-US" dirty="0"/>
              <a:t> Pelvic Organ </a:t>
            </a:r>
            <a:r>
              <a:rPr lang="en-US" dirty="0" err="1"/>
              <a:t>Prolaps</a:t>
            </a:r>
            <a:r>
              <a:rPr lang="en-US" dirty="0"/>
              <a:t>/Urinary Incontinence Questionnaire (PISQ) </a:t>
            </a:r>
            <a:r>
              <a:rPr lang="en-US" dirty="0" err="1"/>
              <a:t>bättre</a:t>
            </a:r>
            <a:r>
              <a:rPr lang="en-US" dirty="0"/>
              <a:t> </a:t>
            </a:r>
            <a:r>
              <a:rPr lang="en-US" dirty="0" err="1"/>
              <a:t>än</a:t>
            </a:r>
            <a:r>
              <a:rPr lang="en-US" dirty="0"/>
              <a:t> Female Sexual Functions Index (FSFI)? FSFI </a:t>
            </a:r>
            <a:r>
              <a:rPr lang="en-US" dirty="0" err="1"/>
              <a:t>mäter</a:t>
            </a:r>
            <a:r>
              <a:rPr lang="en-US" dirty="0"/>
              <a:t> lust, </a:t>
            </a:r>
            <a:r>
              <a:rPr lang="en-US" dirty="0" err="1"/>
              <a:t>upphetsning</a:t>
            </a:r>
            <a:r>
              <a:rPr lang="en-US" dirty="0"/>
              <a:t>, </a:t>
            </a:r>
            <a:r>
              <a:rPr lang="en-US" dirty="0" err="1"/>
              <a:t>lubrikation</a:t>
            </a:r>
            <a:r>
              <a:rPr lang="en-US" dirty="0"/>
              <a:t>, orgasm, </a:t>
            </a:r>
            <a:r>
              <a:rPr lang="en-US" dirty="0" err="1"/>
              <a:t>nöjdhet</a:t>
            </a:r>
            <a:r>
              <a:rPr lang="en-US" dirty="0"/>
              <a:t> o </a:t>
            </a:r>
            <a:r>
              <a:rPr lang="en-US" dirty="0" err="1"/>
              <a:t>smärta</a:t>
            </a:r>
            <a:r>
              <a:rPr lang="en-US" dirty="0"/>
              <a:t> </a:t>
            </a:r>
            <a:r>
              <a:rPr lang="en-US" dirty="0" err="1"/>
              <a:t>och</a:t>
            </a:r>
            <a:r>
              <a:rPr lang="en-US" dirty="0"/>
              <a:t> </a:t>
            </a:r>
            <a:r>
              <a:rPr lang="en-US" dirty="0" err="1"/>
              <a:t>brukar</a:t>
            </a:r>
            <a:r>
              <a:rPr lang="en-US" dirty="0"/>
              <a:t> </a:t>
            </a:r>
            <a:r>
              <a:rPr lang="en-US" dirty="0" err="1"/>
              <a:t>inte</a:t>
            </a:r>
            <a:r>
              <a:rPr lang="en-US" dirty="0"/>
              <a:t> </a:t>
            </a:r>
            <a:r>
              <a:rPr lang="en-US" dirty="0" err="1"/>
              <a:t>ändras</a:t>
            </a:r>
            <a:endParaRPr lang="en-US" dirty="0"/>
          </a:p>
        </p:txBody>
      </p:sp>
    </p:spTree>
    <p:extLst>
      <p:ext uri="{BB962C8B-B14F-4D97-AF65-F5344CB8AC3E}">
        <p14:creationId xmlns:p14="http://schemas.microsoft.com/office/powerpoint/2010/main" val="4173202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Prolapsop</a:t>
            </a:r>
            <a:endParaRPr lang="en-US" dirty="0"/>
          </a:p>
        </p:txBody>
      </p:sp>
      <p:sp>
        <p:nvSpPr>
          <p:cNvPr id="3" name="Content Placeholder 2"/>
          <p:cNvSpPr>
            <a:spLocks noGrp="1"/>
          </p:cNvSpPr>
          <p:nvPr>
            <p:ph idx="1"/>
          </p:nvPr>
        </p:nvSpPr>
        <p:spPr/>
        <p:txBody>
          <a:bodyPr>
            <a:normAutofit/>
          </a:bodyPr>
          <a:lstStyle/>
          <a:p>
            <a:pPr>
              <a:lnSpc>
                <a:spcPct val="80000"/>
              </a:lnSpc>
            </a:pPr>
            <a:r>
              <a:rPr lang="sv-SE" dirty="0">
                <a:latin typeface="Calibri" charset="0"/>
              </a:rPr>
              <a:t>De flesta studier anger ändå förbättring av sexuell funktion och </a:t>
            </a:r>
            <a:r>
              <a:rPr lang="sv-SE" dirty="0" err="1">
                <a:latin typeface="Calibri" charset="0"/>
              </a:rPr>
              <a:t>dyspareuni</a:t>
            </a:r>
            <a:r>
              <a:rPr lang="sv-SE" dirty="0">
                <a:latin typeface="Calibri" charset="0"/>
              </a:rPr>
              <a:t> efter </a:t>
            </a:r>
            <a:r>
              <a:rPr lang="sv-SE" dirty="0" err="1">
                <a:latin typeface="Calibri" charset="0"/>
              </a:rPr>
              <a:t>op</a:t>
            </a:r>
            <a:r>
              <a:rPr lang="sv-SE" dirty="0">
                <a:latin typeface="Calibri" charset="0"/>
              </a:rPr>
              <a:t>              </a:t>
            </a:r>
            <a:r>
              <a:rPr lang="sv-SE" sz="2800" dirty="0">
                <a:latin typeface="Calibri" charset="0"/>
              </a:rPr>
              <a:t>	</a:t>
            </a:r>
            <a:r>
              <a:rPr lang="sv-SE" sz="2400" dirty="0">
                <a:latin typeface="Calibri" charset="0"/>
              </a:rPr>
              <a:t>(Rogers et al </a:t>
            </a:r>
            <a:r>
              <a:rPr lang="sv-SE" sz="2400" dirty="0" err="1">
                <a:latin typeface="Calibri" charset="0"/>
              </a:rPr>
              <a:t>Can</a:t>
            </a:r>
            <a:r>
              <a:rPr lang="sv-SE" sz="2400" dirty="0">
                <a:latin typeface="Calibri" charset="0"/>
              </a:rPr>
              <a:t> </a:t>
            </a:r>
            <a:r>
              <a:rPr lang="sv-SE" sz="2400" dirty="0" err="1">
                <a:latin typeface="Calibri" charset="0"/>
              </a:rPr>
              <a:t>Urol</a:t>
            </a:r>
            <a:r>
              <a:rPr lang="sv-SE" sz="2400" dirty="0">
                <a:latin typeface="Calibri" charset="0"/>
              </a:rPr>
              <a:t> </a:t>
            </a:r>
            <a:r>
              <a:rPr lang="sv-SE" sz="2400" dirty="0" err="1">
                <a:latin typeface="Calibri" charset="0"/>
              </a:rPr>
              <a:t>Assoc</a:t>
            </a:r>
            <a:r>
              <a:rPr lang="sv-SE" sz="2400" dirty="0">
                <a:latin typeface="Calibri" charset="0"/>
              </a:rPr>
              <a:t> J 2013)	</a:t>
            </a:r>
          </a:p>
          <a:p>
            <a:pPr marL="0" indent="0">
              <a:lnSpc>
                <a:spcPct val="80000"/>
              </a:lnSpc>
              <a:buNone/>
            </a:pPr>
            <a:r>
              <a:rPr lang="sv-SE" sz="2400" dirty="0">
                <a:latin typeface="Calibri" charset="0"/>
              </a:rPr>
              <a:t>	(</a:t>
            </a:r>
            <a:r>
              <a:rPr lang="sv-SE" sz="2400" dirty="0" err="1">
                <a:latin typeface="Calibri" charset="0"/>
              </a:rPr>
              <a:t>Jha</a:t>
            </a:r>
            <a:r>
              <a:rPr lang="sv-SE" sz="2400" dirty="0">
                <a:latin typeface="Calibri" charset="0"/>
              </a:rPr>
              <a:t> S et al, </a:t>
            </a:r>
            <a:r>
              <a:rPr lang="sv-SE" sz="2400" dirty="0" err="1">
                <a:latin typeface="Calibri" charset="0"/>
              </a:rPr>
              <a:t>Int</a:t>
            </a:r>
            <a:r>
              <a:rPr lang="sv-SE" sz="2400" dirty="0">
                <a:latin typeface="Calibri" charset="0"/>
              </a:rPr>
              <a:t> </a:t>
            </a:r>
            <a:r>
              <a:rPr lang="sv-SE" sz="2400" dirty="0" err="1">
                <a:latin typeface="Calibri" charset="0"/>
              </a:rPr>
              <a:t>Urogynecol</a:t>
            </a:r>
            <a:r>
              <a:rPr lang="sv-SE" sz="2400" dirty="0">
                <a:latin typeface="Calibri" charset="0"/>
              </a:rPr>
              <a:t> J 2015)</a:t>
            </a:r>
          </a:p>
          <a:p>
            <a:pPr lvl="2">
              <a:lnSpc>
                <a:spcPct val="80000"/>
              </a:lnSpc>
            </a:pPr>
            <a:endParaRPr lang="sv-SE" sz="1000" dirty="0">
              <a:latin typeface="Calibri" charset="0"/>
            </a:endParaRPr>
          </a:p>
          <a:p>
            <a:pPr>
              <a:lnSpc>
                <a:spcPct val="80000"/>
              </a:lnSpc>
            </a:pPr>
            <a:r>
              <a:rPr lang="sv-SE" dirty="0">
                <a:latin typeface="Calibri" charset="0"/>
              </a:rPr>
              <a:t>Enstaka studier anger försämring,                               </a:t>
            </a:r>
            <a:r>
              <a:rPr lang="sv-SE" dirty="0" err="1">
                <a:latin typeface="Calibri" charset="0"/>
              </a:rPr>
              <a:t>ffa</a:t>
            </a:r>
            <a:r>
              <a:rPr lang="sv-SE" dirty="0">
                <a:latin typeface="Calibri" charset="0"/>
              </a:rPr>
              <a:t> bakre plastik och </a:t>
            </a:r>
            <a:r>
              <a:rPr lang="sv-SE" dirty="0" err="1">
                <a:latin typeface="Calibri" charset="0"/>
              </a:rPr>
              <a:t>dyspareuni</a:t>
            </a:r>
            <a:r>
              <a:rPr lang="sv-SE" dirty="0">
                <a:latin typeface="Calibri" charset="0"/>
              </a:rPr>
              <a:t> </a:t>
            </a:r>
          </a:p>
          <a:p>
            <a:pPr marL="0" indent="0">
              <a:buNone/>
            </a:pPr>
            <a:endParaRPr lang="en-US" dirty="0"/>
          </a:p>
        </p:txBody>
      </p:sp>
    </p:spTree>
    <p:extLst>
      <p:ext uri="{BB962C8B-B14F-4D97-AF65-F5344CB8AC3E}">
        <p14:creationId xmlns:p14="http://schemas.microsoft.com/office/powerpoint/2010/main" val="2229251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Åldersförändringar</a:t>
            </a:r>
            <a:r>
              <a:rPr lang="en-US" dirty="0"/>
              <a:t> </a:t>
            </a:r>
          </a:p>
        </p:txBody>
      </p:sp>
      <p:sp>
        <p:nvSpPr>
          <p:cNvPr id="3" name="Content Placeholder 2"/>
          <p:cNvSpPr>
            <a:spLocks noGrp="1"/>
          </p:cNvSpPr>
          <p:nvPr>
            <p:ph idx="1"/>
          </p:nvPr>
        </p:nvSpPr>
        <p:spPr/>
        <p:txBody>
          <a:bodyPr>
            <a:normAutofit fontScale="92500" lnSpcReduction="10000"/>
          </a:bodyPr>
          <a:lstStyle/>
          <a:p>
            <a:r>
              <a:rPr lang="sv-SE" dirty="0">
                <a:latin typeface="Calibri" charset="0"/>
              </a:rPr>
              <a:t>Tar längre tid att bli fuktig, mindre fuktighet</a:t>
            </a:r>
          </a:p>
          <a:p>
            <a:r>
              <a:rPr lang="sv-SE" dirty="0">
                <a:latin typeface="Calibri" charset="0"/>
              </a:rPr>
              <a:t>Slemhinnorna tunnare, skörare</a:t>
            </a:r>
          </a:p>
          <a:p>
            <a:r>
              <a:rPr lang="sv-SE" dirty="0">
                <a:latin typeface="Calibri" charset="0"/>
              </a:rPr>
              <a:t>Sämre känsel i vulva </a:t>
            </a:r>
          </a:p>
          <a:p>
            <a:r>
              <a:rPr lang="sv-SE" dirty="0">
                <a:latin typeface="Calibri" charset="0"/>
              </a:rPr>
              <a:t>Vagina mindre elastisk</a:t>
            </a:r>
          </a:p>
          <a:p>
            <a:r>
              <a:rPr lang="sv-SE" dirty="0">
                <a:latin typeface="Calibri" charset="0"/>
              </a:rPr>
              <a:t>Tar längre tid att få orgasm </a:t>
            </a:r>
          </a:p>
          <a:p>
            <a:r>
              <a:rPr lang="sv-SE" dirty="0">
                <a:latin typeface="Calibri" charset="0"/>
              </a:rPr>
              <a:t>Ev. kortare, förändrad orgasm</a:t>
            </a:r>
          </a:p>
          <a:p>
            <a:r>
              <a:rPr lang="sv-SE" dirty="0">
                <a:latin typeface="Calibri" charset="0"/>
              </a:rPr>
              <a:t>Lusten minskar (sekundärt?)</a:t>
            </a:r>
          </a:p>
          <a:p>
            <a:pPr marL="0" indent="0">
              <a:buNone/>
            </a:pPr>
            <a:r>
              <a:rPr lang="sv-SE" dirty="0">
                <a:latin typeface="Calibri" charset="0"/>
              </a:rPr>
              <a:t>Men OBS: äldre kvinnor har mycket mera sex idag jfr med tidigare i historien</a:t>
            </a:r>
          </a:p>
          <a:p>
            <a:endParaRPr lang="en-US" dirty="0"/>
          </a:p>
        </p:txBody>
      </p:sp>
    </p:spTree>
    <p:extLst>
      <p:ext uri="{BB962C8B-B14F-4D97-AF65-F5344CB8AC3E}">
        <p14:creationId xmlns:p14="http://schemas.microsoft.com/office/powerpoint/2010/main" val="5039773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Partners situation</a:t>
            </a:r>
          </a:p>
        </p:txBody>
      </p:sp>
      <p:sp>
        <p:nvSpPr>
          <p:cNvPr id="3" name="Content Placeholder 2"/>
          <p:cNvSpPr>
            <a:spLocks noGrp="1"/>
          </p:cNvSpPr>
          <p:nvPr>
            <p:ph idx="1"/>
          </p:nvPr>
        </p:nvSpPr>
        <p:spPr/>
        <p:txBody>
          <a:bodyPr>
            <a:normAutofit/>
          </a:bodyPr>
          <a:lstStyle/>
          <a:p>
            <a:r>
              <a:rPr lang="en-US" dirty="0" err="1"/>
              <a:t>Sexuell</a:t>
            </a:r>
            <a:r>
              <a:rPr lang="en-US" dirty="0"/>
              <a:t> lust/drive </a:t>
            </a:r>
            <a:r>
              <a:rPr lang="en-US" dirty="0" err="1"/>
              <a:t>och</a:t>
            </a:r>
            <a:r>
              <a:rPr lang="en-US" dirty="0"/>
              <a:t> </a:t>
            </a:r>
            <a:r>
              <a:rPr lang="en-US" dirty="0" err="1"/>
              <a:t>tillfredställelse</a:t>
            </a:r>
            <a:r>
              <a:rPr lang="en-US" dirty="0"/>
              <a:t> </a:t>
            </a:r>
            <a:r>
              <a:rPr lang="en-US" dirty="0" err="1"/>
              <a:t>ökade</a:t>
            </a:r>
            <a:r>
              <a:rPr lang="en-US" dirty="0"/>
              <a:t> hos </a:t>
            </a:r>
            <a:r>
              <a:rPr lang="en-US" dirty="0" err="1"/>
              <a:t>manl</a:t>
            </a:r>
            <a:r>
              <a:rPr lang="en-US" dirty="0"/>
              <a:t>. partner </a:t>
            </a:r>
            <a:r>
              <a:rPr lang="en-US" dirty="0" err="1"/>
              <a:t>efter</a:t>
            </a:r>
            <a:r>
              <a:rPr lang="en-US" dirty="0"/>
              <a:t> </a:t>
            </a:r>
            <a:r>
              <a:rPr lang="en-US" dirty="0" err="1"/>
              <a:t>prolapsop</a:t>
            </a:r>
            <a:r>
              <a:rPr lang="en-US" dirty="0"/>
              <a:t> </a:t>
            </a:r>
            <a:r>
              <a:rPr lang="en-US" sz="2400" dirty="0"/>
              <a:t>(Kuhn A 2009)</a:t>
            </a:r>
          </a:p>
          <a:p>
            <a:r>
              <a:rPr lang="en-US" dirty="0" err="1"/>
              <a:t>Ingen</a:t>
            </a:r>
            <a:r>
              <a:rPr lang="en-US" dirty="0"/>
              <a:t> </a:t>
            </a:r>
            <a:r>
              <a:rPr lang="en-US" dirty="0" err="1"/>
              <a:t>förändring</a:t>
            </a:r>
            <a:r>
              <a:rPr lang="en-US" dirty="0"/>
              <a:t> hos </a:t>
            </a:r>
            <a:r>
              <a:rPr lang="en-US" dirty="0" err="1"/>
              <a:t>männen</a:t>
            </a:r>
            <a:r>
              <a:rPr lang="en-US" dirty="0"/>
              <a:t> </a:t>
            </a:r>
            <a:r>
              <a:rPr lang="en-US" dirty="0" err="1"/>
              <a:t>efter</a:t>
            </a:r>
            <a:r>
              <a:rPr lang="en-US" dirty="0"/>
              <a:t> </a:t>
            </a:r>
            <a:r>
              <a:rPr lang="en-US" dirty="0" err="1"/>
              <a:t>två</a:t>
            </a:r>
            <a:r>
              <a:rPr lang="en-US" dirty="0"/>
              <a:t> </a:t>
            </a:r>
            <a:r>
              <a:rPr lang="en-US" dirty="0" err="1"/>
              <a:t>olika</a:t>
            </a:r>
            <a:r>
              <a:rPr lang="en-US" dirty="0"/>
              <a:t> </a:t>
            </a:r>
            <a:r>
              <a:rPr lang="en-US" dirty="0" err="1"/>
              <a:t>prolapsop</a:t>
            </a:r>
            <a:r>
              <a:rPr lang="en-US" sz="2400" dirty="0"/>
              <a:t> (</a:t>
            </a:r>
            <a:r>
              <a:rPr lang="en-US" sz="2400" dirty="0" err="1"/>
              <a:t>Vollebregt</a:t>
            </a:r>
            <a:r>
              <a:rPr lang="en-US" sz="2400" dirty="0"/>
              <a:t> A 2012)</a:t>
            </a:r>
          </a:p>
          <a:p>
            <a:r>
              <a:rPr lang="en-US" dirty="0" err="1"/>
              <a:t>Manlig</a:t>
            </a:r>
            <a:r>
              <a:rPr lang="en-US" dirty="0"/>
              <a:t> partner </a:t>
            </a:r>
            <a:r>
              <a:rPr lang="en-US" dirty="0" err="1"/>
              <a:t>rapporterar</a:t>
            </a:r>
            <a:r>
              <a:rPr lang="en-US" dirty="0"/>
              <a:t> </a:t>
            </a:r>
            <a:r>
              <a:rPr lang="en-US" dirty="0" err="1"/>
              <a:t>oförändrad</a:t>
            </a:r>
            <a:r>
              <a:rPr lang="en-US" dirty="0"/>
              <a:t> </a:t>
            </a:r>
            <a:r>
              <a:rPr lang="en-US" dirty="0" err="1"/>
              <a:t>sexualitet</a:t>
            </a:r>
            <a:r>
              <a:rPr lang="en-US" dirty="0"/>
              <a:t> </a:t>
            </a:r>
            <a:r>
              <a:rPr lang="en-US" dirty="0" err="1"/>
              <a:t>efter</a:t>
            </a:r>
            <a:r>
              <a:rPr lang="en-US" dirty="0"/>
              <a:t> op </a:t>
            </a:r>
            <a:r>
              <a:rPr lang="en-US" dirty="0" err="1"/>
              <a:t>för</a:t>
            </a:r>
            <a:r>
              <a:rPr lang="en-US" dirty="0"/>
              <a:t> </a:t>
            </a:r>
            <a:r>
              <a:rPr lang="en-US" dirty="0" err="1"/>
              <a:t>prolaps</a:t>
            </a:r>
            <a:r>
              <a:rPr lang="en-US" dirty="0"/>
              <a:t> </a:t>
            </a:r>
            <a:r>
              <a:rPr lang="en-US" dirty="0" err="1"/>
              <a:t>eller</a:t>
            </a:r>
            <a:r>
              <a:rPr lang="en-US" dirty="0"/>
              <a:t> </a:t>
            </a:r>
            <a:r>
              <a:rPr lang="en-US" dirty="0" err="1"/>
              <a:t>incontinens</a:t>
            </a:r>
            <a:r>
              <a:rPr lang="en-US" dirty="0"/>
              <a:t>, men </a:t>
            </a:r>
            <a:r>
              <a:rPr lang="en-US" dirty="0" err="1"/>
              <a:t>färre</a:t>
            </a:r>
            <a:r>
              <a:rPr lang="en-US" dirty="0"/>
              <a:t> </a:t>
            </a:r>
            <a:r>
              <a:rPr lang="en-US" dirty="0" err="1"/>
              <a:t>män</a:t>
            </a:r>
            <a:r>
              <a:rPr lang="en-US" dirty="0"/>
              <a:t> </a:t>
            </a:r>
            <a:r>
              <a:rPr lang="en-US" dirty="0" err="1"/>
              <a:t>upplevde</a:t>
            </a:r>
            <a:r>
              <a:rPr lang="en-US" dirty="0"/>
              <a:t> </a:t>
            </a:r>
            <a:r>
              <a:rPr lang="en-US" dirty="0" err="1"/>
              <a:t>att</a:t>
            </a:r>
            <a:r>
              <a:rPr lang="en-US" dirty="0"/>
              <a:t> </a:t>
            </a:r>
            <a:r>
              <a:rPr lang="en-US" dirty="0" err="1"/>
              <a:t>kvinnan</a:t>
            </a:r>
            <a:r>
              <a:rPr lang="en-US" dirty="0"/>
              <a:t> hade </a:t>
            </a:r>
            <a:r>
              <a:rPr lang="en-US" dirty="0" err="1"/>
              <a:t>ont</a:t>
            </a:r>
            <a:r>
              <a:rPr lang="en-US" dirty="0"/>
              <a:t> </a:t>
            </a:r>
            <a:r>
              <a:rPr lang="en-US" sz="2400" dirty="0"/>
              <a:t>(</a:t>
            </a:r>
            <a:r>
              <a:rPr lang="en-US" sz="2400" dirty="0" err="1"/>
              <a:t>Lonnée</a:t>
            </a:r>
            <a:r>
              <a:rPr lang="en-US" sz="2400" dirty="0"/>
              <a:t>-Hoffmann R 2014)</a:t>
            </a:r>
          </a:p>
          <a:p>
            <a:endParaRPr lang="en-US" sz="2400" dirty="0"/>
          </a:p>
          <a:p>
            <a:pPr marL="0" indent="0">
              <a:buNone/>
            </a:pPr>
            <a:endParaRPr lang="en-US" dirty="0"/>
          </a:p>
        </p:txBody>
      </p:sp>
    </p:spTree>
    <p:extLst>
      <p:ext uri="{BB962C8B-B14F-4D97-AF65-F5344CB8AC3E}">
        <p14:creationId xmlns:p14="http://schemas.microsoft.com/office/powerpoint/2010/main" val="10973664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Partners situation</a:t>
            </a:r>
          </a:p>
        </p:txBody>
      </p:sp>
      <p:sp>
        <p:nvSpPr>
          <p:cNvPr id="3" name="Content Placeholder 2"/>
          <p:cNvSpPr>
            <a:spLocks noGrp="1"/>
          </p:cNvSpPr>
          <p:nvPr>
            <p:ph idx="1"/>
          </p:nvPr>
        </p:nvSpPr>
        <p:spPr/>
        <p:txBody>
          <a:bodyPr>
            <a:normAutofit lnSpcReduction="10000"/>
          </a:bodyPr>
          <a:lstStyle/>
          <a:p>
            <a:r>
              <a:rPr lang="en-US" dirty="0" err="1"/>
              <a:t>Lägre</a:t>
            </a:r>
            <a:r>
              <a:rPr lang="en-US" dirty="0"/>
              <a:t> </a:t>
            </a:r>
            <a:r>
              <a:rPr lang="en-US" dirty="0" err="1"/>
              <a:t>samlagsfrekvens</a:t>
            </a:r>
            <a:r>
              <a:rPr lang="en-US" dirty="0"/>
              <a:t>, </a:t>
            </a:r>
            <a:r>
              <a:rPr lang="en-US" dirty="0" err="1"/>
              <a:t>sämre</a:t>
            </a:r>
            <a:r>
              <a:rPr lang="en-US" dirty="0"/>
              <a:t> </a:t>
            </a:r>
            <a:r>
              <a:rPr lang="en-US" dirty="0" err="1"/>
              <a:t>erektion</a:t>
            </a:r>
            <a:r>
              <a:rPr lang="en-US" dirty="0"/>
              <a:t> </a:t>
            </a:r>
            <a:r>
              <a:rPr lang="en-US" dirty="0" err="1"/>
              <a:t>och</a:t>
            </a:r>
            <a:r>
              <a:rPr lang="en-US" dirty="0"/>
              <a:t> </a:t>
            </a:r>
            <a:r>
              <a:rPr lang="en-US" dirty="0" err="1"/>
              <a:t>nöjdhet</a:t>
            </a:r>
            <a:r>
              <a:rPr lang="en-US" dirty="0"/>
              <a:t> hos </a:t>
            </a:r>
            <a:r>
              <a:rPr lang="en-US" dirty="0" err="1"/>
              <a:t>män</a:t>
            </a:r>
            <a:r>
              <a:rPr lang="en-US" dirty="0"/>
              <a:t> till </a:t>
            </a:r>
            <a:r>
              <a:rPr lang="en-US" dirty="0" err="1"/>
              <a:t>kvinnor</a:t>
            </a:r>
            <a:r>
              <a:rPr lang="en-US" dirty="0"/>
              <a:t> med </a:t>
            </a:r>
            <a:r>
              <a:rPr lang="en-US" dirty="0" err="1"/>
              <a:t>inkontinens</a:t>
            </a:r>
            <a:r>
              <a:rPr lang="en-US" sz="2600" dirty="0"/>
              <a:t> (</a:t>
            </a:r>
            <a:r>
              <a:rPr lang="en-US" sz="2600" dirty="0" err="1"/>
              <a:t>Bekker</a:t>
            </a:r>
            <a:r>
              <a:rPr lang="en-US" sz="2600" dirty="0"/>
              <a:t> MD 2010 )</a:t>
            </a:r>
          </a:p>
          <a:p>
            <a:r>
              <a:rPr lang="en-US" sz="3000" dirty="0" err="1"/>
              <a:t>Två</a:t>
            </a:r>
            <a:r>
              <a:rPr lang="en-US" sz="3000" dirty="0"/>
              <a:t> </a:t>
            </a:r>
            <a:r>
              <a:rPr lang="en-US" sz="3000" dirty="0" err="1"/>
              <a:t>små</a:t>
            </a:r>
            <a:r>
              <a:rPr lang="en-US" sz="3000" dirty="0"/>
              <a:t> </a:t>
            </a:r>
            <a:r>
              <a:rPr lang="en-US" sz="3000" dirty="0" err="1"/>
              <a:t>turkiska</a:t>
            </a:r>
            <a:r>
              <a:rPr lang="en-US" sz="3000" dirty="0"/>
              <a:t> studier </a:t>
            </a:r>
            <a:r>
              <a:rPr lang="en-US" sz="3000" dirty="0" err="1"/>
              <a:t>visar</a:t>
            </a:r>
            <a:r>
              <a:rPr lang="en-US" sz="3000" dirty="0"/>
              <a:t> </a:t>
            </a:r>
            <a:r>
              <a:rPr lang="en-US" sz="3000" dirty="0" err="1"/>
              <a:t>sämre</a:t>
            </a:r>
            <a:r>
              <a:rPr lang="en-US" sz="3000" dirty="0"/>
              <a:t> </a:t>
            </a:r>
            <a:r>
              <a:rPr lang="en-US" sz="3000" dirty="0" err="1"/>
              <a:t>erektil</a:t>
            </a:r>
            <a:r>
              <a:rPr lang="en-US" sz="3000" dirty="0"/>
              <a:t> </a:t>
            </a:r>
            <a:r>
              <a:rPr lang="en-US" sz="3000" dirty="0" err="1"/>
              <a:t>funktion</a:t>
            </a:r>
            <a:r>
              <a:rPr lang="en-US" sz="3000" dirty="0"/>
              <a:t> hos </a:t>
            </a:r>
            <a:r>
              <a:rPr lang="en-US" sz="3000" dirty="0" err="1"/>
              <a:t>män</a:t>
            </a:r>
            <a:r>
              <a:rPr lang="en-US" sz="3000" dirty="0"/>
              <a:t> till </a:t>
            </a:r>
            <a:r>
              <a:rPr lang="en-US" sz="3000" dirty="0" err="1"/>
              <a:t>kvinnor</a:t>
            </a:r>
            <a:r>
              <a:rPr lang="en-US" sz="3000" dirty="0"/>
              <a:t> med </a:t>
            </a:r>
            <a:r>
              <a:rPr lang="en-US" sz="3000" dirty="0" err="1"/>
              <a:t>inkontinens</a:t>
            </a:r>
            <a:r>
              <a:rPr lang="en-US" sz="3000" dirty="0"/>
              <a:t> </a:t>
            </a:r>
            <a:r>
              <a:rPr lang="en-US" sz="3000" dirty="0" err="1"/>
              <a:t>och</a:t>
            </a:r>
            <a:r>
              <a:rPr lang="en-US" sz="3000" dirty="0"/>
              <a:t> </a:t>
            </a:r>
            <a:r>
              <a:rPr lang="en-US" sz="3000" dirty="0" err="1"/>
              <a:t>bättre</a:t>
            </a:r>
            <a:r>
              <a:rPr lang="en-US" sz="3000" dirty="0"/>
              <a:t> </a:t>
            </a:r>
            <a:r>
              <a:rPr lang="en-US" sz="3000" dirty="0" err="1"/>
              <a:t>efter</a:t>
            </a:r>
            <a:r>
              <a:rPr lang="en-US" sz="3000" dirty="0"/>
              <a:t> op med en sorts </a:t>
            </a:r>
            <a:r>
              <a:rPr lang="en-US" sz="3000" dirty="0" err="1"/>
              <a:t>slynga</a:t>
            </a:r>
            <a:endParaRPr lang="en-US" sz="3000" dirty="0"/>
          </a:p>
          <a:p>
            <a:pPr marL="0" indent="0">
              <a:buNone/>
            </a:pPr>
            <a:r>
              <a:rPr lang="en-US" sz="2600" dirty="0"/>
              <a:t>      (</a:t>
            </a:r>
            <a:r>
              <a:rPr lang="en-US" sz="2600" dirty="0" err="1"/>
              <a:t>Keles</a:t>
            </a:r>
            <a:r>
              <a:rPr lang="en-US" sz="2600" dirty="0"/>
              <a:t> MO 2016, </a:t>
            </a:r>
            <a:r>
              <a:rPr lang="en-US" sz="2600" dirty="0" err="1"/>
              <a:t>Narin</a:t>
            </a:r>
            <a:r>
              <a:rPr lang="en-US" sz="2600" dirty="0"/>
              <a:t> R 2014)</a:t>
            </a:r>
          </a:p>
          <a:p>
            <a:pPr marL="0" indent="0">
              <a:buNone/>
            </a:pPr>
            <a:endParaRPr lang="en-US" sz="2600" dirty="0"/>
          </a:p>
          <a:p>
            <a:pPr marL="0" indent="0">
              <a:buNone/>
            </a:pPr>
            <a:r>
              <a:rPr lang="en-US" sz="2600" dirty="0" err="1"/>
              <a:t>Generellt</a:t>
            </a:r>
            <a:r>
              <a:rPr lang="en-US" sz="2600" dirty="0"/>
              <a:t> </a:t>
            </a:r>
            <a:r>
              <a:rPr lang="en-US" sz="2600" dirty="0" err="1"/>
              <a:t>små</a:t>
            </a:r>
            <a:r>
              <a:rPr lang="en-US" sz="2600" dirty="0"/>
              <a:t> </a:t>
            </a:r>
            <a:r>
              <a:rPr lang="en-US" sz="2600" dirty="0" err="1"/>
              <a:t>och</a:t>
            </a:r>
            <a:r>
              <a:rPr lang="en-US" sz="2600" dirty="0"/>
              <a:t> </a:t>
            </a:r>
            <a:r>
              <a:rPr lang="en-US" sz="2600" dirty="0" err="1"/>
              <a:t>få</a:t>
            </a:r>
            <a:r>
              <a:rPr lang="en-US" sz="2600" dirty="0"/>
              <a:t> studier </a:t>
            </a:r>
            <a:r>
              <a:rPr lang="en-US" sz="2600" dirty="0" err="1"/>
              <a:t>om</a:t>
            </a:r>
            <a:r>
              <a:rPr lang="en-US" sz="2600" dirty="0"/>
              <a:t> </a:t>
            </a:r>
            <a:r>
              <a:rPr lang="en-US" sz="2600" dirty="0" err="1"/>
              <a:t>manlig</a:t>
            </a:r>
            <a:r>
              <a:rPr lang="en-US" sz="2600" dirty="0"/>
              <a:t> partner, </a:t>
            </a:r>
            <a:r>
              <a:rPr lang="en-US" sz="2600" dirty="0" err="1"/>
              <a:t>inga</a:t>
            </a:r>
            <a:r>
              <a:rPr lang="en-US" sz="2600" dirty="0"/>
              <a:t> </a:t>
            </a:r>
            <a:r>
              <a:rPr lang="en-US" sz="2600" dirty="0" err="1"/>
              <a:t>om</a:t>
            </a:r>
            <a:r>
              <a:rPr lang="en-US" sz="2600" dirty="0"/>
              <a:t> </a:t>
            </a:r>
            <a:r>
              <a:rPr lang="en-US" sz="2600" dirty="0" err="1"/>
              <a:t>kvinnlig</a:t>
            </a:r>
            <a:r>
              <a:rPr lang="en-US" sz="2600" dirty="0"/>
              <a:t> partner. </a:t>
            </a:r>
          </a:p>
          <a:p>
            <a:endParaRPr lang="en-US" sz="2600" dirty="0"/>
          </a:p>
          <a:p>
            <a:endParaRPr lang="en-US" sz="2600" dirty="0"/>
          </a:p>
          <a:p>
            <a:pPr marL="0" indent="0">
              <a:buNone/>
            </a:pPr>
            <a:endParaRPr lang="en-US" dirty="0"/>
          </a:p>
        </p:txBody>
      </p:sp>
    </p:spTree>
    <p:extLst>
      <p:ext uri="{BB962C8B-B14F-4D97-AF65-F5344CB8AC3E}">
        <p14:creationId xmlns:p14="http://schemas.microsoft.com/office/powerpoint/2010/main" val="21338627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Synpunkter</a:t>
            </a:r>
            <a:r>
              <a:rPr lang="en-US" dirty="0"/>
              <a:t> </a:t>
            </a:r>
            <a:r>
              <a:rPr lang="en-US" dirty="0" err="1"/>
              <a:t>på</a:t>
            </a:r>
            <a:r>
              <a:rPr lang="en-US" dirty="0"/>
              <a:t> </a:t>
            </a:r>
            <a:r>
              <a:rPr lang="en-US" dirty="0" err="1"/>
              <a:t>utredningen</a:t>
            </a:r>
            <a:endParaRPr lang="en-US" dirty="0"/>
          </a:p>
        </p:txBody>
      </p:sp>
      <p:sp>
        <p:nvSpPr>
          <p:cNvPr id="3" name="Content Placeholder 2"/>
          <p:cNvSpPr>
            <a:spLocks noGrp="1"/>
          </p:cNvSpPr>
          <p:nvPr>
            <p:ph idx="1"/>
          </p:nvPr>
        </p:nvSpPr>
        <p:spPr/>
        <p:txBody>
          <a:bodyPr>
            <a:normAutofit/>
          </a:bodyPr>
          <a:lstStyle/>
          <a:p>
            <a:r>
              <a:rPr lang="en-US" dirty="0" err="1"/>
              <a:t>Utredningen</a:t>
            </a:r>
            <a:r>
              <a:rPr lang="en-US" dirty="0"/>
              <a:t> </a:t>
            </a:r>
            <a:r>
              <a:rPr lang="en-US" dirty="0" err="1"/>
              <a:t>ska</a:t>
            </a:r>
            <a:r>
              <a:rPr lang="en-US" dirty="0"/>
              <a:t> </a:t>
            </a:r>
            <a:r>
              <a:rPr lang="en-US" dirty="0" err="1"/>
              <a:t>innehålla</a:t>
            </a:r>
            <a:r>
              <a:rPr lang="en-US" dirty="0"/>
              <a:t> </a:t>
            </a:r>
            <a:r>
              <a:rPr lang="en-US" dirty="0" err="1"/>
              <a:t>undersökning</a:t>
            </a:r>
            <a:r>
              <a:rPr lang="en-US" dirty="0"/>
              <a:t> OCH </a:t>
            </a:r>
            <a:r>
              <a:rPr lang="en-US" dirty="0" err="1"/>
              <a:t>sexualanamnes</a:t>
            </a:r>
            <a:endParaRPr lang="en-US" dirty="0"/>
          </a:p>
          <a:p>
            <a:r>
              <a:rPr lang="en-US" dirty="0" err="1"/>
              <a:t>Att</a:t>
            </a:r>
            <a:r>
              <a:rPr lang="en-US" dirty="0"/>
              <a:t> </a:t>
            </a:r>
            <a:r>
              <a:rPr lang="en-US" dirty="0" err="1"/>
              <a:t>värdera</a:t>
            </a:r>
            <a:r>
              <a:rPr lang="en-US" dirty="0"/>
              <a:t> </a:t>
            </a:r>
            <a:r>
              <a:rPr lang="en-US" dirty="0" err="1"/>
              <a:t>symtom</a:t>
            </a:r>
            <a:r>
              <a:rPr lang="en-US" dirty="0"/>
              <a:t> – </a:t>
            </a:r>
            <a:r>
              <a:rPr lang="en-US" dirty="0" err="1"/>
              <a:t>kvinnan</a:t>
            </a:r>
            <a:r>
              <a:rPr lang="en-US" dirty="0"/>
              <a:t> </a:t>
            </a:r>
            <a:r>
              <a:rPr lang="en-US" dirty="0" err="1"/>
              <a:t>känner</a:t>
            </a:r>
            <a:r>
              <a:rPr lang="en-US" dirty="0"/>
              <a:t> </a:t>
            </a:r>
            <a:r>
              <a:rPr lang="en-US" dirty="0" err="1"/>
              <a:t>det</a:t>
            </a:r>
            <a:r>
              <a:rPr lang="en-US" dirty="0"/>
              <a:t> </a:t>
            </a:r>
            <a:r>
              <a:rPr lang="en-US" dirty="0" err="1"/>
              <a:t>hon</a:t>
            </a:r>
            <a:r>
              <a:rPr lang="en-US" dirty="0"/>
              <a:t> </a:t>
            </a:r>
            <a:r>
              <a:rPr lang="en-US" dirty="0" err="1"/>
              <a:t>känner</a:t>
            </a:r>
            <a:r>
              <a:rPr lang="en-US" dirty="0"/>
              <a:t>! Men </a:t>
            </a:r>
            <a:r>
              <a:rPr lang="en-US" dirty="0" err="1"/>
              <a:t>kanske</a:t>
            </a:r>
            <a:r>
              <a:rPr lang="en-US" dirty="0"/>
              <a:t> </a:t>
            </a:r>
            <a:r>
              <a:rPr lang="en-US" dirty="0" err="1"/>
              <a:t>inte</a:t>
            </a:r>
            <a:r>
              <a:rPr lang="en-US" dirty="0"/>
              <a:t> </a:t>
            </a:r>
            <a:r>
              <a:rPr lang="en-US" dirty="0" err="1"/>
              <a:t>alltid</a:t>
            </a:r>
            <a:r>
              <a:rPr lang="en-US" dirty="0"/>
              <a:t> </a:t>
            </a:r>
            <a:r>
              <a:rPr lang="en-US" dirty="0" err="1"/>
              <a:t>symtomen</a:t>
            </a:r>
            <a:r>
              <a:rPr lang="en-US" dirty="0"/>
              <a:t> </a:t>
            </a:r>
            <a:r>
              <a:rPr lang="en-US" dirty="0" err="1"/>
              <a:t>tyder</a:t>
            </a:r>
            <a:r>
              <a:rPr lang="en-US" dirty="0"/>
              <a:t> </a:t>
            </a:r>
            <a:r>
              <a:rPr lang="en-US" dirty="0" err="1"/>
              <a:t>på</a:t>
            </a:r>
            <a:r>
              <a:rPr lang="en-US" dirty="0"/>
              <a:t> </a:t>
            </a:r>
            <a:r>
              <a:rPr lang="en-US" dirty="0" err="1"/>
              <a:t>det</a:t>
            </a:r>
            <a:r>
              <a:rPr lang="en-US" dirty="0"/>
              <a:t> </a:t>
            </a:r>
            <a:r>
              <a:rPr lang="en-US" dirty="0" err="1"/>
              <a:t>hon</a:t>
            </a:r>
            <a:r>
              <a:rPr lang="en-US" dirty="0"/>
              <a:t> </a:t>
            </a:r>
            <a:r>
              <a:rPr lang="en-US" dirty="0" err="1"/>
              <a:t>tänkt</a:t>
            </a:r>
            <a:r>
              <a:rPr lang="en-US" dirty="0"/>
              <a:t> </a:t>
            </a:r>
            <a:r>
              <a:rPr lang="en-US" dirty="0" err="1"/>
              <a:t>eller</a:t>
            </a:r>
            <a:r>
              <a:rPr lang="en-US" dirty="0"/>
              <a:t> </a:t>
            </a:r>
            <a:r>
              <a:rPr lang="en-US" dirty="0" err="1"/>
              <a:t>kan</a:t>
            </a:r>
            <a:r>
              <a:rPr lang="en-US" dirty="0"/>
              <a:t> </a:t>
            </a:r>
            <a:r>
              <a:rPr lang="en-US" dirty="0" err="1"/>
              <a:t>behandlas</a:t>
            </a:r>
            <a:r>
              <a:rPr lang="en-US" dirty="0"/>
              <a:t> </a:t>
            </a:r>
            <a:r>
              <a:rPr lang="en-US" dirty="0" err="1"/>
              <a:t>som</a:t>
            </a:r>
            <a:r>
              <a:rPr lang="en-US" dirty="0"/>
              <a:t> </a:t>
            </a:r>
            <a:r>
              <a:rPr lang="en-US" dirty="0" err="1"/>
              <a:t>hon</a:t>
            </a:r>
            <a:r>
              <a:rPr lang="en-US" dirty="0"/>
              <a:t> </a:t>
            </a:r>
            <a:r>
              <a:rPr lang="en-US" dirty="0" err="1"/>
              <a:t>tänkt</a:t>
            </a:r>
            <a:endParaRPr lang="en-US" dirty="0"/>
          </a:p>
          <a:p>
            <a:r>
              <a:rPr lang="en-US" dirty="0" err="1"/>
              <a:t>Paret</a:t>
            </a:r>
            <a:r>
              <a:rPr lang="en-US" dirty="0"/>
              <a:t> – </a:t>
            </a:r>
            <a:r>
              <a:rPr lang="en-US" dirty="0" err="1"/>
              <a:t>minst</a:t>
            </a:r>
            <a:r>
              <a:rPr lang="en-US" dirty="0"/>
              <a:t> </a:t>
            </a:r>
            <a:r>
              <a:rPr lang="en-US" dirty="0" err="1"/>
              <a:t>ett</a:t>
            </a:r>
            <a:r>
              <a:rPr lang="en-US" dirty="0"/>
              <a:t> </a:t>
            </a:r>
            <a:r>
              <a:rPr lang="en-US" dirty="0" err="1"/>
              <a:t>parsamtal</a:t>
            </a:r>
            <a:r>
              <a:rPr lang="en-US" dirty="0"/>
              <a:t> </a:t>
            </a:r>
            <a:r>
              <a:rPr lang="en-US" dirty="0" err="1"/>
              <a:t>bör</a:t>
            </a:r>
            <a:r>
              <a:rPr lang="en-US" dirty="0"/>
              <a:t> </a:t>
            </a:r>
            <a:r>
              <a:rPr lang="en-US" dirty="0" err="1"/>
              <a:t>ingå</a:t>
            </a:r>
            <a:r>
              <a:rPr lang="en-US" dirty="0"/>
              <a:t>! </a:t>
            </a:r>
          </a:p>
          <a:p>
            <a:r>
              <a:rPr lang="en-US" dirty="0"/>
              <a:t>Den </a:t>
            </a:r>
            <a:r>
              <a:rPr lang="en-US" dirty="0" err="1"/>
              <a:t>ensamstående</a:t>
            </a:r>
            <a:r>
              <a:rPr lang="en-US" dirty="0"/>
              <a:t> </a:t>
            </a:r>
            <a:r>
              <a:rPr lang="en-US" dirty="0" err="1"/>
              <a:t>kvinnan</a:t>
            </a:r>
            <a:r>
              <a:rPr lang="en-US" dirty="0"/>
              <a:t> </a:t>
            </a:r>
            <a:r>
              <a:rPr lang="en-US" dirty="0" err="1"/>
              <a:t>särskilt</a:t>
            </a:r>
            <a:r>
              <a:rPr lang="en-US" dirty="0"/>
              <a:t> </a:t>
            </a:r>
            <a:r>
              <a:rPr lang="en-US" dirty="0" err="1"/>
              <a:t>utsatt</a:t>
            </a:r>
            <a:endParaRPr lang="en-US" dirty="0"/>
          </a:p>
          <a:p>
            <a:pPr marL="0" indent="0">
              <a:buNone/>
            </a:pPr>
            <a:endParaRPr lang="en-US" dirty="0"/>
          </a:p>
        </p:txBody>
      </p:sp>
    </p:spTree>
    <p:extLst>
      <p:ext uri="{BB962C8B-B14F-4D97-AF65-F5344CB8AC3E}">
        <p14:creationId xmlns:p14="http://schemas.microsoft.com/office/powerpoint/2010/main" val="32618577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Sexualanamnes</a:t>
            </a:r>
            <a:endParaRPr lang="en-US" dirty="0"/>
          </a:p>
        </p:txBody>
      </p:sp>
      <p:sp>
        <p:nvSpPr>
          <p:cNvPr id="3" name="Content Placeholder 2"/>
          <p:cNvSpPr>
            <a:spLocks noGrp="1"/>
          </p:cNvSpPr>
          <p:nvPr>
            <p:ph idx="1"/>
          </p:nvPr>
        </p:nvSpPr>
        <p:spPr/>
        <p:txBody>
          <a:bodyPr>
            <a:normAutofit fontScale="85000" lnSpcReduction="20000"/>
          </a:bodyPr>
          <a:lstStyle/>
          <a:p>
            <a:pPr>
              <a:buFont typeface="Wingdings 2" pitchFamily="18" charset="2"/>
              <a:buChar char=""/>
              <a:defRPr/>
            </a:pPr>
            <a:r>
              <a:rPr lang="sv-SE" sz="4000" dirty="0">
                <a:latin typeface="Tahoma" charset="0"/>
              </a:rPr>
              <a:t>Sexualfunktionen (</a:t>
            </a:r>
            <a:r>
              <a:rPr lang="sv-SE" dirty="0">
                <a:latin typeface="Tahoma" charset="0"/>
              </a:rPr>
              <a:t>lust, upphetsning, orgasm, smärta, hur ofta, känns det efteråt?)</a:t>
            </a:r>
          </a:p>
          <a:p>
            <a:pPr>
              <a:buFont typeface="Wingdings 2" pitchFamily="18" charset="2"/>
              <a:buChar char=""/>
              <a:defRPr/>
            </a:pPr>
            <a:r>
              <a:rPr lang="sv-SE" sz="4000" dirty="0">
                <a:latin typeface="Tahoma" charset="0"/>
              </a:rPr>
              <a:t>Sexuell inriktning</a:t>
            </a:r>
          </a:p>
          <a:p>
            <a:pPr>
              <a:buFont typeface="Wingdings 2" pitchFamily="18" charset="2"/>
              <a:buChar char=""/>
              <a:defRPr/>
            </a:pPr>
            <a:r>
              <a:rPr lang="sv-SE" sz="4000" dirty="0">
                <a:latin typeface="Tahoma" charset="0"/>
              </a:rPr>
              <a:t>Sexuella övergrepp och våld</a:t>
            </a:r>
          </a:p>
          <a:p>
            <a:pPr>
              <a:buFont typeface="Wingdings 2" pitchFamily="18" charset="2"/>
              <a:buChar char=""/>
              <a:defRPr/>
            </a:pPr>
            <a:r>
              <a:rPr lang="sv-SE" sz="4000" dirty="0">
                <a:latin typeface="Tahoma" charset="0"/>
              </a:rPr>
              <a:t>Sjukdomar, skador, mediciner, droger</a:t>
            </a:r>
          </a:p>
          <a:p>
            <a:pPr>
              <a:buFont typeface="Wingdings 2" pitchFamily="18" charset="2"/>
              <a:buChar char=""/>
              <a:defRPr/>
            </a:pPr>
            <a:r>
              <a:rPr lang="sv-SE" sz="4000" dirty="0">
                <a:latin typeface="Tahoma" charset="0"/>
              </a:rPr>
              <a:t>Livssituationen </a:t>
            </a:r>
            <a:r>
              <a:rPr lang="sv-SE" dirty="0">
                <a:latin typeface="Tahoma" charset="0"/>
              </a:rPr>
              <a:t>(familj, arbete, stress, …)</a:t>
            </a:r>
          </a:p>
          <a:p>
            <a:pPr>
              <a:buFont typeface="Wingdings 2" pitchFamily="18" charset="2"/>
              <a:buChar char=""/>
              <a:defRPr/>
            </a:pPr>
            <a:r>
              <a:rPr lang="sv-SE" sz="4000" dirty="0">
                <a:latin typeface="Tahoma" charset="0"/>
              </a:rPr>
              <a:t>Personliga problem </a:t>
            </a:r>
            <a:r>
              <a:rPr lang="sv-SE" dirty="0">
                <a:latin typeface="Tahoma" charset="0"/>
              </a:rPr>
              <a:t>(sökt för ångest, depression? Terapi tidigare?)</a:t>
            </a:r>
          </a:p>
          <a:p>
            <a:pPr>
              <a:buFont typeface="Wingdings 2" pitchFamily="18" charset="2"/>
              <a:buChar char=""/>
              <a:defRPr/>
            </a:pPr>
            <a:r>
              <a:rPr lang="sv-SE" sz="4000" dirty="0">
                <a:latin typeface="Tahoma" charset="0"/>
              </a:rPr>
              <a:t>Relationer</a:t>
            </a:r>
          </a:p>
          <a:p>
            <a:endParaRPr lang="en-US" dirty="0"/>
          </a:p>
        </p:txBody>
      </p:sp>
    </p:spTree>
    <p:extLst>
      <p:ext uri="{BB962C8B-B14F-4D97-AF65-F5344CB8AC3E}">
        <p14:creationId xmlns:p14="http://schemas.microsoft.com/office/powerpoint/2010/main" val="3945538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a:t>Förlossningsskador</a:t>
            </a:r>
            <a:endParaRPr lang="en-US" dirty="0"/>
          </a:p>
          <a:p>
            <a:r>
              <a:rPr lang="en-US" dirty="0" err="1"/>
              <a:t>Inkontinens</a:t>
            </a:r>
            <a:r>
              <a:rPr lang="en-US" dirty="0"/>
              <a:t>, </a:t>
            </a:r>
            <a:r>
              <a:rPr lang="en-US" dirty="0" err="1"/>
              <a:t>inkontinensop</a:t>
            </a:r>
            <a:endParaRPr lang="en-US" dirty="0"/>
          </a:p>
          <a:p>
            <a:r>
              <a:rPr lang="en-US" dirty="0" err="1"/>
              <a:t>Prolaps</a:t>
            </a:r>
            <a:r>
              <a:rPr lang="en-US" dirty="0"/>
              <a:t>, </a:t>
            </a:r>
            <a:r>
              <a:rPr lang="en-US" dirty="0" err="1"/>
              <a:t>prolapsop</a:t>
            </a:r>
            <a:endParaRPr lang="en-US" dirty="0"/>
          </a:p>
          <a:p>
            <a:r>
              <a:rPr lang="en-US" dirty="0" err="1"/>
              <a:t>Åldrande</a:t>
            </a:r>
            <a:endParaRPr lang="en-US" dirty="0"/>
          </a:p>
          <a:p>
            <a:r>
              <a:rPr lang="en-US" dirty="0" err="1"/>
              <a:t>Hur</a:t>
            </a:r>
            <a:r>
              <a:rPr lang="en-US" dirty="0"/>
              <a:t> </a:t>
            </a:r>
            <a:r>
              <a:rPr lang="en-US" dirty="0" err="1"/>
              <a:t>blir</a:t>
            </a:r>
            <a:r>
              <a:rPr lang="en-US" dirty="0"/>
              <a:t> </a:t>
            </a:r>
            <a:r>
              <a:rPr lang="en-US" dirty="0" err="1"/>
              <a:t>det</a:t>
            </a:r>
            <a:r>
              <a:rPr lang="en-US" dirty="0"/>
              <a:t> </a:t>
            </a:r>
            <a:r>
              <a:rPr lang="en-US" dirty="0" err="1"/>
              <a:t>för</a:t>
            </a:r>
            <a:r>
              <a:rPr lang="en-US" dirty="0"/>
              <a:t> </a:t>
            </a:r>
            <a:r>
              <a:rPr lang="en-US" dirty="0" err="1"/>
              <a:t>partnern</a:t>
            </a:r>
            <a:r>
              <a:rPr lang="en-US" dirty="0"/>
              <a:t>?</a:t>
            </a:r>
          </a:p>
          <a:p>
            <a:r>
              <a:rPr lang="en-US" dirty="0" err="1"/>
              <a:t>Sexologiska</a:t>
            </a:r>
            <a:r>
              <a:rPr lang="en-US" dirty="0"/>
              <a:t> </a:t>
            </a:r>
            <a:r>
              <a:rPr lang="en-US" dirty="0" err="1"/>
              <a:t>synpunkter</a:t>
            </a:r>
            <a:r>
              <a:rPr lang="en-US" dirty="0"/>
              <a:t> </a:t>
            </a:r>
            <a:r>
              <a:rPr lang="en-US" dirty="0" err="1"/>
              <a:t>på</a:t>
            </a:r>
            <a:r>
              <a:rPr lang="en-US" dirty="0"/>
              <a:t> </a:t>
            </a:r>
            <a:r>
              <a:rPr lang="en-US" dirty="0" err="1"/>
              <a:t>utredning</a:t>
            </a:r>
            <a:endParaRPr lang="en-US" dirty="0"/>
          </a:p>
          <a:p>
            <a:r>
              <a:rPr lang="en-US" dirty="0" err="1"/>
              <a:t>Sexologiska</a:t>
            </a:r>
            <a:r>
              <a:rPr lang="en-US" dirty="0"/>
              <a:t> </a:t>
            </a:r>
            <a:r>
              <a:rPr lang="en-US" dirty="0" err="1"/>
              <a:t>tillskott</a:t>
            </a:r>
            <a:r>
              <a:rPr lang="en-US" dirty="0"/>
              <a:t> till </a:t>
            </a:r>
            <a:r>
              <a:rPr lang="en-US" dirty="0" err="1"/>
              <a:t>behandling</a:t>
            </a:r>
            <a:endParaRPr lang="en-US" dirty="0"/>
          </a:p>
        </p:txBody>
      </p:sp>
      <p:sp>
        <p:nvSpPr>
          <p:cNvPr id="4" name="Title 3"/>
          <p:cNvSpPr>
            <a:spLocks noGrp="1"/>
          </p:cNvSpPr>
          <p:nvPr>
            <p:ph type="title"/>
          </p:nvPr>
        </p:nvSpPr>
        <p:spPr/>
        <p:txBody>
          <a:bodyPr/>
          <a:lstStyle/>
          <a:p>
            <a:r>
              <a:rPr lang="en-US" dirty="0"/>
              <a:t>Disposition</a:t>
            </a:r>
          </a:p>
        </p:txBody>
      </p:sp>
    </p:spTree>
    <p:extLst>
      <p:ext uri="{BB962C8B-B14F-4D97-AF65-F5344CB8AC3E}">
        <p14:creationId xmlns:p14="http://schemas.microsoft.com/office/powerpoint/2010/main" val="15163872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0"/>
            <a:ext cx="8229600" cy="1052513"/>
          </a:xfrm>
        </p:spPr>
        <p:txBody>
          <a:bodyPr/>
          <a:lstStyle/>
          <a:p>
            <a:pPr eaLnBrk="1" hangingPunct="1"/>
            <a:r>
              <a:rPr lang="sv-SE">
                <a:latin typeface="Tahoma" charset="0"/>
              </a:rPr>
              <a:t>                                </a:t>
            </a:r>
            <a:r>
              <a:rPr lang="sv-SE" sz="3600">
                <a:latin typeface="Tahoma" charset="0"/>
              </a:rPr>
              <a:t>Bra frågor</a:t>
            </a:r>
          </a:p>
        </p:txBody>
      </p:sp>
      <p:sp>
        <p:nvSpPr>
          <p:cNvPr id="17411" name="Rectangle 3"/>
          <p:cNvSpPr>
            <a:spLocks noGrp="1" noChangeArrowheads="1"/>
          </p:cNvSpPr>
          <p:nvPr>
            <p:ph idx="1"/>
          </p:nvPr>
        </p:nvSpPr>
        <p:spPr>
          <a:xfrm>
            <a:off x="685800" y="333375"/>
            <a:ext cx="7772400" cy="5975350"/>
          </a:xfrm>
        </p:spPr>
        <p:txBody>
          <a:bodyPr rtlCol="0">
            <a:noAutofit/>
          </a:bodyPr>
          <a:lstStyle/>
          <a:p>
            <a:pPr eaLnBrk="1" fontAlgn="auto" hangingPunct="1">
              <a:spcAft>
                <a:spcPts val="0"/>
              </a:spcAft>
              <a:buFont typeface="Wingdings 2" pitchFamily="18" charset="2"/>
              <a:buChar char=""/>
              <a:defRPr/>
            </a:pPr>
            <a:r>
              <a:rPr lang="sv-SE" sz="2000" dirty="0">
                <a:latin typeface="Tahoma" charset="0"/>
                <a:ea typeface="+mn-ea"/>
                <a:cs typeface="+mn-cs"/>
              </a:rPr>
              <a:t>Hur är det med det sexuella? Med samlivet?</a:t>
            </a:r>
          </a:p>
          <a:p>
            <a:pPr eaLnBrk="1" fontAlgn="auto" hangingPunct="1">
              <a:spcAft>
                <a:spcPts val="0"/>
              </a:spcAft>
              <a:buFont typeface="Wingdings 2" pitchFamily="18" charset="2"/>
              <a:buChar char=""/>
              <a:defRPr/>
            </a:pPr>
            <a:endParaRPr lang="sv-SE" sz="2000" dirty="0">
              <a:latin typeface="Tahoma" charset="0"/>
              <a:ea typeface="+mn-ea"/>
              <a:cs typeface="+mn-cs"/>
            </a:endParaRPr>
          </a:p>
          <a:p>
            <a:pPr eaLnBrk="1" fontAlgn="auto" hangingPunct="1">
              <a:spcAft>
                <a:spcPts val="0"/>
              </a:spcAft>
              <a:buFont typeface="Wingdings 2" pitchFamily="18" charset="2"/>
              <a:buChar char=""/>
              <a:defRPr/>
            </a:pPr>
            <a:r>
              <a:rPr lang="sv-SE" sz="2000" dirty="0">
                <a:latin typeface="Tahoma" charset="0"/>
                <a:ea typeface="+mn-ea"/>
                <a:cs typeface="+mn-cs"/>
              </a:rPr>
              <a:t>När man har XXX är det vanligt att sexualiteten påverkas. Hur har det varit för dig? På vilka sätt har du problem?</a:t>
            </a:r>
          </a:p>
          <a:p>
            <a:pPr eaLnBrk="1" fontAlgn="auto" hangingPunct="1">
              <a:spcAft>
                <a:spcPts val="0"/>
              </a:spcAft>
              <a:buFont typeface="Wingdings 2" pitchFamily="18" charset="2"/>
              <a:buChar char=""/>
              <a:defRPr/>
            </a:pPr>
            <a:endParaRPr lang="sv-SE" sz="2000" dirty="0">
              <a:latin typeface="Tahoma" charset="0"/>
              <a:ea typeface="+mn-ea"/>
              <a:cs typeface="+mn-cs"/>
            </a:endParaRPr>
          </a:p>
          <a:p>
            <a:pPr eaLnBrk="1" fontAlgn="auto" hangingPunct="1">
              <a:spcAft>
                <a:spcPts val="0"/>
              </a:spcAft>
              <a:buFont typeface="Wingdings 2" pitchFamily="18" charset="2"/>
              <a:buChar char=""/>
              <a:defRPr/>
            </a:pPr>
            <a:r>
              <a:rPr lang="sv-SE" sz="2000" dirty="0">
                <a:latin typeface="Tahoma" charset="0"/>
                <a:ea typeface="+mn-ea"/>
                <a:cs typeface="+mn-cs"/>
              </a:rPr>
              <a:t>Kan du längta efter sex, fantisera om sex? Kan din kropp reagera, tända sexuellt? Får du orgasm nån gång? Hur går det om du onanerar (har sex för egen hand)? Hur känns det efteråt?</a:t>
            </a:r>
          </a:p>
          <a:p>
            <a:pPr eaLnBrk="1" fontAlgn="auto" hangingPunct="1">
              <a:spcAft>
                <a:spcPts val="0"/>
              </a:spcAft>
              <a:buFont typeface="Wingdings 2" pitchFamily="18" charset="2"/>
              <a:buChar char=""/>
              <a:defRPr/>
            </a:pPr>
            <a:endParaRPr lang="sv-SE" sz="2000" dirty="0">
              <a:latin typeface="Tahoma" charset="0"/>
              <a:ea typeface="+mn-ea"/>
              <a:cs typeface="+mn-cs"/>
            </a:endParaRPr>
          </a:p>
          <a:p>
            <a:pPr eaLnBrk="1" fontAlgn="auto" hangingPunct="1">
              <a:spcAft>
                <a:spcPts val="0"/>
              </a:spcAft>
              <a:buFont typeface="Wingdings 2" pitchFamily="18" charset="2"/>
              <a:buChar char=""/>
              <a:defRPr/>
            </a:pPr>
            <a:r>
              <a:rPr lang="sv-SE" sz="2000" dirty="0">
                <a:latin typeface="Tahoma" charset="0"/>
                <a:ea typeface="+mn-ea"/>
                <a:cs typeface="+mn-cs"/>
              </a:rPr>
              <a:t>Lever du ensam eller med en partner? Man/kille eller kvinna/ tjej (eller både-och)? Och tidigare?</a:t>
            </a:r>
          </a:p>
          <a:p>
            <a:pPr eaLnBrk="1" fontAlgn="auto" hangingPunct="1">
              <a:spcAft>
                <a:spcPts val="0"/>
              </a:spcAft>
              <a:buFont typeface="Wingdings 2" pitchFamily="18" charset="2"/>
              <a:buChar char=""/>
              <a:defRPr/>
            </a:pPr>
            <a:endParaRPr lang="sv-SE" sz="2000" dirty="0">
              <a:latin typeface="Tahoma" charset="0"/>
              <a:ea typeface="+mn-ea"/>
              <a:cs typeface="+mn-cs"/>
            </a:endParaRPr>
          </a:p>
          <a:p>
            <a:pPr eaLnBrk="1" fontAlgn="auto" hangingPunct="1">
              <a:spcAft>
                <a:spcPts val="0"/>
              </a:spcAft>
              <a:buFont typeface="Wingdings 2" pitchFamily="18" charset="2"/>
              <a:buChar char=""/>
              <a:defRPr/>
            </a:pPr>
            <a:r>
              <a:rPr lang="sv-SE" sz="2000" dirty="0">
                <a:latin typeface="Tahoma" charset="0"/>
                <a:ea typeface="+mn-ea"/>
                <a:cs typeface="+mn-cs"/>
              </a:rPr>
              <a:t>Har du varit med om något obehagligt i s m sex? Övergrepp eller annars ngt som påverkat dig? Som barn, som vuxen?</a:t>
            </a:r>
          </a:p>
          <a:p>
            <a:pPr eaLnBrk="1" fontAlgn="auto" hangingPunct="1">
              <a:spcAft>
                <a:spcPts val="0"/>
              </a:spcAft>
              <a:buFont typeface="Wingdings 2" pitchFamily="18" charset="2"/>
              <a:buChar char=""/>
              <a:defRPr/>
            </a:pPr>
            <a:endParaRPr lang="sv-SE" sz="2000" dirty="0">
              <a:latin typeface="Tahoma" charset="0"/>
              <a:ea typeface="+mn-ea"/>
              <a:cs typeface="+mn-cs"/>
            </a:endParaRPr>
          </a:p>
          <a:p>
            <a:pPr eaLnBrk="1" fontAlgn="auto" hangingPunct="1">
              <a:spcAft>
                <a:spcPts val="0"/>
              </a:spcAft>
              <a:buFont typeface="Wingdings 2" pitchFamily="18" charset="2"/>
              <a:buChar char=""/>
              <a:defRPr/>
            </a:pPr>
            <a:r>
              <a:rPr lang="sv-SE" sz="2000" dirty="0">
                <a:latin typeface="Tahoma" charset="0"/>
                <a:ea typeface="+mn-ea"/>
                <a:cs typeface="+mn-cs"/>
              </a:rPr>
              <a:t>Hur är relationen med …? Och hur fungerar hen sexuellt?</a:t>
            </a:r>
          </a:p>
        </p:txBody>
      </p:sp>
    </p:spTree>
    <p:extLst>
      <p:ext uri="{BB962C8B-B14F-4D97-AF65-F5344CB8AC3E}">
        <p14:creationId xmlns:p14="http://schemas.microsoft.com/office/powerpoint/2010/main" val="31428128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Synpunkter</a:t>
            </a:r>
            <a:r>
              <a:rPr lang="en-US" dirty="0"/>
              <a:t> </a:t>
            </a:r>
            <a:r>
              <a:rPr lang="en-US" dirty="0" err="1"/>
              <a:t>på</a:t>
            </a:r>
            <a:r>
              <a:rPr lang="en-US" dirty="0"/>
              <a:t> </a:t>
            </a:r>
            <a:r>
              <a:rPr lang="en-US" dirty="0" err="1"/>
              <a:t>behandling</a:t>
            </a:r>
            <a:endParaRPr lang="en-US" dirty="0"/>
          </a:p>
        </p:txBody>
      </p:sp>
      <p:sp>
        <p:nvSpPr>
          <p:cNvPr id="3" name="Content Placeholder 2"/>
          <p:cNvSpPr>
            <a:spLocks noGrp="1"/>
          </p:cNvSpPr>
          <p:nvPr>
            <p:ph idx="1"/>
          </p:nvPr>
        </p:nvSpPr>
        <p:spPr/>
        <p:txBody>
          <a:bodyPr/>
          <a:lstStyle/>
          <a:p>
            <a:r>
              <a:rPr lang="en-US" dirty="0" err="1"/>
              <a:t>Kirurgi</a:t>
            </a:r>
            <a:r>
              <a:rPr lang="en-US" dirty="0"/>
              <a:t> – </a:t>
            </a:r>
            <a:r>
              <a:rPr lang="en-US" dirty="0" err="1"/>
              <a:t>är</a:t>
            </a:r>
            <a:r>
              <a:rPr lang="en-US" dirty="0"/>
              <a:t> </a:t>
            </a:r>
            <a:r>
              <a:rPr lang="en-US" dirty="0" err="1"/>
              <a:t>det</a:t>
            </a:r>
            <a:r>
              <a:rPr lang="en-US" dirty="0"/>
              <a:t> “</a:t>
            </a:r>
            <a:r>
              <a:rPr lang="en-US" dirty="0" err="1"/>
              <a:t>rätt</a:t>
            </a:r>
            <a:r>
              <a:rPr lang="en-US" dirty="0"/>
              <a:t>” </a:t>
            </a:r>
            <a:r>
              <a:rPr lang="en-US" dirty="0" err="1"/>
              <a:t>kvinna</a:t>
            </a:r>
            <a:r>
              <a:rPr lang="en-US" dirty="0"/>
              <a:t> </a:t>
            </a:r>
            <a:r>
              <a:rPr lang="en-US" dirty="0" err="1"/>
              <a:t>och</a:t>
            </a:r>
            <a:r>
              <a:rPr lang="en-US" dirty="0"/>
              <a:t> “</a:t>
            </a:r>
            <a:r>
              <a:rPr lang="en-US" dirty="0" err="1"/>
              <a:t>rätt</a:t>
            </a:r>
            <a:r>
              <a:rPr lang="en-US" dirty="0"/>
              <a:t>” </a:t>
            </a:r>
            <a:r>
              <a:rPr lang="en-US" dirty="0" err="1"/>
              <a:t>metod</a:t>
            </a:r>
            <a:r>
              <a:rPr lang="en-US" dirty="0"/>
              <a:t>?</a:t>
            </a:r>
          </a:p>
          <a:p>
            <a:r>
              <a:rPr lang="en-US" dirty="0" err="1"/>
              <a:t>Fysioterapi</a:t>
            </a:r>
            <a:r>
              <a:rPr lang="en-US" dirty="0"/>
              <a:t> – </a:t>
            </a:r>
            <a:r>
              <a:rPr lang="en-US" dirty="0" err="1"/>
              <a:t>kan</a:t>
            </a:r>
            <a:r>
              <a:rPr lang="en-US" dirty="0"/>
              <a:t> </a:t>
            </a:r>
            <a:r>
              <a:rPr lang="en-US" dirty="0" err="1"/>
              <a:t>väl</a:t>
            </a:r>
            <a:r>
              <a:rPr lang="en-US" dirty="0"/>
              <a:t> </a:t>
            </a:r>
            <a:r>
              <a:rPr lang="en-US" dirty="0" err="1"/>
              <a:t>inte</a:t>
            </a:r>
            <a:r>
              <a:rPr lang="en-US" dirty="0"/>
              <a:t> </a:t>
            </a:r>
            <a:r>
              <a:rPr lang="en-US" dirty="0" err="1"/>
              <a:t>skada</a:t>
            </a:r>
            <a:r>
              <a:rPr lang="en-US" dirty="0"/>
              <a:t>??</a:t>
            </a:r>
          </a:p>
          <a:p>
            <a:r>
              <a:rPr lang="en-US" dirty="0" err="1"/>
              <a:t>Samtal</a:t>
            </a:r>
            <a:r>
              <a:rPr lang="en-US" dirty="0"/>
              <a:t> – </a:t>
            </a:r>
            <a:r>
              <a:rPr lang="en-US" dirty="0" err="1"/>
              <a:t>psykologisk</a:t>
            </a:r>
            <a:r>
              <a:rPr lang="en-US" dirty="0"/>
              <a:t> </a:t>
            </a:r>
            <a:r>
              <a:rPr lang="en-US" dirty="0" err="1"/>
              <a:t>behandling</a:t>
            </a:r>
            <a:r>
              <a:rPr lang="en-US" dirty="0"/>
              <a:t> – </a:t>
            </a:r>
            <a:r>
              <a:rPr lang="en-US" dirty="0" err="1"/>
              <a:t>börjar</a:t>
            </a:r>
            <a:r>
              <a:rPr lang="en-US" dirty="0"/>
              <a:t> </a:t>
            </a:r>
            <a:r>
              <a:rPr lang="en-US" dirty="0" err="1"/>
              <a:t>redan</a:t>
            </a:r>
            <a:r>
              <a:rPr lang="en-US" dirty="0"/>
              <a:t> med </a:t>
            </a:r>
            <a:r>
              <a:rPr lang="en-US" dirty="0" err="1"/>
              <a:t>utredningssamtal</a:t>
            </a:r>
            <a:endParaRPr lang="en-US" dirty="0"/>
          </a:p>
        </p:txBody>
      </p:sp>
    </p:spTree>
    <p:extLst>
      <p:ext uri="{BB962C8B-B14F-4D97-AF65-F5344CB8AC3E}">
        <p14:creationId xmlns:p14="http://schemas.microsoft.com/office/powerpoint/2010/main" val="15467170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PLISSIT-</a:t>
            </a:r>
            <a:r>
              <a:rPr lang="en-US" sz="3200" dirty="0" err="1"/>
              <a:t>modellen</a:t>
            </a:r>
            <a:r>
              <a:rPr lang="en-US" sz="3200" dirty="0"/>
              <a:t> </a:t>
            </a:r>
            <a:r>
              <a:rPr lang="en-US" sz="3200" dirty="0" err="1"/>
              <a:t>för</a:t>
            </a:r>
            <a:r>
              <a:rPr lang="en-US" sz="3200" dirty="0"/>
              <a:t> </a:t>
            </a:r>
            <a:r>
              <a:rPr lang="en-US" sz="3200" dirty="0" err="1"/>
              <a:t>sexologisk</a:t>
            </a:r>
            <a:r>
              <a:rPr lang="en-US" sz="3200" dirty="0"/>
              <a:t> </a:t>
            </a:r>
            <a:r>
              <a:rPr lang="en-US" sz="3200" dirty="0" err="1"/>
              <a:t>rådgivning</a:t>
            </a:r>
            <a:endParaRPr lang="en-US" sz="3200" dirty="0"/>
          </a:p>
        </p:txBody>
      </p:sp>
      <p:sp>
        <p:nvSpPr>
          <p:cNvPr id="3" name="Content Placeholder 2"/>
          <p:cNvSpPr>
            <a:spLocks noGrp="1"/>
          </p:cNvSpPr>
          <p:nvPr>
            <p:ph idx="1"/>
          </p:nvPr>
        </p:nvSpPr>
        <p:spPr/>
        <p:txBody>
          <a:bodyPr/>
          <a:lstStyle/>
          <a:p>
            <a:pPr marL="0" indent="0" algn="ctr">
              <a:lnSpc>
                <a:spcPct val="85000"/>
              </a:lnSpc>
              <a:buNone/>
              <a:defRPr/>
            </a:pPr>
            <a:r>
              <a:rPr lang="sv-SE" sz="4800" b="1" dirty="0">
                <a:solidFill>
                  <a:schemeClr val="tx1">
                    <a:lumMod val="95000"/>
                    <a:lumOff val="5000"/>
                  </a:schemeClr>
                </a:solidFill>
              </a:rPr>
              <a:t>P</a:t>
            </a:r>
            <a:r>
              <a:rPr lang="sv-SE" sz="4800" dirty="0">
                <a:solidFill>
                  <a:schemeClr val="tx1">
                    <a:lumMod val="95000"/>
                    <a:lumOff val="5000"/>
                  </a:schemeClr>
                </a:solidFill>
              </a:rPr>
              <a:t> E R M I S S I O N</a:t>
            </a:r>
          </a:p>
          <a:p>
            <a:pPr marL="0" indent="0" algn="ctr">
              <a:lnSpc>
                <a:spcPct val="85000"/>
              </a:lnSpc>
              <a:buNone/>
              <a:defRPr/>
            </a:pPr>
            <a:r>
              <a:rPr lang="sv-SE" sz="4400" b="1" dirty="0">
                <a:solidFill>
                  <a:schemeClr val="tx1">
                    <a:lumMod val="95000"/>
                    <a:lumOff val="5000"/>
                  </a:schemeClr>
                </a:solidFill>
              </a:rPr>
              <a:t>L</a:t>
            </a:r>
            <a:r>
              <a:rPr lang="sv-SE" sz="4400" dirty="0">
                <a:solidFill>
                  <a:schemeClr val="tx1">
                    <a:lumMod val="95000"/>
                    <a:lumOff val="5000"/>
                  </a:schemeClr>
                </a:solidFill>
              </a:rPr>
              <a:t>  I  M  I  T  E  D</a:t>
            </a:r>
          </a:p>
          <a:p>
            <a:pPr marL="0" indent="0" algn="ctr">
              <a:lnSpc>
                <a:spcPct val="90000"/>
              </a:lnSpc>
              <a:buNone/>
              <a:defRPr/>
            </a:pPr>
            <a:r>
              <a:rPr lang="sv-SE" sz="3600" b="1" dirty="0">
                <a:solidFill>
                  <a:schemeClr val="tx1">
                    <a:lumMod val="95000"/>
                    <a:lumOff val="5000"/>
                  </a:schemeClr>
                </a:solidFill>
              </a:rPr>
              <a:t>I</a:t>
            </a:r>
            <a:r>
              <a:rPr lang="sv-SE" sz="3600" dirty="0">
                <a:solidFill>
                  <a:schemeClr val="tx1">
                    <a:lumMod val="95000"/>
                    <a:lumOff val="5000"/>
                  </a:schemeClr>
                </a:solidFill>
              </a:rPr>
              <a:t>NFORMATION</a:t>
            </a:r>
          </a:p>
          <a:p>
            <a:pPr marL="0" indent="0" algn="ctr">
              <a:lnSpc>
                <a:spcPct val="95000"/>
              </a:lnSpc>
              <a:buNone/>
              <a:defRPr/>
            </a:pPr>
            <a:r>
              <a:rPr lang="sv-SE" b="1" dirty="0">
                <a:solidFill>
                  <a:schemeClr val="tx1">
                    <a:lumMod val="95000"/>
                    <a:lumOff val="5000"/>
                  </a:schemeClr>
                </a:solidFill>
              </a:rPr>
              <a:t>S</a:t>
            </a:r>
            <a:r>
              <a:rPr lang="sv-SE" dirty="0">
                <a:solidFill>
                  <a:schemeClr val="tx1">
                    <a:lumMod val="95000"/>
                    <a:lumOff val="5000"/>
                  </a:schemeClr>
                </a:solidFill>
              </a:rPr>
              <a:t> P E C I F I C</a:t>
            </a:r>
          </a:p>
          <a:p>
            <a:pPr marL="0" indent="0" algn="ctr">
              <a:lnSpc>
                <a:spcPct val="95000"/>
              </a:lnSpc>
              <a:buNone/>
              <a:defRPr/>
            </a:pPr>
            <a:r>
              <a:rPr lang="sv-SE" b="1" dirty="0">
                <a:solidFill>
                  <a:schemeClr val="tx1">
                    <a:lumMod val="95000"/>
                    <a:lumOff val="5000"/>
                  </a:schemeClr>
                </a:solidFill>
              </a:rPr>
              <a:t>S</a:t>
            </a:r>
            <a:r>
              <a:rPr lang="sv-SE" dirty="0">
                <a:solidFill>
                  <a:schemeClr val="tx1">
                    <a:lumMod val="95000"/>
                    <a:lumOff val="5000"/>
                  </a:schemeClr>
                </a:solidFill>
              </a:rPr>
              <a:t>uggestions</a:t>
            </a:r>
          </a:p>
          <a:p>
            <a:pPr marL="0" indent="0" algn="ctr">
              <a:lnSpc>
                <a:spcPct val="95000"/>
              </a:lnSpc>
              <a:buNone/>
              <a:defRPr/>
            </a:pPr>
            <a:r>
              <a:rPr lang="sv-SE" sz="2800" b="1" i="1" dirty="0">
                <a:solidFill>
                  <a:srgbClr val="000000"/>
                </a:solidFill>
              </a:rPr>
              <a:t>Intensive</a:t>
            </a:r>
          </a:p>
          <a:p>
            <a:pPr marL="0" indent="0" algn="ctr">
              <a:lnSpc>
                <a:spcPct val="85000"/>
              </a:lnSpc>
              <a:buNone/>
              <a:defRPr/>
            </a:pPr>
            <a:r>
              <a:rPr lang="sv-SE" sz="2400" b="1" i="1" dirty="0" err="1">
                <a:solidFill>
                  <a:srgbClr val="000000"/>
                </a:solidFill>
              </a:rPr>
              <a:t>Therapy</a:t>
            </a:r>
            <a:endParaRPr lang="sv-SE" sz="2400" b="1" i="1" dirty="0">
              <a:solidFill>
                <a:srgbClr val="000000"/>
              </a:solidFill>
            </a:endParaRPr>
          </a:p>
          <a:p>
            <a:endParaRPr lang="en-US" dirty="0"/>
          </a:p>
        </p:txBody>
      </p:sp>
    </p:spTree>
    <p:extLst>
      <p:ext uri="{BB962C8B-B14F-4D97-AF65-F5344CB8AC3E}">
        <p14:creationId xmlns:p14="http://schemas.microsoft.com/office/powerpoint/2010/main" val="3513354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Permission</a:t>
            </a:r>
          </a:p>
        </p:txBody>
      </p:sp>
      <p:sp>
        <p:nvSpPr>
          <p:cNvPr id="3" name="Content Placeholder 2"/>
          <p:cNvSpPr>
            <a:spLocks noGrp="1"/>
          </p:cNvSpPr>
          <p:nvPr>
            <p:ph idx="1"/>
          </p:nvPr>
        </p:nvSpPr>
        <p:spPr/>
        <p:txBody>
          <a:bodyPr/>
          <a:lstStyle/>
          <a:p>
            <a:r>
              <a:rPr lang="en-US" dirty="0" err="1"/>
              <a:t>Lyssna</a:t>
            </a:r>
            <a:r>
              <a:rPr lang="en-US" dirty="0"/>
              <a:t> </a:t>
            </a:r>
          </a:p>
          <a:p>
            <a:r>
              <a:rPr lang="en-US" dirty="0"/>
              <a:t>Ta </a:t>
            </a:r>
            <a:r>
              <a:rPr lang="en-US" dirty="0" err="1"/>
              <a:t>på</a:t>
            </a:r>
            <a:r>
              <a:rPr lang="en-US" dirty="0"/>
              <a:t> </a:t>
            </a:r>
            <a:r>
              <a:rPr lang="en-US" dirty="0" err="1"/>
              <a:t>allvar</a:t>
            </a:r>
            <a:endParaRPr lang="en-US" dirty="0"/>
          </a:p>
          <a:p>
            <a:r>
              <a:rPr lang="en-US" dirty="0"/>
              <a:t>Visa </a:t>
            </a:r>
            <a:r>
              <a:rPr lang="en-US" dirty="0" err="1"/>
              <a:t>intresse</a:t>
            </a:r>
            <a:r>
              <a:rPr lang="en-US" dirty="0"/>
              <a:t> </a:t>
            </a:r>
          </a:p>
          <a:p>
            <a:r>
              <a:rPr lang="en-US" dirty="0" err="1"/>
              <a:t>Inte</a:t>
            </a:r>
            <a:r>
              <a:rPr lang="en-US" dirty="0"/>
              <a:t> </a:t>
            </a:r>
            <a:r>
              <a:rPr lang="en-US" dirty="0" err="1"/>
              <a:t>döma</a:t>
            </a:r>
            <a:endParaRPr lang="en-US" dirty="0"/>
          </a:p>
          <a:p>
            <a:pPr marL="0" indent="0">
              <a:buNone/>
            </a:pPr>
            <a:endParaRPr lang="en-US" dirty="0"/>
          </a:p>
        </p:txBody>
      </p:sp>
    </p:spTree>
    <p:extLst>
      <p:ext uri="{BB962C8B-B14F-4D97-AF65-F5344CB8AC3E}">
        <p14:creationId xmlns:p14="http://schemas.microsoft.com/office/powerpoint/2010/main" val="31143046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Limited information</a:t>
            </a:r>
          </a:p>
        </p:txBody>
      </p:sp>
      <p:sp>
        <p:nvSpPr>
          <p:cNvPr id="3" name="Content Placeholder 2"/>
          <p:cNvSpPr>
            <a:spLocks noGrp="1"/>
          </p:cNvSpPr>
          <p:nvPr>
            <p:ph idx="1"/>
          </p:nvPr>
        </p:nvSpPr>
        <p:spPr/>
        <p:txBody>
          <a:bodyPr/>
          <a:lstStyle/>
          <a:p>
            <a:r>
              <a:rPr lang="en-US" dirty="0" err="1"/>
              <a:t>Berätta</a:t>
            </a:r>
            <a:r>
              <a:rPr lang="en-US" dirty="0"/>
              <a:t> </a:t>
            </a:r>
            <a:r>
              <a:rPr lang="en-US" dirty="0" err="1"/>
              <a:t>hur</a:t>
            </a:r>
            <a:r>
              <a:rPr lang="en-US" dirty="0"/>
              <a:t> </a:t>
            </a:r>
            <a:r>
              <a:rPr lang="en-US" dirty="0" err="1"/>
              <a:t>andra</a:t>
            </a:r>
            <a:r>
              <a:rPr lang="en-US" dirty="0"/>
              <a:t> </a:t>
            </a:r>
            <a:r>
              <a:rPr lang="en-US" dirty="0" err="1"/>
              <a:t>kan</a:t>
            </a:r>
            <a:r>
              <a:rPr lang="en-US" dirty="0"/>
              <a:t> ha </a:t>
            </a:r>
            <a:r>
              <a:rPr lang="en-US" dirty="0" err="1"/>
              <a:t>det</a:t>
            </a:r>
            <a:r>
              <a:rPr lang="en-US" dirty="0"/>
              <a:t> </a:t>
            </a:r>
            <a:r>
              <a:rPr lang="en-US" dirty="0" err="1"/>
              <a:t>efter</a:t>
            </a:r>
            <a:r>
              <a:rPr lang="en-US" dirty="0"/>
              <a:t> </a:t>
            </a:r>
            <a:r>
              <a:rPr lang="en-US" dirty="0" err="1"/>
              <a:t>förlossningar</a:t>
            </a:r>
            <a:r>
              <a:rPr lang="en-US" dirty="0"/>
              <a:t>, </a:t>
            </a:r>
            <a:r>
              <a:rPr lang="en-US" dirty="0" err="1"/>
              <a:t>operationer</a:t>
            </a:r>
            <a:r>
              <a:rPr lang="en-US" dirty="0"/>
              <a:t>, </a:t>
            </a:r>
            <a:r>
              <a:rPr lang="en-US" dirty="0" err="1"/>
              <a:t>sjukdomar</a:t>
            </a:r>
            <a:r>
              <a:rPr lang="en-US" dirty="0"/>
              <a:t>…</a:t>
            </a:r>
          </a:p>
          <a:p>
            <a:r>
              <a:rPr lang="en-US" dirty="0" err="1"/>
              <a:t>Informera</a:t>
            </a:r>
            <a:r>
              <a:rPr lang="en-US" dirty="0"/>
              <a:t> </a:t>
            </a:r>
            <a:r>
              <a:rPr lang="en-US" dirty="0" err="1"/>
              <a:t>om</a:t>
            </a:r>
            <a:r>
              <a:rPr lang="en-US" dirty="0"/>
              <a:t> </a:t>
            </a:r>
            <a:r>
              <a:rPr lang="en-US" dirty="0" err="1"/>
              <a:t>möjliga</a:t>
            </a:r>
            <a:r>
              <a:rPr lang="en-US" dirty="0"/>
              <a:t> </a:t>
            </a:r>
            <a:r>
              <a:rPr lang="en-US" dirty="0" err="1"/>
              <a:t>åtgärder</a:t>
            </a:r>
            <a:r>
              <a:rPr lang="en-US" dirty="0"/>
              <a:t>. </a:t>
            </a:r>
          </a:p>
        </p:txBody>
      </p:sp>
    </p:spTree>
    <p:extLst>
      <p:ext uri="{BB962C8B-B14F-4D97-AF65-F5344CB8AC3E}">
        <p14:creationId xmlns:p14="http://schemas.microsoft.com/office/powerpoint/2010/main" val="5941021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 suggestions</a:t>
            </a:r>
          </a:p>
        </p:txBody>
      </p:sp>
      <p:sp>
        <p:nvSpPr>
          <p:cNvPr id="3" name="Content Placeholder 2"/>
          <p:cNvSpPr>
            <a:spLocks noGrp="1"/>
          </p:cNvSpPr>
          <p:nvPr>
            <p:ph idx="1"/>
          </p:nvPr>
        </p:nvSpPr>
        <p:spPr/>
        <p:txBody>
          <a:bodyPr/>
          <a:lstStyle/>
          <a:p>
            <a:r>
              <a:rPr lang="en-US" dirty="0" err="1"/>
              <a:t>Att</a:t>
            </a:r>
            <a:r>
              <a:rPr lang="en-US" dirty="0"/>
              <a:t> </a:t>
            </a:r>
            <a:r>
              <a:rPr lang="en-US" dirty="0" err="1"/>
              <a:t>i</a:t>
            </a:r>
            <a:r>
              <a:rPr lang="en-US" dirty="0"/>
              <a:t> </a:t>
            </a:r>
            <a:r>
              <a:rPr lang="en-US" dirty="0" err="1"/>
              <a:t>samtal</a:t>
            </a:r>
            <a:r>
              <a:rPr lang="en-US" dirty="0"/>
              <a:t> med </a:t>
            </a:r>
            <a:r>
              <a:rPr lang="en-US" dirty="0" err="1"/>
              <a:t>kvinnan</a:t>
            </a:r>
            <a:r>
              <a:rPr lang="en-US" dirty="0"/>
              <a:t> </a:t>
            </a:r>
            <a:r>
              <a:rPr lang="en-US" dirty="0" err="1"/>
              <a:t>eller</a:t>
            </a:r>
            <a:r>
              <a:rPr lang="en-US" dirty="0"/>
              <a:t> </a:t>
            </a:r>
            <a:r>
              <a:rPr lang="en-US" dirty="0" err="1"/>
              <a:t>paret</a:t>
            </a:r>
            <a:r>
              <a:rPr lang="en-US" dirty="0"/>
              <a:t> </a:t>
            </a:r>
            <a:r>
              <a:rPr lang="en-US" dirty="0" err="1"/>
              <a:t>komma</a:t>
            </a:r>
            <a:r>
              <a:rPr lang="en-US" dirty="0"/>
              <a:t> </a:t>
            </a:r>
            <a:r>
              <a:rPr lang="en-US" dirty="0" err="1"/>
              <a:t>fram</a:t>
            </a:r>
            <a:r>
              <a:rPr lang="en-US" dirty="0"/>
              <a:t> till </a:t>
            </a:r>
            <a:r>
              <a:rPr lang="en-US" dirty="0" err="1"/>
              <a:t>vad</a:t>
            </a:r>
            <a:r>
              <a:rPr lang="en-US" dirty="0"/>
              <a:t> </a:t>
            </a:r>
            <a:r>
              <a:rPr lang="en-US" dirty="0" err="1"/>
              <a:t>som</a:t>
            </a:r>
            <a:r>
              <a:rPr lang="en-US" dirty="0"/>
              <a:t> </a:t>
            </a:r>
            <a:r>
              <a:rPr lang="en-US" dirty="0" err="1"/>
              <a:t>verkar</a:t>
            </a:r>
            <a:r>
              <a:rPr lang="en-US" dirty="0"/>
              <a:t> </a:t>
            </a:r>
            <a:r>
              <a:rPr lang="en-US" dirty="0" err="1"/>
              <a:t>vara</a:t>
            </a:r>
            <a:r>
              <a:rPr lang="en-US" dirty="0"/>
              <a:t> en </a:t>
            </a:r>
            <a:r>
              <a:rPr lang="en-US" dirty="0" err="1"/>
              <a:t>vettig</a:t>
            </a:r>
            <a:r>
              <a:rPr lang="en-US" dirty="0"/>
              <a:t> plan </a:t>
            </a:r>
            <a:r>
              <a:rPr lang="en-US" dirty="0" err="1"/>
              <a:t>eller</a:t>
            </a:r>
            <a:r>
              <a:rPr lang="en-US" dirty="0"/>
              <a:t> </a:t>
            </a:r>
            <a:r>
              <a:rPr lang="en-US" dirty="0" err="1"/>
              <a:t>åtgärd</a:t>
            </a:r>
            <a:endParaRPr lang="en-US" dirty="0"/>
          </a:p>
          <a:p>
            <a:r>
              <a:rPr lang="en-US" dirty="0"/>
              <a:t>Bra </a:t>
            </a:r>
            <a:r>
              <a:rPr lang="en-US" dirty="0" err="1"/>
              <a:t>om</a:t>
            </a:r>
            <a:r>
              <a:rPr lang="en-US" dirty="0"/>
              <a:t> </a:t>
            </a:r>
            <a:r>
              <a:rPr lang="en-US" dirty="0" err="1"/>
              <a:t>kvinnan</a:t>
            </a:r>
            <a:r>
              <a:rPr lang="en-US" dirty="0"/>
              <a:t> </a:t>
            </a:r>
            <a:r>
              <a:rPr lang="en-US" dirty="0" err="1"/>
              <a:t>får</a:t>
            </a:r>
            <a:r>
              <a:rPr lang="en-US" dirty="0"/>
              <a:t> </a:t>
            </a:r>
            <a:r>
              <a:rPr lang="en-US" dirty="0" err="1"/>
              <a:t>som</a:t>
            </a:r>
            <a:r>
              <a:rPr lang="en-US" dirty="0"/>
              <a:t> </a:t>
            </a:r>
            <a:r>
              <a:rPr lang="en-US" dirty="0" err="1"/>
              <a:t>hon</a:t>
            </a:r>
            <a:r>
              <a:rPr lang="en-US" dirty="0"/>
              <a:t> </a:t>
            </a:r>
            <a:r>
              <a:rPr lang="en-US" dirty="0" err="1"/>
              <a:t>vill</a:t>
            </a:r>
            <a:r>
              <a:rPr lang="en-US" dirty="0"/>
              <a:t> </a:t>
            </a:r>
            <a:r>
              <a:rPr lang="en-US" dirty="0" err="1"/>
              <a:t>så</a:t>
            </a:r>
            <a:r>
              <a:rPr lang="en-US" dirty="0"/>
              <a:t> </a:t>
            </a:r>
            <a:r>
              <a:rPr lang="en-US" dirty="0" err="1"/>
              <a:t>länge</a:t>
            </a:r>
            <a:r>
              <a:rPr lang="en-US" dirty="0"/>
              <a:t> </a:t>
            </a:r>
            <a:r>
              <a:rPr lang="en-US" dirty="0" err="1"/>
              <a:t>det</a:t>
            </a:r>
            <a:r>
              <a:rPr lang="en-US" dirty="0"/>
              <a:t> </a:t>
            </a:r>
            <a:r>
              <a:rPr lang="en-US" dirty="0" err="1"/>
              <a:t>inte</a:t>
            </a:r>
            <a:r>
              <a:rPr lang="en-US" dirty="0"/>
              <a:t> </a:t>
            </a:r>
            <a:r>
              <a:rPr lang="en-US" dirty="0" err="1"/>
              <a:t>är</a:t>
            </a:r>
            <a:r>
              <a:rPr lang="en-US" dirty="0"/>
              <a:t> </a:t>
            </a:r>
            <a:r>
              <a:rPr lang="en-US" dirty="0" err="1"/>
              <a:t>kontraindicerat</a:t>
            </a:r>
            <a:r>
              <a:rPr lang="en-US" dirty="0"/>
              <a:t>. </a:t>
            </a:r>
            <a:r>
              <a:rPr lang="en-US" dirty="0" err="1"/>
              <a:t>Inte</a:t>
            </a:r>
            <a:r>
              <a:rPr lang="en-US" dirty="0"/>
              <a:t> </a:t>
            </a:r>
            <a:r>
              <a:rPr lang="en-US" dirty="0" err="1"/>
              <a:t>så</a:t>
            </a:r>
            <a:r>
              <a:rPr lang="en-US" dirty="0"/>
              <a:t> </a:t>
            </a:r>
            <a:r>
              <a:rPr lang="en-US" dirty="0" err="1"/>
              <a:t>lätt</a:t>
            </a:r>
            <a:r>
              <a:rPr lang="en-US" dirty="0"/>
              <a:t> </a:t>
            </a:r>
            <a:r>
              <a:rPr lang="en-US" dirty="0" err="1"/>
              <a:t>avvägning</a:t>
            </a:r>
            <a:r>
              <a:rPr lang="en-US" dirty="0"/>
              <a:t> </a:t>
            </a:r>
            <a:r>
              <a:rPr lang="en-US" dirty="0" err="1"/>
              <a:t>alltid</a:t>
            </a:r>
            <a:r>
              <a:rPr lang="en-US" dirty="0"/>
              <a:t>…</a:t>
            </a:r>
          </a:p>
          <a:p>
            <a:r>
              <a:rPr lang="en-US" dirty="0" err="1"/>
              <a:t>Brukar</a:t>
            </a:r>
            <a:r>
              <a:rPr lang="en-US" dirty="0"/>
              <a:t> </a:t>
            </a:r>
            <a:r>
              <a:rPr lang="en-US" dirty="0" err="1"/>
              <a:t>gå</a:t>
            </a:r>
            <a:r>
              <a:rPr lang="en-US" dirty="0"/>
              <a:t> </a:t>
            </a:r>
            <a:r>
              <a:rPr lang="en-US" dirty="0" err="1"/>
              <a:t>att</a:t>
            </a:r>
            <a:r>
              <a:rPr lang="en-US" dirty="0"/>
              <a:t> </a:t>
            </a:r>
            <a:r>
              <a:rPr lang="en-US" dirty="0" err="1"/>
              <a:t>följa</a:t>
            </a:r>
            <a:r>
              <a:rPr lang="en-US" dirty="0"/>
              <a:t> en plan </a:t>
            </a:r>
            <a:r>
              <a:rPr lang="en-US" dirty="0" err="1"/>
              <a:t>där</a:t>
            </a:r>
            <a:r>
              <a:rPr lang="en-US" dirty="0"/>
              <a:t> </a:t>
            </a:r>
            <a:r>
              <a:rPr lang="en-US" dirty="0" err="1"/>
              <a:t>det</a:t>
            </a:r>
            <a:r>
              <a:rPr lang="en-US" dirty="0"/>
              <a:t> </a:t>
            </a:r>
            <a:r>
              <a:rPr lang="en-US" dirty="0" err="1"/>
              <a:t>minst</a:t>
            </a:r>
            <a:r>
              <a:rPr lang="en-US" dirty="0"/>
              <a:t> </a:t>
            </a:r>
            <a:r>
              <a:rPr lang="en-US" dirty="0" err="1"/>
              <a:t>invasiva</a:t>
            </a:r>
            <a:r>
              <a:rPr lang="en-US" dirty="0"/>
              <a:t> </a:t>
            </a:r>
            <a:r>
              <a:rPr lang="en-US" dirty="0" err="1"/>
              <a:t>prövas</a:t>
            </a:r>
            <a:r>
              <a:rPr lang="en-US" dirty="0"/>
              <a:t> </a:t>
            </a:r>
            <a:r>
              <a:rPr lang="en-US" dirty="0" err="1"/>
              <a:t>först</a:t>
            </a:r>
            <a:endParaRPr lang="en-US" dirty="0"/>
          </a:p>
          <a:p>
            <a:endParaRPr lang="en-US" dirty="0"/>
          </a:p>
        </p:txBody>
      </p:sp>
    </p:spTree>
    <p:extLst>
      <p:ext uri="{BB962C8B-B14F-4D97-AF65-F5344CB8AC3E}">
        <p14:creationId xmlns:p14="http://schemas.microsoft.com/office/powerpoint/2010/main" val="31918186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 suggestions – </a:t>
            </a:r>
            <a:r>
              <a:rPr lang="en-US" dirty="0" err="1"/>
              <a:t>allmänna</a:t>
            </a:r>
            <a:r>
              <a:rPr lang="en-US" dirty="0"/>
              <a:t> </a:t>
            </a:r>
            <a:r>
              <a:rPr lang="en-US" dirty="0" err="1"/>
              <a:t>råd</a:t>
            </a:r>
            <a:endParaRPr lang="en-US" dirty="0"/>
          </a:p>
        </p:txBody>
      </p:sp>
      <p:sp>
        <p:nvSpPr>
          <p:cNvPr id="3" name="Content Placeholder 2"/>
          <p:cNvSpPr>
            <a:spLocks noGrp="1"/>
          </p:cNvSpPr>
          <p:nvPr>
            <p:ph idx="1"/>
          </p:nvPr>
        </p:nvSpPr>
        <p:spPr/>
        <p:txBody>
          <a:bodyPr>
            <a:normAutofit/>
          </a:bodyPr>
          <a:lstStyle/>
          <a:p>
            <a:pPr>
              <a:defRPr/>
            </a:pPr>
            <a:r>
              <a:rPr lang="sv-SE" dirty="0"/>
              <a:t>Ha sex för din egen skull - sund själviskhet så länge ingen tar skada</a:t>
            </a:r>
          </a:p>
          <a:p>
            <a:pPr>
              <a:defRPr/>
            </a:pPr>
            <a:r>
              <a:rPr lang="sv-SE" dirty="0"/>
              <a:t>Tala med partnern - uttryck behov, fråga vad hen tycker om</a:t>
            </a:r>
          </a:p>
          <a:p>
            <a:pPr>
              <a:defRPr/>
            </a:pPr>
            <a:r>
              <a:rPr lang="sv-SE" dirty="0"/>
              <a:t>Vänta inte på spontan lust – sök upp lusten – kom in i lustcirkeln</a:t>
            </a:r>
          </a:p>
          <a:p>
            <a:pPr>
              <a:defRPr/>
            </a:pPr>
            <a:r>
              <a:rPr lang="sv-SE" dirty="0"/>
              <a:t>Optimera sexuell stimulering</a:t>
            </a:r>
          </a:p>
          <a:p>
            <a:pPr>
              <a:defRPr/>
            </a:pPr>
            <a:r>
              <a:rPr lang="sv-SE" dirty="0"/>
              <a:t>Utvidga sexuell repertoar</a:t>
            </a:r>
            <a:endParaRPr lang="en-US" dirty="0"/>
          </a:p>
        </p:txBody>
      </p:sp>
    </p:spTree>
    <p:extLst>
      <p:ext uri="{BB962C8B-B14F-4D97-AF65-F5344CB8AC3E}">
        <p14:creationId xmlns:p14="http://schemas.microsoft.com/office/powerpoint/2010/main" val="39804115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 name="Picture 2"/>
          <p:cNvPicPr>
            <a:picLocks noChangeAspect="1"/>
          </p:cNvPicPr>
          <p:nvPr/>
        </p:nvPicPr>
        <p:blipFill>
          <a:blip r:embed="rId2"/>
          <a:stretch>
            <a:fillRect/>
          </a:stretch>
        </p:blipFill>
        <p:spPr>
          <a:xfrm>
            <a:off x="0" y="0"/>
            <a:ext cx="9144000" cy="6858000"/>
          </a:xfrm>
          <a:prstGeom prst="rect">
            <a:avLst/>
          </a:prstGeom>
        </p:spPr>
      </p:pic>
      <p:sp>
        <p:nvSpPr>
          <p:cNvPr id="4" name="TextBox 3"/>
          <p:cNvSpPr txBox="1"/>
          <p:nvPr/>
        </p:nvSpPr>
        <p:spPr>
          <a:xfrm>
            <a:off x="3535273" y="6216714"/>
            <a:ext cx="4464196" cy="369332"/>
          </a:xfrm>
          <a:prstGeom prst="rect">
            <a:avLst/>
          </a:prstGeom>
          <a:noFill/>
        </p:spPr>
        <p:txBody>
          <a:bodyPr wrap="none" rtlCol="0">
            <a:spAutoFit/>
          </a:bodyPr>
          <a:lstStyle/>
          <a:p>
            <a:r>
              <a:rPr lang="en-US" dirty="0" err="1"/>
              <a:t>Bassonmodellen</a:t>
            </a:r>
            <a:r>
              <a:rPr lang="en-US" dirty="0"/>
              <a:t> </a:t>
            </a:r>
            <a:r>
              <a:rPr lang="en-US" dirty="0" err="1"/>
              <a:t>modifierad</a:t>
            </a:r>
            <a:r>
              <a:rPr lang="en-US" dirty="0"/>
              <a:t> </a:t>
            </a:r>
            <a:r>
              <a:rPr lang="en-US" dirty="0" err="1"/>
              <a:t>av</a:t>
            </a:r>
            <a:r>
              <a:rPr lang="en-US" dirty="0"/>
              <a:t> </a:t>
            </a:r>
            <a:r>
              <a:rPr lang="en-US" dirty="0" err="1"/>
              <a:t>Lotti</a:t>
            </a:r>
            <a:r>
              <a:rPr lang="en-US" dirty="0"/>
              <a:t> </a:t>
            </a:r>
            <a:r>
              <a:rPr lang="en-US" dirty="0" err="1"/>
              <a:t>Helström</a:t>
            </a:r>
            <a:endParaRPr lang="en-US" dirty="0"/>
          </a:p>
        </p:txBody>
      </p:sp>
    </p:spTree>
    <p:extLst>
      <p:ext uri="{BB962C8B-B14F-4D97-AF65-F5344CB8AC3E}">
        <p14:creationId xmlns:p14="http://schemas.microsoft.com/office/powerpoint/2010/main" val="282400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Intensive therapy</a:t>
            </a:r>
          </a:p>
        </p:txBody>
      </p:sp>
      <p:sp>
        <p:nvSpPr>
          <p:cNvPr id="3" name="Content Placeholder 2"/>
          <p:cNvSpPr>
            <a:spLocks noGrp="1"/>
          </p:cNvSpPr>
          <p:nvPr>
            <p:ph idx="1"/>
          </p:nvPr>
        </p:nvSpPr>
        <p:spPr/>
        <p:txBody>
          <a:bodyPr/>
          <a:lstStyle/>
          <a:p>
            <a:r>
              <a:rPr lang="en-US" dirty="0" err="1"/>
              <a:t>Sexologisk</a:t>
            </a:r>
            <a:r>
              <a:rPr lang="en-US" dirty="0"/>
              <a:t> </a:t>
            </a:r>
            <a:r>
              <a:rPr lang="en-US" dirty="0" err="1"/>
              <a:t>terapi</a:t>
            </a:r>
            <a:r>
              <a:rPr lang="en-US" dirty="0"/>
              <a:t> med </a:t>
            </a:r>
            <a:r>
              <a:rPr lang="en-US" dirty="0" err="1"/>
              <a:t>kvinnan</a:t>
            </a:r>
            <a:r>
              <a:rPr lang="en-US" dirty="0"/>
              <a:t> </a:t>
            </a:r>
            <a:r>
              <a:rPr lang="en-US" dirty="0" err="1"/>
              <a:t>eller</a:t>
            </a:r>
            <a:r>
              <a:rPr lang="en-US" dirty="0"/>
              <a:t> </a:t>
            </a:r>
            <a:r>
              <a:rPr lang="en-US" dirty="0" err="1"/>
              <a:t>paret</a:t>
            </a:r>
            <a:endParaRPr lang="en-US" dirty="0"/>
          </a:p>
          <a:p>
            <a:r>
              <a:rPr lang="en-US" dirty="0" err="1"/>
              <a:t>Fysioterapi</a:t>
            </a:r>
            <a:endParaRPr lang="en-US" dirty="0"/>
          </a:p>
          <a:p>
            <a:r>
              <a:rPr lang="en-US" dirty="0" err="1"/>
              <a:t>Kirurgi</a:t>
            </a:r>
            <a:endParaRPr lang="en-US" dirty="0"/>
          </a:p>
          <a:p>
            <a:pPr marL="0" indent="0">
              <a:buNone/>
            </a:pPr>
            <a:r>
              <a:rPr lang="en-US" dirty="0"/>
              <a:t>I </a:t>
            </a:r>
            <a:r>
              <a:rPr lang="en-US" dirty="0" err="1"/>
              <a:t>vilken</a:t>
            </a:r>
            <a:r>
              <a:rPr lang="en-US" dirty="0"/>
              <a:t> </a:t>
            </a:r>
            <a:r>
              <a:rPr lang="en-US" dirty="0" err="1"/>
              <a:t>ordning</a:t>
            </a:r>
            <a:r>
              <a:rPr lang="en-US" dirty="0"/>
              <a:t>?</a:t>
            </a:r>
          </a:p>
          <a:p>
            <a:pPr marL="0" indent="0">
              <a:buNone/>
            </a:pPr>
            <a:r>
              <a:rPr lang="en-US" dirty="0"/>
              <a:t>I </a:t>
            </a:r>
            <a:r>
              <a:rPr lang="en-US" dirty="0" err="1"/>
              <a:t>kombination</a:t>
            </a:r>
            <a:r>
              <a:rPr lang="en-US" dirty="0"/>
              <a:t>?</a:t>
            </a:r>
          </a:p>
          <a:p>
            <a:pPr marL="0" indent="0">
              <a:buNone/>
            </a:pPr>
            <a:r>
              <a:rPr lang="en-US" dirty="0" err="1"/>
              <a:t>Vad</a:t>
            </a:r>
            <a:r>
              <a:rPr lang="en-US" dirty="0"/>
              <a:t> </a:t>
            </a:r>
            <a:r>
              <a:rPr lang="en-US" dirty="0" err="1"/>
              <a:t>ska</a:t>
            </a:r>
            <a:r>
              <a:rPr lang="en-US" dirty="0"/>
              <a:t> </a:t>
            </a:r>
            <a:r>
              <a:rPr lang="en-US" dirty="0" err="1"/>
              <a:t>behandlingen</a:t>
            </a:r>
            <a:r>
              <a:rPr lang="en-US" dirty="0"/>
              <a:t> </a:t>
            </a:r>
            <a:r>
              <a:rPr lang="en-US" dirty="0" err="1"/>
              <a:t>leda</a:t>
            </a:r>
            <a:r>
              <a:rPr lang="en-US" dirty="0"/>
              <a:t> till?</a:t>
            </a:r>
          </a:p>
          <a:p>
            <a:pPr marL="0" indent="0">
              <a:buNone/>
            </a:pPr>
            <a:r>
              <a:rPr lang="en-US" dirty="0" err="1"/>
              <a:t>Hur</a:t>
            </a:r>
            <a:r>
              <a:rPr lang="en-US" dirty="0"/>
              <a:t> vet vi </a:t>
            </a:r>
            <a:r>
              <a:rPr lang="en-US" dirty="0" err="1"/>
              <a:t>om</a:t>
            </a:r>
            <a:r>
              <a:rPr lang="en-US" dirty="0"/>
              <a:t> </a:t>
            </a:r>
            <a:r>
              <a:rPr lang="en-US" dirty="0" err="1"/>
              <a:t>behandlingen</a:t>
            </a:r>
            <a:r>
              <a:rPr lang="en-US" dirty="0"/>
              <a:t> </a:t>
            </a:r>
            <a:r>
              <a:rPr lang="en-US" dirty="0" err="1"/>
              <a:t>hjälper</a:t>
            </a:r>
            <a:r>
              <a:rPr lang="en-US" dirty="0"/>
              <a:t>?</a:t>
            </a:r>
          </a:p>
        </p:txBody>
      </p:sp>
    </p:spTree>
    <p:extLst>
      <p:ext uri="{BB962C8B-B14F-4D97-AF65-F5344CB8AC3E}">
        <p14:creationId xmlns:p14="http://schemas.microsoft.com/office/powerpoint/2010/main" val="4504512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defRPr/>
            </a:pPr>
            <a:r>
              <a:rPr lang="sv-SE">
                <a:cs typeface="+mj-cs"/>
              </a:rPr>
              <a:t>Nyckeln till bra sex</a:t>
            </a:r>
          </a:p>
        </p:txBody>
      </p:sp>
      <p:sp>
        <p:nvSpPr>
          <p:cNvPr id="38915" name="Rectangle 3"/>
          <p:cNvSpPr>
            <a:spLocks noGrp="1" noChangeArrowheads="1"/>
          </p:cNvSpPr>
          <p:nvPr>
            <p:ph type="body" sz="half" idx="1"/>
          </p:nvPr>
        </p:nvSpPr>
        <p:spPr/>
        <p:txBody>
          <a:bodyPr/>
          <a:lstStyle/>
          <a:p>
            <a:pPr eaLnBrk="1" hangingPunct="1">
              <a:buFontTx/>
              <a:buNone/>
              <a:defRPr/>
            </a:pPr>
            <a:r>
              <a:rPr lang="sv-SE" sz="2800">
                <a:cs typeface="+mn-cs"/>
              </a:rPr>
              <a:t>ACCEPTANCE</a:t>
            </a:r>
          </a:p>
          <a:p>
            <a:pPr eaLnBrk="1" hangingPunct="1">
              <a:buFontTx/>
              <a:buNone/>
              <a:defRPr/>
            </a:pPr>
            <a:r>
              <a:rPr lang="sv-SE" sz="2800">
                <a:cs typeface="+mn-cs"/>
              </a:rPr>
              <a:t>          and</a:t>
            </a:r>
          </a:p>
          <a:p>
            <a:pPr eaLnBrk="1" hangingPunct="1">
              <a:buFontTx/>
              <a:buNone/>
              <a:defRPr/>
            </a:pPr>
            <a:r>
              <a:rPr lang="sv-SE" sz="2800">
                <a:cs typeface="+mn-cs"/>
              </a:rPr>
              <a:t>COMMITMENT</a:t>
            </a:r>
          </a:p>
        </p:txBody>
      </p:sp>
      <p:graphicFrame>
        <p:nvGraphicFramePr>
          <p:cNvPr id="47107" name="Object 4"/>
          <p:cNvGraphicFramePr>
            <a:graphicFrameLocks noGrp="1" noChangeAspect="1"/>
          </p:cNvGraphicFramePr>
          <p:nvPr>
            <p:ph sz="half" idx="2"/>
            <p:extLst>
              <p:ext uri="{D42A27DB-BD31-4B8C-83A1-F6EECF244321}">
                <p14:modId xmlns:p14="http://schemas.microsoft.com/office/powerpoint/2010/main" val="2460216606"/>
              </p:ext>
            </p:extLst>
          </p:nvPr>
        </p:nvGraphicFramePr>
        <p:xfrm>
          <a:off x="4651375" y="1600200"/>
          <a:ext cx="4032250" cy="4525963"/>
        </p:xfrm>
        <a:graphic>
          <a:graphicData uri="http://schemas.openxmlformats.org/presentationml/2006/ole">
            <mc:AlternateContent xmlns:mc="http://schemas.openxmlformats.org/markup-compatibility/2006">
              <mc:Choice xmlns:v="urn:schemas-microsoft-com:vml" Requires="v">
                <p:oleObj spid="_x0000_s6161" name="Chart" r:id="rId3" imgW="4038600" imgH="4533900" progId="MSGraph.Chart.8">
                  <p:embed followColorScheme="full"/>
                </p:oleObj>
              </mc:Choice>
              <mc:Fallback>
                <p:oleObj name="Chart" r:id="rId3" imgW="4038600" imgH="4533900" progId="MSGraph.Chart.8">
                  <p:embed followColorScheme="full"/>
                  <p:pic>
                    <p:nvPicPr>
                      <p:cNvPr id="0" name=""/>
                      <p:cNvPicPr>
                        <a:picLocks noChangeAspect="1" noChangeArrowheads="1"/>
                      </p:cNvPicPr>
                      <p:nvPr/>
                    </p:nvPicPr>
                    <p:blipFill>
                      <a:blip r:embed="rId4"/>
                      <a:srcRect/>
                      <a:stretch>
                        <a:fillRect/>
                      </a:stretch>
                    </p:blipFill>
                    <p:spPr bwMode="auto">
                      <a:xfrm>
                        <a:off x="4651375" y="1600200"/>
                        <a:ext cx="403225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oleObj>
              </mc:Fallback>
            </mc:AlternateContent>
          </a:graphicData>
        </a:graphic>
      </p:graphicFrame>
      <p:pic>
        <p:nvPicPr>
          <p:cNvPr id="47108" name="Picture 6" descr="http://soffisspot.blogg.se/images/2008/krlek_14452767.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51275" y="1557338"/>
            <a:ext cx="4519613" cy="45196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4028157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Förlossning</a:t>
            </a:r>
            <a:r>
              <a:rPr lang="en-US" dirty="0"/>
              <a:t> </a:t>
            </a:r>
            <a:r>
              <a:rPr lang="en-US" dirty="0" err="1"/>
              <a:t>och</a:t>
            </a:r>
            <a:r>
              <a:rPr lang="en-US" dirty="0"/>
              <a:t> </a:t>
            </a:r>
            <a:r>
              <a:rPr lang="en-US" dirty="0" err="1"/>
              <a:t>sexualitet</a:t>
            </a:r>
            <a:endParaRPr lang="en-US" dirty="0"/>
          </a:p>
        </p:txBody>
      </p:sp>
      <p:sp>
        <p:nvSpPr>
          <p:cNvPr id="3" name="Content Placeholder 2"/>
          <p:cNvSpPr>
            <a:spLocks noGrp="1"/>
          </p:cNvSpPr>
          <p:nvPr>
            <p:ph idx="1"/>
          </p:nvPr>
        </p:nvSpPr>
        <p:spPr/>
        <p:txBody>
          <a:bodyPr/>
          <a:lstStyle/>
          <a:p>
            <a:r>
              <a:rPr lang="en-US" dirty="0" err="1"/>
              <a:t>Sexuell</a:t>
            </a:r>
            <a:r>
              <a:rPr lang="en-US" dirty="0"/>
              <a:t> lust </a:t>
            </a:r>
            <a:r>
              <a:rPr lang="en-US" dirty="0" err="1"/>
              <a:t>och</a:t>
            </a:r>
            <a:r>
              <a:rPr lang="en-US" dirty="0"/>
              <a:t> </a:t>
            </a:r>
            <a:r>
              <a:rPr lang="en-US" dirty="0" err="1"/>
              <a:t>förmåga</a:t>
            </a:r>
            <a:r>
              <a:rPr lang="en-US" dirty="0"/>
              <a:t> </a:t>
            </a:r>
            <a:r>
              <a:rPr lang="en-US" dirty="0" err="1"/>
              <a:t>generellt</a:t>
            </a:r>
            <a:r>
              <a:rPr lang="en-US" dirty="0"/>
              <a:t> </a:t>
            </a:r>
            <a:r>
              <a:rPr lang="en-US" dirty="0" err="1"/>
              <a:t>sämre</a:t>
            </a:r>
            <a:r>
              <a:rPr lang="en-US" dirty="0"/>
              <a:t> </a:t>
            </a:r>
            <a:r>
              <a:rPr lang="en-US" dirty="0" err="1"/>
              <a:t>åtminstone</a:t>
            </a:r>
            <a:r>
              <a:rPr lang="en-US" dirty="0"/>
              <a:t> </a:t>
            </a:r>
            <a:r>
              <a:rPr lang="en-US" dirty="0" err="1"/>
              <a:t>ett</a:t>
            </a:r>
            <a:r>
              <a:rPr lang="en-US" dirty="0"/>
              <a:t> </a:t>
            </a:r>
            <a:r>
              <a:rPr lang="en-US" dirty="0" err="1"/>
              <a:t>halvår</a:t>
            </a:r>
            <a:endParaRPr lang="en-US" dirty="0"/>
          </a:p>
          <a:p>
            <a:r>
              <a:rPr lang="en-US" dirty="0"/>
              <a:t>Under </a:t>
            </a:r>
            <a:r>
              <a:rPr lang="en-US" dirty="0" err="1"/>
              <a:t>första</a:t>
            </a:r>
            <a:r>
              <a:rPr lang="en-US" dirty="0"/>
              <a:t> </a:t>
            </a:r>
            <a:r>
              <a:rPr lang="en-US" dirty="0" err="1"/>
              <a:t>halvåret</a:t>
            </a:r>
            <a:r>
              <a:rPr lang="en-US" dirty="0"/>
              <a:t> post partum </a:t>
            </a:r>
            <a:r>
              <a:rPr lang="en-US" dirty="0" err="1"/>
              <a:t>vanligare</a:t>
            </a:r>
            <a:r>
              <a:rPr lang="en-US" dirty="0"/>
              <a:t> med </a:t>
            </a:r>
            <a:r>
              <a:rPr lang="en-US" dirty="0" err="1"/>
              <a:t>smärta</a:t>
            </a:r>
            <a:r>
              <a:rPr lang="en-US" dirty="0"/>
              <a:t> </a:t>
            </a:r>
            <a:r>
              <a:rPr lang="en-US" dirty="0" err="1"/>
              <a:t>efter</a:t>
            </a:r>
            <a:r>
              <a:rPr lang="en-US" dirty="0"/>
              <a:t> </a:t>
            </a:r>
            <a:r>
              <a:rPr lang="en-US" dirty="0" err="1"/>
              <a:t>komplicerad</a:t>
            </a:r>
            <a:r>
              <a:rPr lang="en-US" dirty="0"/>
              <a:t> vaginal </a:t>
            </a:r>
            <a:r>
              <a:rPr lang="en-US" dirty="0" err="1"/>
              <a:t>förlossning</a:t>
            </a:r>
            <a:endParaRPr lang="en-US" dirty="0"/>
          </a:p>
          <a:p>
            <a:r>
              <a:rPr lang="en-US" dirty="0"/>
              <a:t>Inga </a:t>
            </a:r>
            <a:r>
              <a:rPr lang="en-US" dirty="0" err="1"/>
              <a:t>skillnader</a:t>
            </a:r>
            <a:r>
              <a:rPr lang="en-US" dirty="0"/>
              <a:t> </a:t>
            </a:r>
            <a:r>
              <a:rPr lang="en-US" dirty="0" err="1"/>
              <a:t>mellan</a:t>
            </a:r>
            <a:r>
              <a:rPr lang="en-US" dirty="0"/>
              <a:t> </a:t>
            </a:r>
            <a:r>
              <a:rPr lang="en-US" dirty="0" err="1"/>
              <a:t>förlossningssätt</a:t>
            </a:r>
            <a:r>
              <a:rPr lang="en-US" dirty="0"/>
              <a:t> </a:t>
            </a:r>
            <a:r>
              <a:rPr lang="en-US" dirty="0" err="1"/>
              <a:t>efter</a:t>
            </a:r>
            <a:r>
              <a:rPr lang="en-US" dirty="0"/>
              <a:t> </a:t>
            </a:r>
            <a:r>
              <a:rPr lang="en-US" dirty="0" err="1"/>
              <a:t>längre</a:t>
            </a:r>
            <a:r>
              <a:rPr lang="en-US" dirty="0"/>
              <a:t> </a:t>
            </a:r>
            <a:r>
              <a:rPr lang="en-US" dirty="0" err="1"/>
              <a:t>tids</a:t>
            </a:r>
            <a:r>
              <a:rPr lang="en-US" dirty="0"/>
              <a:t> </a:t>
            </a:r>
            <a:r>
              <a:rPr lang="en-US" dirty="0" err="1"/>
              <a:t>uppföljning</a:t>
            </a:r>
            <a:endParaRPr lang="en-US" dirty="0"/>
          </a:p>
          <a:p>
            <a:pPr marL="0" indent="0">
              <a:buNone/>
            </a:pPr>
            <a:r>
              <a:rPr lang="en-US" sz="2000" dirty="0"/>
              <a:t>Lehmann, Rogers 2012, </a:t>
            </a:r>
            <a:r>
              <a:rPr lang="en-US" sz="2000" dirty="0" err="1"/>
              <a:t>Fehniger</a:t>
            </a:r>
            <a:r>
              <a:rPr lang="en-US" sz="2000" dirty="0"/>
              <a:t> JE 2017, m </a:t>
            </a:r>
            <a:r>
              <a:rPr lang="en-US" sz="2000" dirty="0" err="1"/>
              <a:t>fl</a:t>
            </a:r>
            <a:endParaRPr lang="en-US" sz="2000" dirty="0"/>
          </a:p>
        </p:txBody>
      </p:sp>
    </p:spTree>
    <p:extLst>
      <p:ext uri="{BB962C8B-B14F-4D97-AF65-F5344CB8AC3E}">
        <p14:creationId xmlns:p14="http://schemas.microsoft.com/office/powerpoint/2010/main" val="3417467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Psykologiska</a:t>
            </a:r>
            <a:r>
              <a:rPr lang="en-US" dirty="0"/>
              <a:t> </a:t>
            </a:r>
            <a:r>
              <a:rPr lang="en-US" dirty="0" err="1"/>
              <a:t>följder</a:t>
            </a:r>
            <a:r>
              <a:rPr lang="en-US" dirty="0"/>
              <a:t> </a:t>
            </a:r>
            <a:r>
              <a:rPr lang="en-US" dirty="0" err="1"/>
              <a:t>av</a:t>
            </a:r>
            <a:r>
              <a:rPr lang="en-US" dirty="0"/>
              <a:t> </a:t>
            </a:r>
            <a:r>
              <a:rPr lang="en-US" dirty="0" err="1"/>
              <a:t>bäckenbottenskada</a:t>
            </a:r>
            <a:r>
              <a:rPr lang="en-US" dirty="0"/>
              <a:t> vid </a:t>
            </a:r>
            <a:r>
              <a:rPr lang="en-US" dirty="0" err="1"/>
              <a:t>förlossning</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En </a:t>
            </a:r>
            <a:r>
              <a:rPr lang="en-US" dirty="0" err="1"/>
              <a:t>kvalitativ</a:t>
            </a:r>
            <a:r>
              <a:rPr lang="en-US" dirty="0"/>
              <a:t> </a:t>
            </a:r>
            <a:r>
              <a:rPr lang="en-US" dirty="0" err="1"/>
              <a:t>studie</a:t>
            </a:r>
            <a:r>
              <a:rPr lang="en-US" dirty="0"/>
              <a:t> </a:t>
            </a:r>
            <a:r>
              <a:rPr lang="en-US" dirty="0" err="1"/>
              <a:t>från</a:t>
            </a:r>
            <a:r>
              <a:rPr lang="en-US" dirty="0"/>
              <a:t> </a:t>
            </a:r>
            <a:r>
              <a:rPr lang="en-US" dirty="0" err="1"/>
              <a:t>Australien</a:t>
            </a:r>
            <a:r>
              <a:rPr lang="en-US" dirty="0"/>
              <a:t>. 40 </a:t>
            </a:r>
            <a:r>
              <a:rPr lang="en-US" dirty="0" err="1"/>
              <a:t>intervjuade</a:t>
            </a:r>
            <a:r>
              <a:rPr lang="en-US" dirty="0"/>
              <a:t> </a:t>
            </a:r>
            <a:r>
              <a:rPr lang="en-US" dirty="0" err="1"/>
              <a:t>kvinnor</a:t>
            </a:r>
            <a:r>
              <a:rPr lang="en-US" dirty="0"/>
              <a:t> med </a:t>
            </a:r>
            <a:r>
              <a:rPr lang="en-US" dirty="0" err="1"/>
              <a:t>konstaterad</a:t>
            </a:r>
            <a:r>
              <a:rPr lang="en-US" dirty="0"/>
              <a:t> “LAM avulsion” = </a:t>
            </a:r>
            <a:r>
              <a:rPr lang="en-US" dirty="0" err="1"/>
              <a:t>levator</a:t>
            </a:r>
            <a:r>
              <a:rPr lang="en-US" dirty="0"/>
              <a:t> </a:t>
            </a:r>
            <a:r>
              <a:rPr lang="en-US" dirty="0" err="1"/>
              <a:t>ani-skada</a:t>
            </a:r>
            <a:endParaRPr lang="en-US" dirty="0"/>
          </a:p>
          <a:p>
            <a:pPr marL="0" indent="0">
              <a:buNone/>
            </a:pPr>
            <a:r>
              <a:rPr lang="en-US" dirty="0" err="1"/>
              <a:t>Metod</a:t>
            </a:r>
            <a:r>
              <a:rPr lang="en-US" dirty="0"/>
              <a:t> </a:t>
            </a:r>
            <a:r>
              <a:rPr lang="en-US" dirty="0" err="1"/>
              <a:t>tematisk</a:t>
            </a:r>
            <a:r>
              <a:rPr lang="en-US" dirty="0"/>
              <a:t> </a:t>
            </a:r>
            <a:r>
              <a:rPr lang="en-US" dirty="0" err="1"/>
              <a:t>analys</a:t>
            </a:r>
            <a:endParaRPr lang="en-US" dirty="0"/>
          </a:p>
          <a:p>
            <a:pPr marL="0" indent="0">
              <a:buNone/>
            </a:pPr>
            <a:r>
              <a:rPr lang="en-US" dirty="0" err="1"/>
              <a:t>Fynd</a:t>
            </a:r>
            <a:endParaRPr lang="en-US" dirty="0"/>
          </a:p>
          <a:p>
            <a:pPr marL="514350" indent="-514350">
              <a:buAutoNum type="arabicPeriod"/>
            </a:pPr>
            <a:r>
              <a:rPr lang="en-US" dirty="0" err="1"/>
              <a:t>Brist</a:t>
            </a:r>
            <a:r>
              <a:rPr lang="en-US" dirty="0"/>
              <a:t> </a:t>
            </a:r>
            <a:r>
              <a:rPr lang="en-US" dirty="0" err="1"/>
              <a:t>på</a:t>
            </a:r>
            <a:r>
              <a:rPr lang="en-US" dirty="0"/>
              <a:t> </a:t>
            </a:r>
            <a:r>
              <a:rPr lang="en-US" dirty="0" err="1"/>
              <a:t>adekvat</a:t>
            </a:r>
            <a:r>
              <a:rPr lang="en-US" dirty="0"/>
              <a:t> information </a:t>
            </a:r>
            <a:r>
              <a:rPr lang="en-US" dirty="0" err="1"/>
              <a:t>om</a:t>
            </a:r>
            <a:r>
              <a:rPr lang="en-US" dirty="0"/>
              <a:t> </a:t>
            </a:r>
            <a:r>
              <a:rPr lang="en-US" dirty="0" err="1"/>
              <a:t>tänkbara</a:t>
            </a:r>
            <a:r>
              <a:rPr lang="en-US" dirty="0"/>
              <a:t> </a:t>
            </a:r>
            <a:r>
              <a:rPr lang="en-US" dirty="0" err="1"/>
              <a:t>komplikationer</a:t>
            </a:r>
            <a:endParaRPr lang="en-US" dirty="0"/>
          </a:p>
          <a:p>
            <a:pPr marL="0" indent="0">
              <a:buNone/>
            </a:pPr>
            <a:r>
              <a:rPr lang="en-US" sz="2400" dirty="0"/>
              <a:t>“I felt brainwashed – classes are biased towards natural birth and seem to romanticize delivery.</a:t>
            </a:r>
            <a:r>
              <a:rPr lang="en-US" dirty="0"/>
              <a:t>”</a:t>
            </a:r>
          </a:p>
        </p:txBody>
      </p:sp>
    </p:spTree>
    <p:extLst>
      <p:ext uri="{BB962C8B-B14F-4D97-AF65-F5344CB8AC3E}">
        <p14:creationId xmlns:p14="http://schemas.microsoft.com/office/powerpoint/2010/main" val="3485643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Psykologiska</a:t>
            </a:r>
            <a:r>
              <a:rPr lang="en-US" dirty="0"/>
              <a:t> </a:t>
            </a:r>
            <a:r>
              <a:rPr lang="en-US" dirty="0" err="1"/>
              <a:t>följder</a:t>
            </a:r>
            <a:r>
              <a:rPr lang="en-US" dirty="0"/>
              <a:t> forts.</a:t>
            </a:r>
          </a:p>
        </p:txBody>
      </p:sp>
      <p:sp>
        <p:nvSpPr>
          <p:cNvPr id="3" name="Content Placeholder 2"/>
          <p:cNvSpPr>
            <a:spLocks noGrp="1"/>
          </p:cNvSpPr>
          <p:nvPr>
            <p:ph idx="1"/>
          </p:nvPr>
        </p:nvSpPr>
        <p:spPr/>
        <p:txBody>
          <a:bodyPr>
            <a:normAutofit fontScale="92500" lnSpcReduction="10000"/>
          </a:bodyPr>
          <a:lstStyle/>
          <a:p>
            <a:r>
              <a:rPr lang="en-US" dirty="0"/>
              <a:t>2. </a:t>
            </a:r>
            <a:r>
              <a:rPr lang="en-US" dirty="0" err="1"/>
              <a:t>Påverkan</a:t>
            </a:r>
            <a:r>
              <a:rPr lang="en-US" dirty="0"/>
              <a:t> </a:t>
            </a:r>
            <a:r>
              <a:rPr lang="en-US" dirty="0" err="1"/>
              <a:t>på</a:t>
            </a:r>
            <a:r>
              <a:rPr lang="en-US" dirty="0"/>
              <a:t> partner </a:t>
            </a:r>
            <a:r>
              <a:rPr lang="en-US" dirty="0" err="1"/>
              <a:t>och</a:t>
            </a:r>
            <a:r>
              <a:rPr lang="en-US" dirty="0"/>
              <a:t> </a:t>
            </a:r>
            <a:r>
              <a:rPr lang="en-US" dirty="0" err="1"/>
              <a:t>sexuella</a:t>
            </a:r>
            <a:r>
              <a:rPr lang="en-US" dirty="0"/>
              <a:t> </a:t>
            </a:r>
            <a:r>
              <a:rPr lang="en-US" dirty="0" err="1"/>
              <a:t>relationer</a:t>
            </a:r>
            <a:endParaRPr lang="en-US" dirty="0"/>
          </a:p>
          <a:p>
            <a:pPr marL="0" indent="0">
              <a:buNone/>
            </a:pPr>
            <a:r>
              <a:rPr lang="en-US" sz="2400" dirty="0"/>
              <a:t>“Every aspect of my life has been affected including my relationship with the baby’s father who has left me. How can I ever navigate sex with another partner?”</a:t>
            </a:r>
          </a:p>
          <a:p>
            <a:pPr marL="0" indent="0">
              <a:buNone/>
            </a:pPr>
            <a:r>
              <a:rPr lang="en-US" dirty="0" err="1"/>
              <a:t>Besvikna</a:t>
            </a:r>
            <a:r>
              <a:rPr lang="en-US" dirty="0"/>
              <a:t> </a:t>
            </a:r>
            <a:r>
              <a:rPr lang="en-US" dirty="0" err="1"/>
              <a:t>när</a:t>
            </a:r>
            <a:r>
              <a:rPr lang="en-US" dirty="0"/>
              <a:t> sex </a:t>
            </a:r>
            <a:r>
              <a:rPr lang="en-US" dirty="0" err="1"/>
              <a:t>inte</a:t>
            </a:r>
            <a:r>
              <a:rPr lang="en-US" dirty="0"/>
              <a:t> </a:t>
            </a:r>
            <a:r>
              <a:rPr lang="en-US" dirty="0" err="1"/>
              <a:t>blev</a:t>
            </a:r>
            <a:r>
              <a:rPr lang="en-US" dirty="0"/>
              <a:t> </a:t>
            </a:r>
            <a:r>
              <a:rPr lang="en-US" dirty="0" err="1"/>
              <a:t>som</a:t>
            </a:r>
            <a:r>
              <a:rPr lang="en-US" dirty="0"/>
              <a:t> </a:t>
            </a:r>
            <a:r>
              <a:rPr lang="en-US" dirty="0" err="1"/>
              <a:t>förr</a:t>
            </a:r>
            <a:r>
              <a:rPr lang="en-US" dirty="0"/>
              <a:t>. Partners </a:t>
            </a:r>
            <a:r>
              <a:rPr lang="en-US" dirty="0" err="1"/>
              <a:t>förstod</a:t>
            </a:r>
            <a:r>
              <a:rPr lang="en-US" dirty="0"/>
              <a:t> </a:t>
            </a:r>
            <a:r>
              <a:rPr lang="en-US" dirty="0" err="1"/>
              <a:t>inte</a:t>
            </a:r>
            <a:r>
              <a:rPr lang="en-US" dirty="0"/>
              <a:t>. </a:t>
            </a:r>
            <a:r>
              <a:rPr lang="en-US" dirty="0" err="1"/>
              <a:t>Ingen</a:t>
            </a:r>
            <a:r>
              <a:rPr lang="en-US" dirty="0"/>
              <a:t> </a:t>
            </a:r>
            <a:r>
              <a:rPr lang="en-US" dirty="0" err="1"/>
              <a:t>känsel</a:t>
            </a:r>
            <a:r>
              <a:rPr lang="en-US" dirty="0"/>
              <a:t> </a:t>
            </a:r>
            <a:r>
              <a:rPr lang="en-US" dirty="0" err="1"/>
              <a:t>eller</a:t>
            </a:r>
            <a:r>
              <a:rPr lang="en-US" dirty="0"/>
              <a:t> </a:t>
            </a:r>
            <a:r>
              <a:rPr lang="en-US" dirty="0" err="1"/>
              <a:t>smärta</a:t>
            </a:r>
            <a:r>
              <a:rPr lang="en-US" dirty="0"/>
              <a:t> o </a:t>
            </a:r>
            <a:r>
              <a:rPr lang="en-US" dirty="0" err="1"/>
              <a:t>torrhet</a:t>
            </a:r>
            <a:r>
              <a:rPr lang="en-US" dirty="0"/>
              <a:t>.</a:t>
            </a:r>
          </a:p>
          <a:p>
            <a:pPr marL="0" indent="0">
              <a:buNone/>
            </a:pPr>
            <a:r>
              <a:rPr lang="en-US" dirty="0"/>
              <a:t>2. </a:t>
            </a:r>
            <a:r>
              <a:rPr lang="en-US" dirty="0" err="1"/>
              <a:t>Somatiska</a:t>
            </a:r>
            <a:r>
              <a:rPr lang="en-US" dirty="0"/>
              <a:t> </a:t>
            </a:r>
            <a:r>
              <a:rPr lang="en-US" dirty="0" err="1"/>
              <a:t>och</a:t>
            </a:r>
            <a:r>
              <a:rPr lang="en-US" dirty="0"/>
              <a:t> </a:t>
            </a:r>
            <a:r>
              <a:rPr lang="en-US" dirty="0" err="1"/>
              <a:t>psykologiska</a:t>
            </a:r>
            <a:r>
              <a:rPr lang="en-US" dirty="0"/>
              <a:t> </a:t>
            </a:r>
            <a:r>
              <a:rPr lang="en-US" dirty="0" err="1"/>
              <a:t>symtom</a:t>
            </a:r>
            <a:endParaRPr lang="en-US" dirty="0"/>
          </a:p>
          <a:p>
            <a:pPr marL="0" indent="0">
              <a:buNone/>
            </a:pPr>
            <a:r>
              <a:rPr lang="en-US" sz="2400" dirty="0"/>
              <a:t>“…Shell shocked”, “…numb”, “This is a hidden injury; I cannot tell anyone.”</a:t>
            </a:r>
          </a:p>
          <a:p>
            <a:pPr marL="0" indent="0">
              <a:buNone/>
            </a:pPr>
            <a:r>
              <a:rPr lang="en-US" dirty="0" err="1"/>
              <a:t>Lika</a:t>
            </a:r>
            <a:r>
              <a:rPr lang="en-US" dirty="0"/>
              <a:t> </a:t>
            </a:r>
            <a:r>
              <a:rPr lang="en-US" dirty="0" err="1"/>
              <a:t>mycket</a:t>
            </a:r>
            <a:r>
              <a:rPr lang="en-US" dirty="0"/>
              <a:t> PTSD </a:t>
            </a:r>
            <a:r>
              <a:rPr lang="en-US" dirty="0" err="1"/>
              <a:t>som</a:t>
            </a:r>
            <a:r>
              <a:rPr lang="en-US" dirty="0"/>
              <a:t> </a:t>
            </a:r>
            <a:r>
              <a:rPr lang="en-US" dirty="0" err="1"/>
              <a:t>fysiska</a:t>
            </a:r>
            <a:r>
              <a:rPr lang="en-US" dirty="0"/>
              <a:t> </a:t>
            </a:r>
            <a:r>
              <a:rPr lang="en-US" dirty="0" err="1"/>
              <a:t>plågor</a:t>
            </a:r>
            <a:r>
              <a:rPr lang="en-US" dirty="0"/>
              <a:t> </a:t>
            </a:r>
            <a:r>
              <a:rPr lang="en-US" dirty="0" err="1"/>
              <a:t>som</a:t>
            </a:r>
            <a:r>
              <a:rPr lang="en-US" dirty="0"/>
              <a:t> </a:t>
            </a:r>
            <a:r>
              <a:rPr lang="en-US" dirty="0" err="1"/>
              <a:t>inkontinens</a:t>
            </a:r>
            <a:r>
              <a:rPr lang="en-US" dirty="0"/>
              <a:t> </a:t>
            </a:r>
            <a:r>
              <a:rPr lang="en-US" dirty="0" err="1"/>
              <a:t>och</a:t>
            </a:r>
            <a:r>
              <a:rPr lang="en-US" dirty="0"/>
              <a:t> </a:t>
            </a:r>
            <a:r>
              <a:rPr lang="en-US" dirty="0" err="1"/>
              <a:t>tarmbesvär</a:t>
            </a:r>
            <a:r>
              <a:rPr lang="en-US" dirty="0"/>
              <a:t>.</a:t>
            </a:r>
          </a:p>
        </p:txBody>
      </p:sp>
    </p:spTree>
    <p:extLst>
      <p:ext uri="{BB962C8B-B14F-4D97-AF65-F5344CB8AC3E}">
        <p14:creationId xmlns:p14="http://schemas.microsoft.com/office/powerpoint/2010/main" val="1017798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Psykologiska</a:t>
            </a:r>
            <a:r>
              <a:rPr lang="en-US" dirty="0"/>
              <a:t> </a:t>
            </a:r>
            <a:r>
              <a:rPr lang="en-US" dirty="0" err="1"/>
              <a:t>följder</a:t>
            </a:r>
            <a:r>
              <a:rPr lang="en-US" dirty="0"/>
              <a:t> forts.</a:t>
            </a:r>
          </a:p>
        </p:txBody>
      </p:sp>
      <p:sp>
        <p:nvSpPr>
          <p:cNvPr id="3" name="Content Placeholder 2"/>
          <p:cNvSpPr>
            <a:spLocks noGrp="1"/>
          </p:cNvSpPr>
          <p:nvPr>
            <p:ph idx="1"/>
          </p:nvPr>
        </p:nvSpPr>
        <p:spPr/>
        <p:txBody>
          <a:bodyPr/>
          <a:lstStyle/>
          <a:p>
            <a:r>
              <a:rPr lang="en-US" dirty="0"/>
              <a:t>4. </a:t>
            </a:r>
            <a:r>
              <a:rPr lang="en-US" dirty="0" err="1"/>
              <a:t>Avvisande</a:t>
            </a:r>
            <a:r>
              <a:rPr lang="en-US" dirty="0"/>
              <a:t> </a:t>
            </a:r>
            <a:r>
              <a:rPr lang="en-US" dirty="0" err="1"/>
              <a:t>reaktioner</a:t>
            </a:r>
            <a:r>
              <a:rPr lang="en-US" dirty="0"/>
              <a:t> </a:t>
            </a:r>
            <a:r>
              <a:rPr lang="en-US" dirty="0" err="1"/>
              <a:t>från</a:t>
            </a:r>
            <a:r>
              <a:rPr lang="en-US" dirty="0"/>
              <a:t> </a:t>
            </a:r>
            <a:r>
              <a:rPr lang="en-US" dirty="0" err="1"/>
              <a:t>kliniker</a:t>
            </a:r>
            <a:r>
              <a:rPr lang="en-US" dirty="0"/>
              <a:t> post partum.</a:t>
            </a:r>
          </a:p>
          <a:p>
            <a:pPr marL="0" indent="0">
              <a:buNone/>
            </a:pPr>
            <a:r>
              <a:rPr lang="en-US" sz="2400" dirty="0"/>
              <a:t>“Why am I unable to get any health professional to understand? I feel abandoned.”</a:t>
            </a:r>
          </a:p>
          <a:p>
            <a:pPr marL="0" indent="0">
              <a:buNone/>
            </a:pPr>
            <a:endParaRPr lang="en-US" sz="2400" dirty="0"/>
          </a:p>
          <a:p>
            <a:pPr marL="0" indent="0">
              <a:buNone/>
            </a:pPr>
            <a:endParaRPr lang="en-US" sz="2400" dirty="0"/>
          </a:p>
          <a:p>
            <a:pPr marL="0" indent="0">
              <a:buNone/>
            </a:pPr>
            <a:r>
              <a:rPr lang="en-US" sz="2400" dirty="0"/>
              <a:t>Skinner, Barnett, Dietz. Arch Women Mental Health, 2017.</a:t>
            </a:r>
          </a:p>
        </p:txBody>
      </p:sp>
    </p:spTree>
    <p:extLst>
      <p:ext uri="{BB962C8B-B14F-4D97-AF65-F5344CB8AC3E}">
        <p14:creationId xmlns:p14="http://schemas.microsoft.com/office/powerpoint/2010/main" val="2442976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Kliniskt</a:t>
            </a:r>
            <a:r>
              <a:rPr lang="en-US" dirty="0"/>
              <a:t> dilemma</a:t>
            </a:r>
          </a:p>
        </p:txBody>
      </p:sp>
      <p:sp>
        <p:nvSpPr>
          <p:cNvPr id="3" name="Content Placeholder 2"/>
          <p:cNvSpPr>
            <a:spLocks noGrp="1"/>
          </p:cNvSpPr>
          <p:nvPr>
            <p:ph idx="1"/>
          </p:nvPr>
        </p:nvSpPr>
        <p:spPr/>
        <p:txBody>
          <a:bodyPr/>
          <a:lstStyle/>
          <a:p>
            <a:r>
              <a:rPr lang="en-US" dirty="0"/>
              <a:t>En </a:t>
            </a:r>
            <a:r>
              <a:rPr lang="en-US" dirty="0" err="1"/>
              <a:t>kvinna</a:t>
            </a:r>
            <a:r>
              <a:rPr lang="en-US" dirty="0"/>
              <a:t> anger </a:t>
            </a:r>
            <a:r>
              <a:rPr lang="en-US" dirty="0" err="1"/>
              <a:t>svåra</a:t>
            </a:r>
            <a:r>
              <a:rPr lang="en-US" dirty="0"/>
              <a:t> </a:t>
            </a:r>
            <a:r>
              <a:rPr lang="en-US" dirty="0" err="1"/>
              <a:t>besvär</a:t>
            </a:r>
            <a:r>
              <a:rPr lang="en-US" dirty="0"/>
              <a:t> </a:t>
            </a:r>
            <a:r>
              <a:rPr lang="en-US" dirty="0" err="1"/>
              <a:t>och</a:t>
            </a:r>
            <a:r>
              <a:rPr lang="en-US" dirty="0"/>
              <a:t> </a:t>
            </a:r>
            <a:r>
              <a:rPr lang="en-US" dirty="0" err="1"/>
              <a:t>dålig</a:t>
            </a:r>
            <a:r>
              <a:rPr lang="en-US" dirty="0"/>
              <a:t> </a:t>
            </a:r>
            <a:r>
              <a:rPr lang="en-US" dirty="0" err="1"/>
              <a:t>sexulitet</a:t>
            </a:r>
            <a:r>
              <a:rPr lang="en-US" dirty="0"/>
              <a:t> </a:t>
            </a:r>
            <a:r>
              <a:rPr lang="en-US" dirty="0" err="1"/>
              <a:t>efter</a:t>
            </a:r>
            <a:r>
              <a:rPr lang="en-US" dirty="0"/>
              <a:t> en </a:t>
            </a:r>
            <a:r>
              <a:rPr lang="en-US" dirty="0" err="1"/>
              <a:t>förlossningsskada</a:t>
            </a:r>
            <a:r>
              <a:rPr lang="en-US" dirty="0"/>
              <a:t> (</a:t>
            </a:r>
            <a:r>
              <a:rPr lang="en-US" dirty="0" err="1"/>
              <a:t>eller</a:t>
            </a:r>
            <a:r>
              <a:rPr lang="en-US" dirty="0"/>
              <a:t> </a:t>
            </a:r>
            <a:r>
              <a:rPr lang="en-US" dirty="0" err="1"/>
              <a:t>annan</a:t>
            </a:r>
            <a:r>
              <a:rPr lang="en-US" dirty="0"/>
              <a:t> </a:t>
            </a:r>
            <a:r>
              <a:rPr lang="en-US" dirty="0" err="1"/>
              <a:t>skada</a:t>
            </a:r>
            <a:r>
              <a:rPr lang="en-US" dirty="0"/>
              <a:t>)</a:t>
            </a:r>
          </a:p>
          <a:p>
            <a:r>
              <a:rPr lang="en-US" dirty="0"/>
              <a:t>En </a:t>
            </a:r>
            <a:r>
              <a:rPr lang="en-US" dirty="0" err="1"/>
              <a:t>annan</a:t>
            </a:r>
            <a:r>
              <a:rPr lang="en-US" dirty="0"/>
              <a:t> </a:t>
            </a:r>
            <a:r>
              <a:rPr lang="en-US" dirty="0" err="1"/>
              <a:t>kvinna</a:t>
            </a:r>
            <a:r>
              <a:rPr lang="en-US" dirty="0"/>
              <a:t> </a:t>
            </a:r>
            <a:r>
              <a:rPr lang="en-US" dirty="0" err="1"/>
              <a:t>ser</a:t>
            </a:r>
            <a:r>
              <a:rPr lang="en-US" dirty="0"/>
              <a:t> </a:t>
            </a:r>
            <a:r>
              <a:rPr lang="en-US" dirty="0" err="1"/>
              <a:t>likadan</a:t>
            </a:r>
            <a:r>
              <a:rPr lang="en-US" dirty="0"/>
              <a:t> </a:t>
            </a:r>
            <a:r>
              <a:rPr lang="en-US" dirty="0" err="1"/>
              <a:t>ut</a:t>
            </a:r>
            <a:r>
              <a:rPr lang="en-US" dirty="0"/>
              <a:t> men </a:t>
            </a:r>
            <a:r>
              <a:rPr lang="en-US" dirty="0" err="1"/>
              <a:t>klagar</a:t>
            </a:r>
            <a:r>
              <a:rPr lang="en-US" dirty="0"/>
              <a:t> </a:t>
            </a:r>
            <a:r>
              <a:rPr lang="en-US" dirty="0" err="1"/>
              <a:t>inte</a:t>
            </a:r>
            <a:r>
              <a:rPr lang="en-US" dirty="0"/>
              <a:t> </a:t>
            </a:r>
            <a:r>
              <a:rPr lang="en-US" dirty="0" err="1"/>
              <a:t>alls</a:t>
            </a:r>
            <a:r>
              <a:rPr lang="en-US" dirty="0"/>
              <a:t> </a:t>
            </a:r>
            <a:r>
              <a:rPr lang="en-US" dirty="0" err="1"/>
              <a:t>eller</a:t>
            </a:r>
            <a:r>
              <a:rPr lang="en-US" dirty="0"/>
              <a:t> anger sig </a:t>
            </a:r>
            <a:r>
              <a:rPr lang="en-US" dirty="0" err="1"/>
              <a:t>vara</a:t>
            </a:r>
            <a:r>
              <a:rPr lang="en-US" dirty="0"/>
              <a:t> </a:t>
            </a:r>
            <a:r>
              <a:rPr lang="en-US" dirty="0" err="1"/>
              <a:t>nöjd</a:t>
            </a:r>
            <a:endParaRPr lang="en-US" dirty="0"/>
          </a:p>
          <a:p>
            <a:r>
              <a:rPr lang="en-US" dirty="0" err="1"/>
              <a:t>Vad</a:t>
            </a:r>
            <a:r>
              <a:rPr lang="en-US" dirty="0"/>
              <a:t> </a:t>
            </a:r>
            <a:r>
              <a:rPr lang="en-US" dirty="0" err="1"/>
              <a:t>beror</a:t>
            </a:r>
            <a:r>
              <a:rPr lang="en-US" dirty="0"/>
              <a:t> </a:t>
            </a:r>
            <a:r>
              <a:rPr lang="en-US" dirty="0" err="1"/>
              <a:t>det</a:t>
            </a:r>
            <a:r>
              <a:rPr lang="en-US" dirty="0"/>
              <a:t> </a:t>
            </a:r>
            <a:r>
              <a:rPr lang="en-US" dirty="0" err="1"/>
              <a:t>på</a:t>
            </a:r>
            <a:r>
              <a:rPr lang="en-US" dirty="0"/>
              <a:t>?</a:t>
            </a:r>
          </a:p>
          <a:p>
            <a:pPr marL="0" indent="0">
              <a:buNone/>
            </a:pPr>
            <a:r>
              <a:rPr lang="en-US" dirty="0"/>
              <a:t>   </a:t>
            </a:r>
          </a:p>
          <a:p>
            <a:endParaRPr lang="en-US" dirty="0"/>
          </a:p>
        </p:txBody>
      </p:sp>
    </p:spTree>
    <p:extLst>
      <p:ext uri="{BB962C8B-B14F-4D97-AF65-F5344CB8AC3E}">
        <p14:creationId xmlns:p14="http://schemas.microsoft.com/office/powerpoint/2010/main" val="3864211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Kliniskt</a:t>
            </a:r>
            <a:r>
              <a:rPr lang="en-US" dirty="0"/>
              <a:t> dilemma</a:t>
            </a:r>
          </a:p>
        </p:txBody>
      </p:sp>
      <p:sp>
        <p:nvSpPr>
          <p:cNvPr id="3" name="Content Placeholder 2"/>
          <p:cNvSpPr>
            <a:spLocks noGrp="1"/>
          </p:cNvSpPr>
          <p:nvPr>
            <p:ph idx="1"/>
          </p:nvPr>
        </p:nvSpPr>
        <p:spPr/>
        <p:txBody>
          <a:bodyPr>
            <a:normAutofit fontScale="92500" lnSpcReduction="20000"/>
          </a:bodyPr>
          <a:lstStyle/>
          <a:p>
            <a:r>
              <a:rPr lang="en-US" dirty="0" err="1"/>
              <a:t>Vad</a:t>
            </a:r>
            <a:r>
              <a:rPr lang="en-US" dirty="0"/>
              <a:t> </a:t>
            </a:r>
            <a:r>
              <a:rPr lang="en-US" dirty="0" err="1"/>
              <a:t>beror</a:t>
            </a:r>
            <a:r>
              <a:rPr lang="en-US" dirty="0"/>
              <a:t> </a:t>
            </a:r>
            <a:r>
              <a:rPr lang="en-US" dirty="0" err="1"/>
              <a:t>det</a:t>
            </a:r>
            <a:r>
              <a:rPr lang="en-US" dirty="0"/>
              <a:t> </a:t>
            </a:r>
            <a:r>
              <a:rPr lang="en-US" dirty="0" err="1">
                <a:solidFill>
                  <a:srgbClr val="0D0D0D"/>
                </a:solidFill>
              </a:rPr>
              <a:t>på</a:t>
            </a:r>
            <a:r>
              <a:rPr lang="en-US" dirty="0"/>
              <a:t>?</a:t>
            </a:r>
          </a:p>
          <a:p>
            <a:pPr>
              <a:buFont typeface="Courier New"/>
              <a:buChar char="o"/>
            </a:pPr>
            <a:r>
              <a:rPr lang="en-US" dirty="0" err="1"/>
              <a:t>Kvinnan</a:t>
            </a:r>
            <a:r>
              <a:rPr lang="en-US" dirty="0"/>
              <a:t> </a:t>
            </a:r>
            <a:r>
              <a:rPr lang="en-US" dirty="0" err="1"/>
              <a:t>själv</a:t>
            </a:r>
            <a:r>
              <a:rPr lang="en-US" dirty="0"/>
              <a:t>: PTSD, depression, </a:t>
            </a:r>
            <a:r>
              <a:rPr lang="en-US" dirty="0" err="1"/>
              <a:t>utmattning</a:t>
            </a:r>
            <a:r>
              <a:rPr lang="en-US" dirty="0"/>
              <a:t>?</a:t>
            </a:r>
          </a:p>
          <a:p>
            <a:pPr>
              <a:buFont typeface="Courier New"/>
              <a:buChar char="o"/>
            </a:pPr>
            <a:r>
              <a:rPr lang="en-US" dirty="0" err="1"/>
              <a:t>Tidigare</a:t>
            </a:r>
            <a:r>
              <a:rPr lang="en-US" dirty="0"/>
              <a:t> </a:t>
            </a:r>
            <a:r>
              <a:rPr lang="en-US" dirty="0" err="1"/>
              <a:t>erfarenheter</a:t>
            </a:r>
            <a:r>
              <a:rPr lang="en-US" dirty="0"/>
              <a:t>:  </a:t>
            </a:r>
            <a:r>
              <a:rPr lang="en-US" dirty="0" err="1"/>
              <a:t>Dåligt</a:t>
            </a:r>
            <a:r>
              <a:rPr lang="en-US" dirty="0"/>
              <a:t> sex </a:t>
            </a:r>
            <a:r>
              <a:rPr lang="en-US" dirty="0" err="1"/>
              <a:t>även</a:t>
            </a:r>
            <a:r>
              <a:rPr lang="en-US" dirty="0"/>
              <a:t> </a:t>
            </a:r>
            <a:r>
              <a:rPr lang="en-US" dirty="0" err="1"/>
              <a:t>före</a:t>
            </a:r>
            <a:r>
              <a:rPr lang="en-US" dirty="0"/>
              <a:t>/under </a:t>
            </a:r>
            <a:r>
              <a:rPr lang="en-US" dirty="0" err="1"/>
              <a:t>graviditeten</a:t>
            </a:r>
            <a:r>
              <a:rPr lang="en-US" dirty="0"/>
              <a:t>?</a:t>
            </a:r>
          </a:p>
          <a:p>
            <a:pPr>
              <a:buFont typeface="Courier New"/>
              <a:buChar char="o"/>
            </a:pPr>
            <a:r>
              <a:rPr lang="en-US" dirty="0" err="1"/>
              <a:t>Begränsad</a:t>
            </a:r>
            <a:r>
              <a:rPr lang="en-US" dirty="0"/>
              <a:t> </a:t>
            </a:r>
            <a:r>
              <a:rPr lang="en-US" dirty="0" err="1"/>
              <a:t>sexuell</a:t>
            </a:r>
            <a:r>
              <a:rPr lang="en-US" dirty="0"/>
              <a:t> </a:t>
            </a:r>
            <a:r>
              <a:rPr lang="en-US" dirty="0" err="1"/>
              <a:t>repertoar</a:t>
            </a:r>
            <a:r>
              <a:rPr lang="en-US" dirty="0"/>
              <a:t>: </a:t>
            </a:r>
            <a:r>
              <a:rPr lang="en-US" dirty="0" err="1"/>
              <a:t>Kan</a:t>
            </a:r>
            <a:r>
              <a:rPr lang="en-US" dirty="0"/>
              <a:t> </a:t>
            </a:r>
            <a:r>
              <a:rPr lang="en-US" dirty="0" err="1"/>
              <a:t>bara</a:t>
            </a:r>
            <a:r>
              <a:rPr lang="en-US" dirty="0"/>
              <a:t> </a:t>
            </a:r>
            <a:r>
              <a:rPr lang="en-US" dirty="0" err="1"/>
              <a:t>njuta</a:t>
            </a:r>
            <a:r>
              <a:rPr lang="en-US" dirty="0"/>
              <a:t> </a:t>
            </a:r>
            <a:r>
              <a:rPr lang="en-US" dirty="0" err="1"/>
              <a:t>av</a:t>
            </a:r>
            <a:r>
              <a:rPr lang="en-US" dirty="0"/>
              <a:t> </a:t>
            </a:r>
            <a:r>
              <a:rPr lang="en-US" dirty="0" err="1"/>
              <a:t>slidsex</a:t>
            </a:r>
            <a:r>
              <a:rPr lang="en-US" dirty="0"/>
              <a:t>? </a:t>
            </a:r>
          </a:p>
          <a:p>
            <a:pPr>
              <a:buFont typeface="Courier New"/>
              <a:buChar char="o"/>
            </a:pPr>
            <a:r>
              <a:rPr lang="en-US" dirty="0"/>
              <a:t> </a:t>
            </a:r>
            <a:r>
              <a:rPr lang="en-US" dirty="0" err="1"/>
              <a:t>Kvinnans</a:t>
            </a:r>
            <a:r>
              <a:rPr lang="en-US" dirty="0"/>
              <a:t> partner: PTSD, depression?</a:t>
            </a:r>
          </a:p>
          <a:p>
            <a:pPr marL="0" indent="0">
              <a:buNone/>
            </a:pPr>
            <a:r>
              <a:rPr lang="en-US" dirty="0"/>
              <a:t>     </a:t>
            </a:r>
            <a:r>
              <a:rPr lang="en-US" dirty="0" err="1"/>
              <a:t>Rädd</a:t>
            </a:r>
            <a:r>
              <a:rPr lang="en-US" dirty="0"/>
              <a:t> </a:t>
            </a:r>
            <a:r>
              <a:rPr lang="en-US" dirty="0" err="1"/>
              <a:t>att</a:t>
            </a:r>
            <a:r>
              <a:rPr lang="en-US" dirty="0"/>
              <a:t> </a:t>
            </a:r>
            <a:r>
              <a:rPr lang="en-US" dirty="0" err="1"/>
              <a:t>skada</a:t>
            </a:r>
            <a:r>
              <a:rPr lang="en-US" dirty="0"/>
              <a:t>? </a:t>
            </a:r>
            <a:r>
              <a:rPr lang="en-US" dirty="0" err="1"/>
              <a:t>Erektiv</a:t>
            </a:r>
            <a:r>
              <a:rPr lang="en-US" dirty="0"/>
              <a:t> </a:t>
            </a:r>
            <a:r>
              <a:rPr lang="en-US" dirty="0" err="1"/>
              <a:t>dysfunktion</a:t>
            </a:r>
            <a:r>
              <a:rPr lang="en-US" dirty="0"/>
              <a:t>? </a:t>
            </a:r>
            <a:r>
              <a:rPr lang="en-US" dirty="0" err="1"/>
              <a:t>Omogen</a:t>
            </a:r>
            <a:r>
              <a:rPr lang="en-US" dirty="0"/>
              <a:t>?</a:t>
            </a:r>
          </a:p>
          <a:p>
            <a:pPr marL="0" indent="0">
              <a:buNone/>
            </a:pPr>
            <a:r>
              <a:rPr lang="en-US" dirty="0"/>
              <a:t>     </a:t>
            </a:r>
            <a:r>
              <a:rPr lang="en-US" dirty="0" err="1"/>
              <a:t>Könsmaktsrelat</a:t>
            </a:r>
            <a:r>
              <a:rPr lang="en-US" dirty="0"/>
              <a:t> </a:t>
            </a:r>
            <a:r>
              <a:rPr lang="en-US" dirty="0" err="1"/>
              <a:t>förtryck</a:t>
            </a:r>
            <a:r>
              <a:rPr lang="en-US" dirty="0"/>
              <a:t>?</a:t>
            </a:r>
          </a:p>
          <a:p>
            <a:pPr marL="0" indent="0">
              <a:buNone/>
            </a:pPr>
            <a:r>
              <a:rPr lang="en-US" dirty="0"/>
              <a:t>       </a:t>
            </a:r>
          </a:p>
          <a:p>
            <a:endParaRPr lang="en-US" dirty="0"/>
          </a:p>
        </p:txBody>
      </p:sp>
    </p:spTree>
    <p:extLst>
      <p:ext uri="{BB962C8B-B14F-4D97-AF65-F5344CB8AC3E}">
        <p14:creationId xmlns:p14="http://schemas.microsoft.com/office/powerpoint/2010/main" val="3395527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Kliniskt</a:t>
            </a:r>
            <a:r>
              <a:rPr lang="en-US" dirty="0"/>
              <a:t> dilemma</a:t>
            </a:r>
          </a:p>
        </p:txBody>
      </p:sp>
      <p:sp>
        <p:nvSpPr>
          <p:cNvPr id="3" name="Content Placeholder 2"/>
          <p:cNvSpPr>
            <a:spLocks noGrp="1"/>
          </p:cNvSpPr>
          <p:nvPr>
            <p:ph idx="1"/>
          </p:nvPr>
        </p:nvSpPr>
        <p:spPr/>
        <p:txBody>
          <a:bodyPr>
            <a:normAutofit/>
          </a:bodyPr>
          <a:lstStyle/>
          <a:p>
            <a:r>
              <a:rPr lang="en-US" dirty="0" err="1"/>
              <a:t>Vad</a:t>
            </a:r>
            <a:r>
              <a:rPr lang="en-US" dirty="0"/>
              <a:t> </a:t>
            </a:r>
            <a:r>
              <a:rPr lang="en-US" dirty="0" err="1"/>
              <a:t>beror</a:t>
            </a:r>
            <a:r>
              <a:rPr lang="en-US" dirty="0"/>
              <a:t> </a:t>
            </a:r>
            <a:r>
              <a:rPr lang="en-US" dirty="0" err="1"/>
              <a:t>det</a:t>
            </a:r>
            <a:r>
              <a:rPr lang="en-US" dirty="0"/>
              <a:t> </a:t>
            </a:r>
            <a:r>
              <a:rPr lang="en-US" dirty="0" err="1">
                <a:solidFill>
                  <a:srgbClr val="0D0D0D"/>
                </a:solidFill>
              </a:rPr>
              <a:t>på</a:t>
            </a:r>
            <a:r>
              <a:rPr lang="en-US" dirty="0"/>
              <a:t>?</a:t>
            </a:r>
          </a:p>
          <a:p>
            <a:pPr>
              <a:buFont typeface="Courier New"/>
              <a:buChar char="o"/>
            </a:pPr>
            <a:r>
              <a:rPr lang="en-US" dirty="0" err="1"/>
              <a:t>Personligheterna</a:t>
            </a:r>
            <a:r>
              <a:rPr lang="en-US" dirty="0"/>
              <a:t> hos </a:t>
            </a:r>
            <a:r>
              <a:rPr lang="en-US" dirty="0" err="1"/>
              <a:t>båda</a:t>
            </a:r>
            <a:r>
              <a:rPr lang="en-US" dirty="0"/>
              <a:t> </a:t>
            </a:r>
            <a:r>
              <a:rPr lang="en-US" dirty="0" err="1"/>
              <a:t>eller</a:t>
            </a:r>
            <a:r>
              <a:rPr lang="en-US" dirty="0"/>
              <a:t> </a:t>
            </a:r>
            <a:r>
              <a:rPr lang="en-US" dirty="0" err="1"/>
              <a:t>endera</a:t>
            </a:r>
            <a:r>
              <a:rPr lang="en-US" dirty="0"/>
              <a:t> – </a:t>
            </a:r>
            <a:r>
              <a:rPr lang="en-US" dirty="0" err="1"/>
              <a:t>brist</a:t>
            </a:r>
            <a:r>
              <a:rPr lang="en-US" dirty="0"/>
              <a:t> </a:t>
            </a:r>
            <a:r>
              <a:rPr lang="en-US" dirty="0" err="1"/>
              <a:t>på</a:t>
            </a:r>
            <a:r>
              <a:rPr lang="en-US" dirty="0"/>
              <a:t> </a:t>
            </a:r>
            <a:r>
              <a:rPr lang="en-US" dirty="0" err="1"/>
              <a:t>flexibilitet</a:t>
            </a:r>
            <a:r>
              <a:rPr lang="en-US" dirty="0"/>
              <a:t>? </a:t>
            </a:r>
            <a:r>
              <a:rPr lang="en-US" dirty="0" err="1"/>
              <a:t>Dålig</a:t>
            </a:r>
            <a:r>
              <a:rPr lang="en-US" dirty="0"/>
              <a:t> </a:t>
            </a:r>
            <a:r>
              <a:rPr lang="en-US" dirty="0" err="1"/>
              <a:t>självkänsla</a:t>
            </a:r>
            <a:r>
              <a:rPr lang="en-US" dirty="0"/>
              <a:t>? </a:t>
            </a:r>
            <a:r>
              <a:rPr lang="en-US" dirty="0" err="1"/>
              <a:t>Skam</a:t>
            </a:r>
            <a:r>
              <a:rPr lang="en-US" dirty="0"/>
              <a:t>?</a:t>
            </a:r>
          </a:p>
          <a:p>
            <a:pPr>
              <a:buFont typeface="Courier New"/>
              <a:buChar char="o"/>
            </a:pPr>
            <a:r>
              <a:rPr lang="en-US" dirty="0" err="1"/>
              <a:t>Alldeles</a:t>
            </a:r>
            <a:r>
              <a:rPr lang="en-US" dirty="0"/>
              <a:t> </a:t>
            </a:r>
            <a:r>
              <a:rPr lang="en-US" dirty="0" err="1"/>
              <a:t>fel</a:t>
            </a:r>
            <a:r>
              <a:rPr lang="en-US" dirty="0"/>
              <a:t> </a:t>
            </a:r>
            <a:r>
              <a:rPr lang="en-US" dirty="0" err="1"/>
              <a:t>förväntningar</a:t>
            </a:r>
            <a:r>
              <a:rPr lang="en-US" dirty="0"/>
              <a:t>?</a:t>
            </a:r>
          </a:p>
          <a:p>
            <a:pPr>
              <a:buFont typeface="Courier New"/>
              <a:buChar char="o"/>
            </a:pPr>
            <a:r>
              <a:rPr lang="en-US" dirty="0"/>
              <a:t>Separation, trauma…?</a:t>
            </a:r>
          </a:p>
        </p:txBody>
      </p:sp>
    </p:spTree>
    <p:extLst>
      <p:ext uri="{BB962C8B-B14F-4D97-AF65-F5344CB8AC3E}">
        <p14:creationId xmlns:p14="http://schemas.microsoft.com/office/powerpoint/2010/main" val="34262935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1807</TotalTime>
  <Words>1352</Words>
  <Application>Microsoft Macintosh PowerPoint</Application>
  <PresentationFormat>Bildspel på skärmen (4:3)</PresentationFormat>
  <Paragraphs>165</Paragraphs>
  <Slides>29</Slides>
  <Notes>1</Notes>
  <HiddenSlides>0</HiddenSlides>
  <MMClips>0</MMClips>
  <ScaleCrop>false</ScaleCrop>
  <HeadingPairs>
    <vt:vector size="8" baseType="variant">
      <vt:variant>
        <vt:lpstr>Använt teckensnitt</vt:lpstr>
      </vt:variant>
      <vt:variant>
        <vt:i4>7</vt:i4>
      </vt:variant>
      <vt:variant>
        <vt:lpstr>Tema</vt:lpstr>
      </vt:variant>
      <vt:variant>
        <vt:i4>1</vt:i4>
      </vt:variant>
      <vt:variant>
        <vt:lpstr>Serverprogram för OLE-inbäddning</vt:lpstr>
      </vt:variant>
      <vt:variant>
        <vt:i4>1</vt:i4>
      </vt:variant>
      <vt:variant>
        <vt:lpstr>Bildrubriker</vt:lpstr>
      </vt:variant>
      <vt:variant>
        <vt:i4>29</vt:i4>
      </vt:variant>
    </vt:vector>
  </HeadingPairs>
  <TitlesOfParts>
    <vt:vector size="38" baseType="lpstr">
      <vt:lpstr>ＭＳ Ｐゴシック</vt:lpstr>
      <vt:lpstr>Arial</vt:lpstr>
      <vt:lpstr>Calibri</vt:lpstr>
      <vt:lpstr>Courier New</vt:lpstr>
      <vt:lpstr>Tahoma</vt:lpstr>
      <vt:lpstr>Times New Roman</vt:lpstr>
      <vt:lpstr>Wingdings 2</vt:lpstr>
      <vt:lpstr>Office Theme</vt:lpstr>
      <vt:lpstr>Chart</vt:lpstr>
      <vt:lpstr>Sexualitet efter bäckenbottenskador</vt:lpstr>
      <vt:lpstr>Disposition</vt:lpstr>
      <vt:lpstr>Förlossning och sexualitet</vt:lpstr>
      <vt:lpstr>Psykologiska följder av bäckenbottenskada vid förlossning</vt:lpstr>
      <vt:lpstr>Psykologiska följder forts.</vt:lpstr>
      <vt:lpstr>Psykologiska följder forts.</vt:lpstr>
      <vt:lpstr>Kliniskt dilemma</vt:lpstr>
      <vt:lpstr>Kliniskt dilemma</vt:lpstr>
      <vt:lpstr>Kliniskt dilemma</vt:lpstr>
      <vt:lpstr>Inkontinens</vt:lpstr>
      <vt:lpstr>Inkontinensop</vt:lpstr>
      <vt:lpstr>Prolaps</vt:lpstr>
      <vt:lpstr>Prolapsop</vt:lpstr>
      <vt:lpstr>Prolapsop</vt:lpstr>
      <vt:lpstr>Åldersförändringar </vt:lpstr>
      <vt:lpstr>Partners situation</vt:lpstr>
      <vt:lpstr>Partners situation</vt:lpstr>
      <vt:lpstr>Synpunkter på utredningen</vt:lpstr>
      <vt:lpstr>Sexualanamnes</vt:lpstr>
      <vt:lpstr>                                Bra frågor</vt:lpstr>
      <vt:lpstr>Synpunkter på behandling</vt:lpstr>
      <vt:lpstr>PLISSIT-modellen för sexologisk rådgivning</vt:lpstr>
      <vt:lpstr>Permission</vt:lpstr>
      <vt:lpstr>Limited information</vt:lpstr>
      <vt:lpstr>Specific suggestions</vt:lpstr>
      <vt:lpstr>Specific suggestions – allmänna råd</vt:lpstr>
      <vt:lpstr>PowerPoint-presentation</vt:lpstr>
      <vt:lpstr>Intensive therapy</vt:lpstr>
      <vt:lpstr>Nyckeln till bra sex</vt:lpstr>
    </vt:vector>
  </TitlesOfParts>
  <Company>Ryding</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Sexualitet efter bäckenbottenskador</dc:title>
  <dc:creator>Elsa Lena Ryding</dc:creator>
  <cp:lastModifiedBy>Hanna Toorell</cp:lastModifiedBy>
  <cp:revision>45</cp:revision>
  <dcterms:created xsi:type="dcterms:W3CDTF">2018-03-26T09:08:05Z</dcterms:created>
  <dcterms:modified xsi:type="dcterms:W3CDTF">2018-05-02T12:47:05Z</dcterms:modified>
</cp:coreProperties>
</file>