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70" r:id="rId3"/>
    <p:sldId id="362" r:id="rId4"/>
    <p:sldId id="368" r:id="rId5"/>
    <p:sldId id="363" r:id="rId6"/>
    <p:sldId id="289" r:id="rId7"/>
    <p:sldId id="288" r:id="rId8"/>
    <p:sldId id="284" r:id="rId9"/>
    <p:sldId id="263" r:id="rId10"/>
    <p:sldId id="330" r:id="rId11"/>
    <p:sldId id="287" r:id="rId12"/>
    <p:sldId id="297" r:id="rId13"/>
    <p:sldId id="296" r:id="rId14"/>
    <p:sldId id="298" r:id="rId15"/>
    <p:sldId id="300" r:id="rId16"/>
    <p:sldId id="301" r:id="rId17"/>
    <p:sldId id="295" r:id="rId18"/>
    <p:sldId id="303" r:id="rId19"/>
    <p:sldId id="334" r:id="rId20"/>
    <p:sldId id="302" r:id="rId21"/>
    <p:sldId id="292" r:id="rId22"/>
    <p:sldId id="293" r:id="rId23"/>
    <p:sldId id="294" r:id="rId24"/>
    <p:sldId id="348" r:id="rId25"/>
    <p:sldId id="365" r:id="rId26"/>
    <p:sldId id="369" r:id="rId27"/>
    <p:sldId id="304" r:id="rId28"/>
    <p:sldId id="350" r:id="rId29"/>
    <p:sldId id="318" r:id="rId30"/>
    <p:sldId id="314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60" r:id="rId40"/>
    <p:sldId id="367" r:id="rId41"/>
    <p:sldId id="361" r:id="rId4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554" autoAdjust="0"/>
  </p:normalViewPr>
  <p:slideViewPr>
    <p:cSldViewPr>
      <p:cViewPr varScale="1">
        <p:scale>
          <a:sx n="90" d="100"/>
          <a:sy n="90" d="100"/>
        </p:scale>
        <p:origin x="5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P100v081\zz18934$\WinData\Perinealskydd\Statistik\__11-&#229;r-statistik-Hudiksvall___2007--201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/P100v081\zz18934$\WinData\Perinealskydd\Statistik\__11-&#229;r-statistik-Hudiksvall___2007--201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P100v081\zz18934$\WinData\Perinealskydd\Statistik\__11-&#229;r-statistik-Hudiksvall___2007--201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/P100v081\zz18934$\WinData\Perinealskydd\Statistik\__11-&#229;r-statistik-Hudiksvall___2007--201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/P100v081\zz18934$\WinData\Perinealskydd\Statistik\__11-&#229;r-statistik-Hudiksvall___2007-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P100v081\zz18934$\WinData\Perinealskydd\Statistik\__11-&#229;r-statistik-Hudiksvall___2007--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P100v081\zz18934$\WinData\Perinealskydd\Statistik\__11-&#229;r-statistik-Hudiksvall___2007--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P100v081\zz18934$\WinData\Perinealskydd\Statistik\__11-&#229;r-statistik-Hudiksvall___2007--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P100v081\zz18934$\WinData\Perinealskydd\Statistik\__11-&#229;r-statistik-Hudiksvall___2007--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P100v081\zz18934$\WinData\Perinealskydd\Statistik\__11-&#229;r-statistik-Hudiksvall___2007--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P100v081\zz18934$\WinData\Perinealskydd\Statistik\__11-&#229;r-statistik-Hudiksvall___2007--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P100v081\zz18934$\WinData\Perinealskydd\Statistik\__11-&#229;r-statistik-Hudiksvall___2007--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P100v081\zz18934$\WinData\Perinealskydd\Statistik\__11-&#229;r-statistik-Hudiksvall___2007-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56180571557999"/>
          <c:y val="3.2429431338437897E-2"/>
          <c:w val="0.80974431142183401"/>
          <c:h val="0.86295263714235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KORR!$A$2</c:f>
              <c:strCache>
                <c:ptCount val="1"/>
                <c:pt idx="0">
                  <c:v>Antal Förlossn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KORR!$B$2:$L$2</c:f>
              <c:numCache>
                <c:formatCode>General</c:formatCode>
                <c:ptCount val="11"/>
                <c:pt idx="0">
                  <c:v>981</c:v>
                </c:pt>
                <c:pt idx="1">
                  <c:v>853</c:v>
                </c:pt>
                <c:pt idx="2">
                  <c:v>960</c:v>
                </c:pt>
                <c:pt idx="3">
                  <c:v>953</c:v>
                </c:pt>
                <c:pt idx="4">
                  <c:v>944</c:v>
                </c:pt>
                <c:pt idx="5">
                  <c:v>1011</c:v>
                </c:pt>
                <c:pt idx="6">
                  <c:v>1014</c:v>
                </c:pt>
                <c:pt idx="7">
                  <c:v>1026</c:v>
                </c:pt>
                <c:pt idx="8">
                  <c:v>1095</c:v>
                </c:pt>
                <c:pt idx="9">
                  <c:v>1106</c:v>
                </c:pt>
                <c:pt idx="10">
                  <c:v>1037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6B-F246-9527-9A2C36DBFA5B}"/>
            </c:ext>
          </c:extLst>
        </c:ser>
        <c:ser>
          <c:idx val="1"/>
          <c:order val="1"/>
          <c:tx>
            <c:strRef>
              <c:f>KORR!$A$6</c:f>
              <c:strCache>
                <c:ptCount val="1"/>
                <c:pt idx="0">
                  <c:v>Antal Sectio</c:v>
                </c:pt>
              </c:strCache>
            </c:strRef>
          </c:tx>
          <c:invertIfNegative val="0"/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KORR!$B$6:$L$6</c:f>
              <c:numCache>
                <c:formatCode>General</c:formatCode>
                <c:ptCount val="11"/>
                <c:pt idx="0">
                  <c:v>189</c:v>
                </c:pt>
                <c:pt idx="1">
                  <c:v>149</c:v>
                </c:pt>
                <c:pt idx="2">
                  <c:v>209</c:v>
                </c:pt>
                <c:pt idx="3">
                  <c:v>179</c:v>
                </c:pt>
                <c:pt idx="4">
                  <c:v>182</c:v>
                </c:pt>
                <c:pt idx="5">
                  <c:v>196</c:v>
                </c:pt>
                <c:pt idx="6">
                  <c:v>179</c:v>
                </c:pt>
                <c:pt idx="7">
                  <c:v>190</c:v>
                </c:pt>
                <c:pt idx="8">
                  <c:v>172</c:v>
                </c:pt>
                <c:pt idx="9">
                  <c:v>205</c:v>
                </c:pt>
                <c:pt idx="10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6B-F246-9527-9A2C36DBF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804632"/>
        <c:axId val="2119822680"/>
      </c:barChart>
      <c:catAx>
        <c:axId val="2119804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9822680"/>
        <c:crosses val="autoZero"/>
        <c:auto val="1"/>
        <c:lblAlgn val="ctr"/>
        <c:lblOffset val="100"/>
        <c:noMultiLvlLbl val="0"/>
      </c:catAx>
      <c:valAx>
        <c:axId val="2119822680"/>
        <c:scaling>
          <c:orientation val="minMax"/>
          <c:max val="14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9804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062326601397999"/>
          <c:y val="4.7017178615094302E-2"/>
          <c:w val="0.22290436536375899"/>
          <c:h val="0.10563702919343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KORR!$A$34</c:f>
              <c:strCache>
                <c:ptCount val="1"/>
                <c:pt idx="0">
                  <c:v>Andel perineotomi av vaginalförlösta (%)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</c:spPr>
          </c:marker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KORR!$B$34:$L$34</c:f>
              <c:numCache>
                <c:formatCode>0.0</c:formatCode>
                <c:ptCount val="11"/>
                <c:pt idx="0">
                  <c:v>7.9545454545454533</c:v>
                </c:pt>
                <c:pt idx="1">
                  <c:v>6.5340909090909083</c:v>
                </c:pt>
                <c:pt idx="2">
                  <c:v>7.4468085106382977</c:v>
                </c:pt>
                <c:pt idx="3">
                  <c:v>5.9278350515463893</c:v>
                </c:pt>
                <c:pt idx="4">
                  <c:v>5.6430446194225716</c:v>
                </c:pt>
                <c:pt idx="5">
                  <c:v>7.3619631901840501</c:v>
                </c:pt>
                <c:pt idx="6">
                  <c:v>8.8622754491017961</c:v>
                </c:pt>
                <c:pt idx="7">
                  <c:v>6.8181818181818166</c:v>
                </c:pt>
                <c:pt idx="8">
                  <c:v>8.8840736728060676</c:v>
                </c:pt>
                <c:pt idx="9">
                  <c:v>11.419068736141909</c:v>
                </c:pt>
                <c:pt idx="10">
                  <c:v>8.0645161290322598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05-C147-92B7-BFB879F33424}"/>
            </c:ext>
          </c:extLst>
        </c:ser>
        <c:ser>
          <c:idx val="1"/>
          <c:order val="1"/>
          <c:tx>
            <c:strRef>
              <c:f>KORR!$A$41</c:f>
              <c:strCache>
                <c:ptCount val="1"/>
                <c:pt idx="0">
                  <c:v>Andel Perineotomi vid VE (%)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KORR!$B$41:$L$41</c:f>
              <c:numCache>
                <c:formatCode>0</c:formatCode>
                <c:ptCount val="11"/>
                <c:pt idx="0">
                  <c:v>34.246575342465768</c:v>
                </c:pt>
                <c:pt idx="1">
                  <c:v>29.09090909090909</c:v>
                </c:pt>
                <c:pt idx="2">
                  <c:v>39.655172413793103</c:v>
                </c:pt>
                <c:pt idx="3">
                  <c:v>31.884057971014499</c:v>
                </c:pt>
                <c:pt idx="4">
                  <c:v>23.376623376623371</c:v>
                </c:pt>
                <c:pt idx="5">
                  <c:v>42.5</c:v>
                </c:pt>
                <c:pt idx="6">
                  <c:v>46.575342465753423</c:v>
                </c:pt>
                <c:pt idx="7">
                  <c:v>40.625</c:v>
                </c:pt>
                <c:pt idx="8">
                  <c:v>43.421052631578952</c:v>
                </c:pt>
                <c:pt idx="9">
                  <c:v>62.5</c:v>
                </c:pt>
                <c:pt idx="10">
                  <c:v>64.86486486486487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05-C147-92B7-BFB879F33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229000"/>
        <c:axId val="-2139224216"/>
      </c:lineChart>
      <c:catAx>
        <c:axId val="-2139229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100" b="1"/>
            </a:pPr>
            <a:endParaRPr lang="sv-SE"/>
          </a:p>
        </c:txPr>
        <c:crossAx val="-2139224216"/>
        <c:crosses val="autoZero"/>
        <c:auto val="1"/>
        <c:lblAlgn val="ctr"/>
        <c:lblOffset val="100"/>
        <c:noMultiLvlLbl val="0"/>
      </c:catAx>
      <c:valAx>
        <c:axId val="-213922421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v-SE"/>
          </a:p>
        </c:txPr>
        <c:crossAx val="-2139229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KORR!$A$46</c:f>
              <c:strCache>
                <c:ptCount val="1"/>
                <c:pt idx="0">
                  <c:v>Andel Gr III-IV vid vaginala förlossningar MED VE</c:v>
                </c:pt>
              </c:strCache>
            </c:strRef>
          </c:tx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B1-E043-98B9-B55D75473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KORR!$B$46:$L$46</c:f>
              <c:numCache>
                <c:formatCode>0.0</c:formatCode>
                <c:ptCount val="11"/>
                <c:pt idx="0">
                  <c:v>12.328767123287671</c:v>
                </c:pt>
                <c:pt idx="1">
                  <c:v>10.90909090909091</c:v>
                </c:pt>
                <c:pt idx="2">
                  <c:v>10.3448275862069</c:v>
                </c:pt>
                <c:pt idx="3">
                  <c:v>15.942028985507241</c:v>
                </c:pt>
                <c:pt idx="4">
                  <c:v>12.98701298701299</c:v>
                </c:pt>
                <c:pt idx="5">
                  <c:v>13.75</c:v>
                </c:pt>
                <c:pt idx="6">
                  <c:v>6.8493150684931496</c:v>
                </c:pt>
                <c:pt idx="7">
                  <c:v>4.6874999999999991</c:v>
                </c:pt>
                <c:pt idx="8">
                  <c:v>1.31578947368421</c:v>
                </c:pt>
                <c:pt idx="9">
                  <c:v>1.5625</c:v>
                </c:pt>
                <c:pt idx="10">
                  <c:v>2.7027027027027031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B1-E043-98B9-B55D7547303E}"/>
            </c:ext>
          </c:extLst>
        </c:ser>
        <c:ser>
          <c:idx val="1"/>
          <c:order val="1"/>
          <c:tx>
            <c:strRef>
              <c:f>KORR!$A$51</c:f>
              <c:strCache>
                <c:ptCount val="1"/>
                <c:pt idx="0">
                  <c:v>Andel Gr III-IV vid vaginala förlossningar UTAN VE</c:v>
                </c:pt>
              </c:strCache>
            </c:strRef>
          </c:tx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B1-E043-98B9-B55D75473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KORR!$B$51:$L$51</c:f>
              <c:numCache>
                <c:formatCode>0.0</c:formatCode>
                <c:ptCount val="11"/>
                <c:pt idx="0">
                  <c:v>2.0862308762169679</c:v>
                </c:pt>
                <c:pt idx="1">
                  <c:v>1.078582434514638</c:v>
                </c:pt>
                <c:pt idx="2">
                  <c:v>3.1700288184438041</c:v>
                </c:pt>
                <c:pt idx="3">
                  <c:v>1.5558698727015561</c:v>
                </c:pt>
                <c:pt idx="4">
                  <c:v>1.167883211678832</c:v>
                </c:pt>
                <c:pt idx="5">
                  <c:v>2.0408163265306132</c:v>
                </c:pt>
                <c:pt idx="6">
                  <c:v>1.9685039370078741</c:v>
                </c:pt>
                <c:pt idx="7">
                  <c:v>1.8134715025906729</c:v>
                </c:pt>
                <c:pt idx="8">
                  <c:v>1.7709563164108619</c:v>
                </c:pt>
                <c:pt idx="9">
                  <c:v>0.47732696897374699</c:v>
                </c:pt>
                <c:pt idx="10">
                  <c:v>0.72202166064981999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B1-E043-98B9-B55D75473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177912"/>
        <c:axId val="-2139174840"/>
      </c:lineChart>
      <c:catAx>
        <c:axId val="-2139177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sv-SE"/>
          </a:p>
        </c:txPr>
        <c:crossAx val="-2139174840"/>
        <c:crosses val="autoZero"/>
        <c:auto val="1"/>
        <c:lblAlgn val="ctr"/>
        <c:lblOffset val="100"/>
        <c:noMultiLvlLbl val="0"/>
      </c:catAx>
      <c:valAx>
        <c:axId val="-213917484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v-SE"/>
          </a:p>
        </c:txPr>
        <c:crossAx val="-2139177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191571306892"/>
          <c:y val="3.3325374241571698E-2"/>
          <c:w val="0.81568817456496601"/>
          <c:h val="0.84217277829345105"/>
        </c:manualLayout>
      </c:layout>
      <c:lineChart>
        <c:grouping val="standard"/>
        <c:varyColors val="0"/>
        <c:ser>
          <c:idx val="0"/>
          <c:order val="0"/>
          <c:tx>
            <c:strRef>
              <c:f>KORR!$A$34</c:f>
              <c:strCache>
                <c:ptCount val="1"/>
                <c:pt idx="0">
                  <c:v>Andel perineotomi av vaginalförlösta (%)</c:v>
                </c:pt>
              </c:strCache>
            </c:strRef>
          </c:tx>
          <c:dLbls>
            <c:dLbl>
              <c:idx val="9"/>
              <c:layout>
                <c:manualLayout>
                  <c:x val="-7.2919109810844096E-2"/>
                  <c:y val="-4.33695091226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E9-A045-B791-3BB4BC36D1A0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E9-A045-B791-3BB4BC36D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sv-SE"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KORR!$B$34:$L$34</c:f>
              <c:numCache>
                <c:formatCode>0.0</c:formatCode>
                <c:ptCount val="11"/>
                <c:pt idx="0">
                  <c:v>7.9545454545454533</c:v>
                </c:pt>
                <c:pt idx="1">
                  <c:v>6.5340909090909083</c:v>
                </c:pt>
                <c:pt idx="2">
                  <c:v>7.4468085106382977</c:v>
                </c:pt>
                <c:pt idx="3">
                  <c:v>5.9278350515463893</c:v>
                </c:pt>
                <c:pt idx="4">
                  <c:v>5.6430446194225716</c:v>
                </c:pt>
                <c:pt idx="5">
                  <c:v>7.3619631901840501</c:v>
                </c:pt>
                <c:pt idx="6">
                  <c:v>8.8622754491017961</c:v>
                </c:pt>
                <c:pt idx="7">
                  <c:v>6.8181818181818166</c:v>
                </c:pt>
                <c:pt idx="8">
                  <c:v>8.8840736728060676</c:v>
                </c:pt>
                <c:pt idx="9">
                  <c:v>11.419068736141909</c:v>
                </c:pt>
                <c:pt idx="10">
                  <c:v>8.0645161290322598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E9-A045-B791-3BB4BC36D1A0}"/>
            </c:ext>
          </c:extLst>
        </c:ser>
        <c:ser>
          <c:idx val="1"/>
          <c:order val="1"/>
          <c:tx>
            <c:strRef>
              <c:f>KORR!$A$35</c:f>
              <c:strCache>
                <c:ptCount val="1"/>
                <c:pt idx="0">
                  <c:v>Andel perineotomi hos 0-para</c:v>
                </c:pt>
              </c:strCache>
            </c:strRef>
          </c:tx>
          <c:dLbls>
            <c:dLbl>
              <c:idx val="9"/>
              <c:layout>
                <c:manualLayout>
                  <c:x val="-7.2919109810844096E-2"/>
                  <c:y val="-4.63541685332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E9-A045-B791-3BB4BC36D1A0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E9-A045-B791-3BB4BC36D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KORR!$B$35:$L$35</c:f>
              <c:numCache>
                <c:formatCode>0.0</c:formatCode>
                <c:ptCount val="11"/>
                <c:pt idx="0">
                  <c:v>15.65495207667732</c:v>
                </c:pt>
                <c:pt idx="1">
                  <c:v>12.452830188679251</c:v>
                </c:pt>
                <c:pt idx="2">
                  <c:v>15.467625899280581</c:v>
                </c:pt>
                <c:pt idx="3">
                  <c:v>11.60409556313993</c:v>
                </c:pt>
                <c:pt idx="4">
                  <c:v>12.5</c:v>
                </c:pt>
                <c:pt idx="5">
                  <c:v>15.923566878980891</c:v>
                </c:pt>
                <c:pt idx="6">
                  <c:v>17.915309446254071</c:v>
                </c:pt>
                <c:pt idx="7">
                  <c:v>13.994169096209911</c:v>
                </c:pt>
                <c:pt idx="8">
                  <c:v>16.43835616438356</c:v>
                </c:pt>
                <c:pt idx="9">
                  <c:v>22.543352601156069</c:v>
                </c:pt>
                <c:pt idx="10">
                  <c:v>17.197452229299369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E9-A045-B791-3BB4BC36D1A0}"/>
            </c:ext>
          </c:extLst>
        </c:ser>
        <c:ser>
          <c:idx val="2"/>
          <c:order val="2"/>
          <c:tx>
            <c:strRef>
              <c:f>KORR!$A$36</c:f>
              <c:strCache>
                <c:ptCount val="1"/>
                <c:pt idx="0">
                  <c:v>Andel perineotomi hos F-para</c:v>
                </c:pt>
              </c:strCache>
            </c:strRef>
          </c:tx>
          <c:dLbls>
            <c:dLbl>
              <c:idx val="9"/>
              <c:layout>
                <c:manualLayout>
                  <c:x val="-5.6588619782987098E-2"/>
                  <c:y val="-3.768017711293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E9-A045-B791-3BB4BC36D1A0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E9-A045-B791-3BB4BC36D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sv-SE"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KORR!$B$36:$L$36</c:f>
              <c:numCache>
                <c:formatCode>0.0</c:formatCode>
                <c:ptCount val="11"/>
                <c:pt idx="0">
                  <c:v>2.876106194690264</c:v>
                </c:pt>
                <c:pt idx="1">
                  <c:v>2.870813397129186</c:v>
                </c:pt>
                <c:pt idx="2">
                  <c:v>2.6373626373626382</c:v>
                </c:pt>
                <c:pt idx="3">
                  <c:v>1.965065502183406</c:v>
                </c:pt>
                <c:pt idx="4">
                  <c:v>1.5801354401805869</c:v>
                </c:pt>
                <c:pt idx="5">
                  <c:v>1.875</c:v>
                </c:pt>
                <c:pt idx="6">
                  <c:v>3.6821705426356601</c:v>
                </c:pt>
                <c:pt idx="7">
                  <c:v>1.8672199170124479</c:v>
                </c:pt>
                <c:pt idx="8">
                  <c:v>3.007518796992481</c:v>
                </c:pt>
                <c:pt idx="9">
                  <c:v>4.4265593561368206</c:v>
                </c:pt>
                <c:pt idx="10">
                  <c:v>2.9357798165137612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7E9-A045-B791-3BB4BC36D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579928"/>
        <c:axId val="-2139588952"/>
      </c:lineChart>
      <c:catAx>
        <c:axId val="-2139579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sv-SE"/>
          </a:p>
        </c:txPr>
        <c:crossAx val="-2139588952"/>
        <c:crosses val="autoZero"/>
        <c:auto val="1"/>
        <c:lblAlgn val="ctr"/>
        <c:lblOffset val="100"/>
        <c:noMultiLvlLbl val="0"/>
      </c:catAx>
      <c:valAx>
        <c:axId val="-2139588952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sv-SE"/>
          </a:p>
        </c:txPr>
        <c:crossAx val="-2139579928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191571306892"/>
          <c:y val="3.3325374241571698E-2"/>
          <c:w val="0.80588988054825195"/>
          <c:h val="0.85274104848565202"/>
        </c:manualLayout>
      </c:layout>
      <c:lineChart>
        <c:grouping val="standard"/>
        <c:varyColors val="0"/>
        <c:ser>
          <c:idx val="0"/>
          <c:order val="0"/>
          <c:tx>
            <c:strRef>
              <c:f>KORR!$A$16</c:f>
              <c:strCache>
                <c:ptCount val="1"/>
                <c:pt idx="0">
                  <c:v>Andel Gr II av alla vag förlösta (%)</c:v>
                </c:pt>
              </c:strCache>
            </c:strRef>
          </c:tx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A5-0747-9EF6-AD17078A53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sv-SE"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KORR!$B$16:$L$16</c:f>
              <c:numCache>
                <c:formatCode>0.0</c:formatCode>
                <c:ptCount val="11"/>
                <c:pt idx="0">
                  <c:v>61.742424242424242</c:v>
                </c:pt>
                <c:pt idx="1">
                  <c:v>59.801136363636353</c:v>
                </c:pt>
                <c:pt idx="2">
                  <c:v>58.377659574468083</c:v>
                </c:pt>
                <c:pt idx="3">
                  <c:v>65.335051546391739</c:v>
                </c:pt>
                <c:pt idx="4">
                  <c:v>62.5984251968504</c:v>
                </c:pt>
                <c:pt idx="5">
                  <c:v>58.895705521472401</c:v>
                </c:pt>
                <c:pt idx="6">
                  <c:v>60.119760479041908</c:v>
                </c:pt>
                <c:pt idx="7">
                  <c:v>59.330143540669852</c:v>
                </c:pt>
                <c:pt idx="8">
                  <c:v>63.055254604550377</c:v>
                </c:pt>
                <c:pt idx="9">
                  <c:v>54.54545454545454</c:v>
                </c:pt>
                <c:pt idx="10">
                  <c:v>56.221198156682028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A5-0747-9EF6-AD17078A5316}"/>
            </c:ext>
          </c:extLst>
        </c:ser>
        <c:ser>
          <c:idx val="1"/>
          <c:order val="1"/>
          <c:tx>
            <c:strRef>
              <c:f>KORR!$A$17</c:f>
              <c:strCache>
                <c:ptCount val="1"/>
                <c:pt idx="0">
                  <c:v>Andel Gr II av alla vag förlösta 0-para(%)</c:v>
                </c:pt>
              </c:strCache>
            </c:strRef>
          </c:tx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A5-0747-9EF6-AD17078A53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KORR!$B$17:$L$17</c:f>
              <c:numCache>
                <c:formatCode>0.0</c:formatCode>
                <c:ptCount val="11"/>
                <c:pt idx="0">
                  <c:v>73.482428115015978</c:v>
                </c:pt>
                <c:pt idx="1">
                  <c:v>87.924528301886781</c:v>
                </c:pt>
                <c:pt idx="2">
                  <c:v>67.266187050359719</c:v>
                </c:pt>
                <c:pt idx="3">
                  <c:v>77.815699658703082</c:v>
                </c:pt>
                <c:pt idx="4">
                  <c:v>73.611111111111114</c:v>
                </c:pt>
                <c:pt idx="5">
                  <c:v>69.745222929936304</c:v>
                </c:pt>
                <c:pt idx="6">
                  <c:v>73.289902280130306</c:v>
                </c:pt>
                <c:pt idx="7">
                  <c:v>74.344023323615176</c:v>
                </c:pt>
                <c:pt idx="8">
                  <c:v>78.630136986301352</c:v>
                </c:pt>
                <c:pt idx="9">
                  <c:v>70.809248554913282</c:v>
                </c:pt>
                <c:pt idx="10">
                  <c:v>71.01910828025477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A5-0747-9EF6-AD17078A5316}"/>
            </c:ext>
          </c:extLst>
        </c:ser>
        <c:ser>
          <c:idx val="2"/>
          <c:order val="2"/>
          <c:tx>
            <c:strRef>
              <c:f>KORR!$A$18</c:f>
              <c:strCache>
                <c:ptCount val="1"/>
                <c:pt idx="0">
                  <c:v>Andel Gr II av alla vag förlösta Fler-para(%)</c:v>
                </c:pt>
              </c:strCache>
            </c:strRef>
          </c:tx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A5-0747-9EF6-AD17078A53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sv-SE"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KORR!$B$18:$L$18</c:f>
              <c:numCache>
                <c:formatCode>0.0</c:formatCode>
                <c:ptCount val="11"/>
                <c:pt idx="0">
                  <c:v>55.752212389380531</c:v>
                </c:pt>
                <c:pt idx="1">
                  <c:v>43.062200956937801</c:v>
                </c:pt>
                <c:pt idx="2">
                  <c:v>53.18681318681319</c:v>
                </c:pt>
                <c:pt idx="3">
                  <c:v>58.515283842794773</c:v>
                </c:pt>
                <c:pt idx="4">
                  <c:v>57.562076749435661</c:v>
                </c:pt>
                <c:pt idx="5">
                  <c:v>53.333333333333343</c:v>
                </c:pt>
                <c:pt idx="6">
                  <c:v>52.13178294573644</c:v>
                </c:pt>
                <c:pt idx="7">
                  <c:v>49.585062240663902</c:v>
                </c:pt>
                <c:pt idx="8">
                  <c:v>51.503759398496243</c:v>
                </c:pt>
                <c:pt idx="9">
                  <c:v>47.887323943661961</c:v>
                </c:pt>
                <c:pt idx="10">
                  <c:v>46.788990825688082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A5-0747-9EF6-AD17078A5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683448"/>
        <c:axId val="-2139689688"/>
      </c:lineChart>
      <c:catAx>
        <c:axId val="-2139683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 b="1"/>
            </a:pPr>
            <a:endParaRPr lang="sv-SE"/>
          </a:p>
        </c:txPr>
        <c:crossAx val="-2139689688"/>
        <c:crosses val="autoZero"/>
        <c:auto val="1"/>
        <c:lblAlgn val="ctr"/>
        <c:lblOffset val="100"/>
        <c:noMultiLvlLbl val="0"/>
      </c:catAx>
      <c:valAx>
        <c:axId val="-2139689688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sv-SE"/>
          </a:p>
        </c:txPr>
        <c:crossAx val="-2139683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21925237595306E-2"/>
          <c:y val="3.6946104520881297E-2"/>
          <c:w val="0.867211255266638"/>
          <c:h val="0.84386509465405302"/>
        </c:manualLayout>
      </c:layout>
      <c:lineChart>
        <c:grouping val="standard"/>
        <c:varyColors val="0"/>
        <c:ser>
          <c:idx val="0"/>
          <c:order val="0"/>
          <c:tx>
            <c:strRef>
              <c:f>KORR!$A$8</c:f>
              <c:strCache>
                <c:ptCount val="1"/>
                <c:pt idx="0">
                  <c:v>Andel instrumentella/ av alla ( %)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KORR!$B$8:$L$8</c:f>
              <c:numCache>
                <c:formatCode>General</c:formatCode>
                <c:ptCount val="11"/>
                <c:pt idx="0">
                  <c:v>7.4</c:v>
                </c:pt>
                <c:pt idx="1">
                  <c:v>6.4</c:v>
                </c:pt>
                <c:pt idx="2">
                  <c:v>6</c:v>
                </c:pt>
                <c:pt idx="3">
                  <c:v>7.2</c:v>
                </c:pt>
                <c:pt idx="4">
                  <c:v>8.2000000000000011</c:v>
                </c:pt>
                <c:pt idx="5" formatCode="0">
                  <c:v>8</c:v>
                </c:pt>
                <c:pt idx="6">
                  <c:v>7.2</c:v>
                </c:pt>
                <c:pt idx="7">
                  <c:v>6.2</c:v>
                </c:pt>
                <c:pt idx="8">
                  <c:v>6.9</c:v>
                </c:pt>
                <c:pt idx="9">
                  <c:v>5.7</c:v>
                </c:pt>
                <c:pt idx="10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A-B34D-B064-60A15C090026}"/>
            </c:ext>
          </c:extLst>
        </c:ser>
        <c:ser>
          <c:idx val="1"/>
          <c:order val="1"/>
          <c:tx>
            <c:strRef>
              <c:f>KORR!$A$9</c:f>
              <c:strCache>
                <c:ptCount val="1"/>
                <c:pt idx="0">
                  <c:v>Andel instrumentella/av vag förl (%)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KORR!$B$9:$L$9</c:f>
              <c:numCache>
                <c:formatCode>General</c:formatCode>
                <c:ptCount val="11"/>
                <c:pt idx="0">
                  <c:v>9.2000000000000011</c:v>
                </c:pt>
                <c:pt idx="1">
                  <c:v>7.8</c:v>
                </c:pt>
                <c:pt idx="2">
                  <c:v>7.7</c:v>
                </c:pt>
                <c:pt idx="3">
                  <c:v>8.9</c:v>
                </c:pt>
                <c:pt idx="4">
                  <c:v>10.1</c:v>
                </c:pt>
                <c:pt idx="5">
                  <c:v>9.8000000000000007</c:v>
                </c:pt>
                <c:pt idx="6">
                  <c:v>8.7000000000000011</c:v>
                </c:pt>
                <c:pt idx="7">
                  <c:v>7.7</c:v>
                </c:pt>
                <c:pt idx="8">
                  <c:v>8.2000000000000011</c:v>
                </c:pt>
                <c:pt idx="9">
                  <c:v>7.1</c:v>
                </c:pt>
                <c:pt idx="10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4A-B34D-B064-60A15C090026}"/>
            </c:ext>
          </c:extLst>
        </c:ser>
        <c:ser>
          <c:idx val="2"/>
          <c:order val="2"/>
          <c:tx>
            <c:strRef>
              <c:f>KORR!$A$10</c:f>
              <c:strCache>
                <c:ptCount val="1"/>
                <c:pt idx="0">
                  <c:v>Andel sectio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KORR!$B$10:$L$10</c:f>
              <c:numCache>
                <c:formatCode>0.0</c:formatCode>
                <c:ptCount val="11"/>
                <c:pt idx="0">
                  <c:v>19.26605504587156</c:v>
                </c:pt>
                <c:pt idx="1">
                  <c:v>17.46776084407972</c:v>
                </c:pt>
                <c:pt idx="2">
                  <c:v>21.770833333333321</c:v>
                </c:pt>
                <c:pt idx="3">
                  <c:v>18.78279118572927</c:v>
                </c:pt>
                <c:pt idx="4">
                  <c:v>19.279661016949149</c:v>
                </c:pt>
                <c:pt idx="5">
                  <c:v>19.386745796241339</c:v>
                </c:pt>
                <c:pt idx="6">
                  <c:v>17.65285996055227</c:v>
                </c:pt>
                <c:pt idx="7">
                  <c:v>18.518518518518519</c:v>
                </c:pt>
                <c:pt idx="8">
                  <c:v>15.707762557077629</c:v>
                </c:pt>
                <c:pt idx="9">
                  <c:v>18.535262206148278</c:v>
                </c:pt>
                <c:pt idx="10">
                  <c:v>16.297010607521699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4A-B34D-B064-60A15C090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760792"/>
        <c:axId val="-2139668408"/>
      </c:lineChart>
      <c:catAx>
        <c:axId val="211976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668408"/>
        <c:crosses val="autoZero"/>
        <c:auto val="1"/>
        <c:lblAlgn val="ctr"/>
        <c:lblOffset val="100"/>
        <c:noMultiLvlLbl val="0"/>
      </c:catAx>
      <c:valAx>
        <c:axId val="-2139668408"/>
        <c:scaling>
          <c:orientation val="minMax"/>
          <c:max val="3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9760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162334113413901"/>
          <c:y val="6.60137299559308E-2"/>
          <c:w val="0.59875560421601903"/>
          <c:h val="0.30115050109736202"/>
        </c:manualLayout>
      </c:layout>
      <c:overlay val="0"/>
      <c:txPr>
        <a:bodyPr/>
        <a:lstStyle/>
        <a:p>
          <a:pPr>
            <a:defRPr sz="1100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98168171504502E-2"/>
          <c:y val="0.123074573907965"/>
          <c:w val="0.92846452996714102"/>
          <c:h val="0.80365070068570399"/>
        </c:manualLayout>
      </c:layout>
      <c:lineChart>
        <c:grouping val="stacked"/>
        <c:varyColors val="0"/>
        <c:ser>
          <c:idx val="0"/>
          <c:order val="0"/>
          <c:tx>
            <c:strRef>
              <c:f>KORR!$A$54</c:f>
              <c:strCache>
                <c:ptCount val="1"/>
                <c:pt idx="0">
                  <c:v>Andel Grad III-IV av alla vaginalförlösta (%)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KORR!$B$54:$L$54</c:f>
              <c:numCache>
                <c:formatCode>0.00</c:formatCode>
                <c:ptCount val="11"/>
                <c:pt idx="0">
                  <c:v>3.0303030303030298</c:v>
                </c:pt>
                <c:pt idx="1">
                  <c:v>1.8465909090909089</c:v>
                </c:pt>
                <c:pt idx="2">
                  <c:v>3.7234042553191502</c:v>
                </c:pt>
                <c:pt idx="3">
                  <c:v>2.8350515463917532</c:v>
                </c:pt>
                <c:pt idx="4">
                  <c:v>2.3622047244094482</c:v>
                </c:pt>
                <c:pt idx="5">
                  <c:v>3.1901840490797548</c:v>
                </c:pt>
                <c:pt idx="6">
                  <c:v>2.3952095808383231</c:v>
                </c:pt>
                <c:pt idx="7">
                  <c:v>2.0334928229665068</c:v>
                </c:pt>
                <c:pt idx="8">
                  <c:v>1.733477789815818</c:v>
                </c:pt>
                <c:pt idx="9">
                  <c:v>0.55432372505543204</c:v>
                </c:pt>
                <c:pt idx="10">
                  <c:v>0.80645161290322598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EC-5445-B8E0-F66DDEB7B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543144"/>
        <c:axId val="-2139539976"/>
      </c:lineChart>
      <c:catAx>
        <c:axId val="-2139543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2">
                    <a:lumMod val="75000"/>
                  </a:schemeClr>
                </a:solidFill>
              </a:defRPr>
            </a:pPr>
            <a:endParaRPr lang="sv-SE"/>
          </a:p>
        </c:txPr>
        <c:crossAx val="-2139539976"/>
        <c:crosses val="autoZero"/>
        <c:auto val="1"/>
        <c:lblAlgn val="ctr"/>
        <c:lblOffset val="100"/>
        <c:noMultiLvlLbl val="0"/>
      </c:catAx>
      <c:valAx>
        <c:axId val="-21395399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-213954314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705451502483406E-2"/>
          <c:y val="4.1006536232832402E-2"/>
          <c:w val="0.65034434492731297"/>
          <c:h val="0.86646658087406603"/>
        </c:manualLayout>
      </c:layout>
      <c:lineChart>
        <c:grouping val="standard"/>
        <c:varyColors val="0"/>
        <c:ser>
          <c:idx val="0"/>
          <c:order val="0"/>
          <c:tx>
            <c:strRef>
              <c:f>KORR!$A$54</c:f>
              <c:strCache>
                <c:ptCount val="1"/>
                <c:pt idx="0">
                  <c:v>Andel Grad III-IV av alla vaginalförlösta (%)</c:v>
                </c:pt>
              </c:strCache>
            </c:strRef>
          </c:tx>
          <c:dLbls>
            <c:dLbl>
              <c:idx val="9"/>
              <c:layout>
                <c:manualLayout>
                  <c:x val="-1.6421214375251E-2"/>
                  <c:y val="-4.7591713795468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31-FE47-8F68-584A99559662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31-FE47-8F68-584A995596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KORR!$B$54:$L$54</c:f>
              <c:numCache>
                <c:formatCode>0.00</c:formatCode>
                <c:ptCount val="11"/>
                <c:pt idx="0">
                  <c:v>3.0303030303030298</c:v>
                </c:pt>
                <c:pt idx="1">
                  <c:v>1.8465909090909089</c:v>
                </c:pt>
                <c:pt idx="2">
                  <c:v>3.7234042553191502</c:v>
                </c:pt>
                <c:pt idx="3">
                  <c:v>2.8350515463917532</c:v>
                </c:pt>
                <c:pt idx="4">
                  <c:v>2.3622047244094482</c:v>
                </c:pt>
                <c:pt idx="5">
                  <c:v>3.1901840490797548</c:v>
                </c:pt>
                <c:pt idx="6">
                  <c:v>2.3952095808383231</c:v>
                </c:pt>
                <c:pt idx="7">
                  <c:v>2.0334928229665068</c:v>
                </c:pt>
                <c:pt idx="8">
                  <c:v>1.733477789815818</c:v>
                </c:pt>
                <c:pt idx="9">
                  <c:v>0.55432372505543204</c:v>
                </c:pt>
                <c:pt idx="10">
                  <c:v>0.80645161290322598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31-FE47-8F68-584A99559662}"/>
            </c:ext>
          </c:extLst>
        </c:ser>
        <c:ser>
          <c:idx val="1"/>
          <c:order val="1"/>
          <c:tx>
            <c:strRef>
              <c:f>KORR!$A$55</c:f>
              <c:strCache>
                <c:ptCount val="1"/>
                <c:pt idx="0">
                  <c:v>Andel Grad III-IV av alla vaginalförlösta 0-para (%)</c:v>
                </c:pt>
              </c:strCache>
            </c:strRef>
          </c:tx>
          <c:dLbls>
            <c:dLbl>
              <c:idx val="9"/>
              <c:layout>
                <c:manualLayout>
                  <c:x val="-7.4641883523868004E-3"/>
                  <c:y val="-5.8789764100284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31-FE47-8F68-584A99559662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31-FE47-8F68-584A995596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KORR!$B$55:$L$55</c:f>
              <c:numCache>
                <c:formatCode>0.00</c:formatCode>
                <c:ptCount val="11"/>
                <c:pt idx="0">
                  <c:v>6.0702875399361016</c:v>
                </c:pt>
                <c:pt idx="1">
                  <c:v>3.0188679245283021</c:v>
                </c:pt>
                <c:pt idx="2">
                  <c:v>6.1151079136690649</c:v>
                </c:pt>
                <c:pt idx="3">
                  <c:v>5.802047781569966</c:v>
                </c:pt>
                <c:pt idx="4">
                  <c:v>5.5555555555555536</c:v>
                </c:pt>
                <c:pt idx="5">
                  <c:v>6.0509554140127388</c:v>
                </c:pt>
                <c:pt idx="6">
                  <c:v>3.583061889250815</c:v>
                </c:pt>
                <c:pt idx="7">
                  <c:v>3.7900874635568509</c:v>
                </c:pt>
                <c:pt idx="8">
                  <c:v>2.4657534246575339</c:v>
                </c:pt>
                <c:pt idx="9">
                  <c:v>1.15606936416185</c:v>
                </c:pt>
                <c:pt idx="10">
                  <c:v>1.2738853503184711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431-FE47-8F68-584A99559662}"/>
            </c:ext>
          </c:extLst>
        </c:ser>
        <c:ser>
          <c:idx val="2"/>
          <c:order val="2"/>
          <c:tx>
            <c:strRef>
              <c:f>KORR!$A$56</c:f>
              <c:strCache>
                <c:ptCount val="1"/>
                <c:pt idx="0">
                  <c:v>Andel Grad III-IV av alla vaginalförlösta Fler-para (%)</c:v>
                </c:pt>
              </c:strCache>
            </c:strRef>
          </c:tx>
          <c:dLbls>
            <c:dLbl>
              <c:idx val="9"/>
              <c:layout>
                <c:manualLayout>
                  <c:x val="-6.71776951714812E-2"/>
                  <c:y val="8.3985377286121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31-FE47-8F68-584A99559662}"/>
                </c:ext>
              </c:extLst>
            </c:dLbl>
            <c:dLbl>
              <c:idx val="10"/>
              <c:layout>
                <c:manualLayout>
                  <c:x val="0"/>
                  <c:y val="2.239610060963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31-FE47-8F68-584A995596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KORR!$B$56:$L$56</c:f>
              <c:numCache>
                <c:formatCode>0.00</c:formatCode>
                <c:ptCount val="11"/>
                <c:pt idx="0">
                  <c:v>1.106194690265486</c:v>
                </c:pt>
                <c:pt idx="1">
                  <c:v>1.196172248803828</c:v>
                </c:pt>
                <c:pt idx="2">
                  <c:v>2.4175824175824179</c:v>
                </c:pt>
                <c:pt idx="3">
                  <c:v>1.0917030567685591</c:v>
                </c:pt>
                <c:pt idx="4">
                  <c:v>0.451467268623025</c:v>
                </c:pt>
                <c:pt idx="5">
                  <c:v>1.458333333333333</c:v>
                </c:pt>
                <c:pt idx="6">
                  <c:v>1.7441860465116279</c:v>
                </c:pt>
                <c:pt idx="7">
                  <c:v>0.62240663900414905</c:v>
                </c:pt>
                <c:pt idx="8">
                  <c:v>0.93984962406015105</c:v>
                </c:pt>
                <c:pt idx="9">
                  <c:v>0.20120724346076499</c:v>
                </c:pt>
                <c:pt idx="10">
                  <c:v>0.55045871559632997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431-FE47-8F68-584A99559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475976"/>
        <c:axId val="-2139472728"/>
      </c:lineChart>
      <c:catAx>
        <c:axId val="-2139475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sv-SE"/>
          </a:p>
        </c:txPr>
        <c:crossAx val="-2139472728"/>
        <c:crosses val="autoZero"/>
        <c:auto val="1"/>
        <c:lblAlgn val="ctr"/>
        <c:lblOffset val="100"/>
        <c:noMultiLvlLbl val="0"/>
      </c:catAx>
      <c:valAx>
        <c:axId val="-21394727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v-SE"/>
          </a:p>
        </c:txPr>
        <c:crossAx val="-2139475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51564728971197"/>
          <c:y val="3.05287948605358E-2"/>
          <c:w val="0.25306312839294398"/>
          <c:h val="0.90534803893041904"/>
        </c:manualLayout>
      </c:layout>
      <c:overlay val="0"/>
      <c:txPr>
        <a:bodyPr/>
        <a:lstStyle/>
        <a:p>
          <a:pPr>
            <a:defRPr sz="1100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KORR!$A$16</c:f>
              <c:strCache>
                <c:ptCount val="1"/>
                <c:pt idx="0">
                  <c:v>Andel Gr II av alla vag förlösta (%)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KORR!$B$16:$L$16</c:f>
              <c:numCache>
                <c:formatCode>0.0</c:formatCode>
                <c:ptCount val="11"/>
                <c:pt idx="0">
                  <c:v>61.742424242424242</c:v>
                </c:pt>
                <c:pt idx="1">
                  <c:v>59.801136363636353</c:v>
                </c:pt>
                <c:pt idx="2">
                  <c:v>58.377659574468083</c:v>
                </c:pt>
                <c:pt idx="3">
                  <c:v>65.335051546391739</c:v>
                </c:pt>
                <c:pt idx="4">
                  <c:v>62.5984251968504</c:v>
                </c:pt>
                <c:pt idx="5">
                  <c:v>58.895705521472401</c:v>
                </c:pt>
                <c:pt idx="6">
                  <c:v>60.119760479041908</c:v>
                </c:pt>
                <c:pt idx="7">
                  <c:v>59.330143540669852</c:v>
                </c:pt>
                <c:pt idx="8">
                  <c:v>63.055254604550377</c:v>
                </c:pt>
                <c:pt idx="9">
                  <c:v>54.54545454545454</c:v>
                </c:pt>
                <c:pt idx="10">
                  <c:v>56.221198156682028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09-BF4F-93DD-C510D1F87A72}"/>
            </c:ext>
          </c:extLst>
        </c:ser>
        <c:ser>
          <c:idx val="1"/>
          <c:order val="1"/>
          <c:tx>
            <c:strRef>
              <c:f>KORR!$A$34</c:f>
              <c:strCache>
                <c:ptCount val="1"/>
                <c:pt idx="0">
                  <c:v>Andel perineotomi av vaginalförlösta (%)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KORR!$B$34:$L$34</c:f>
              <c:numCache>
                <c:formatCode>0.0</c:formatCode>
                <c:ptCount val="11"/>
                <c:pt idx="0">
                  <c:v>7.9545454545454533</c:v>
                </c:pt>
                <c:pt idx="1">
                  <c:v>6.5340909090909083</c:v>
                </c:pt>
                <c:pt idx="2">
                  <c:v>7.4468085106382977</c:v>
                </c:pt>
                <c:pt idx="3">
                  <c:v>5.9278350515463893</c:v>
                </c:pt>
                <c:pt idx="4">
                  <c:v>5.6430446194225716</c:v>
                </c:pt>
                <c:pt idx="5">
                  <c:v>7.3619631901840501</c:v>
                </c:pt>
                <c:pt idx="6">
                  <c:v>8.8622754491017961</c:v>
                </c:pt>
                <c:pt idx="7">
                  <c:v>6.8181818181818166</c:v>
                </c:pt>
                <c:pt idx="8">
                  <c:v>8.8840736728060676</c:v>
                </c:pt>
                <c:pt idx="9">
                  <c:v>11.419068736141909</c:v>
                </c:pt>
                <c:pt idx="10">
                  <c:v>8.0645161290322598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09-BF4F-93DD-C510D1F87A72}"/>
            </c:ext>
          </c:extLst>
        </c:ser>
        <c:ser>
          <c:idx val="2"/>
          <c:order val="2"/>
          <c:tx>
            <c:strRef>
              <c:f>KORR!$A$54</c:f>
              <c:strCache>
                <c:ptCount val="1"/>
                <c:pt idx="0">
                  <c:v>Andel Grad III-IV av alla vaginalförlösta (%)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KORR!$B$54:$L$54</c:f>
              <c:numCache>
                <c:formatCode>0.00</c:formatCode>
                <c:ptCount val="11"/>
                <c:pt idx="0">
                  <c:v>3.0303030303030298</c:v>
                </c:pt>
                <c:pt idx="1">
                  <c:v>1.8465909090909089</c:v>
                </c:pt>
                <c:pt idx="2">
                  <c:v>3.7234042553191502</c:v>
                </c:pt>
                <c:pt idx="3">
                  <c:v>2.8350515463917532</c:v>
                </c:pt>
                <c:pt idx="4">
                  <c:v>2.3622047244094482</c:v>
                </c:pt>
                <c:pt idx="5">
                  <c:v>3.1901840490797548</c:v>
                </c:pt>
                <c:pt idx="6">
                  <c:v>2.3952095808383231</c:v>
                </c:pt>
                <c:pt idx="7">
                  <c:v>2.0334928229665068</c:v>
                </c:pt>
                <c:pt idx="8">
                  <c:v>1.733477789815818</c:v>
                </c:pt>
                <c:pt idx="9">
                  <c:v>0.55432372505543204</c:v>
                </c:pt>
                <c:pt idx="10">
                  <c:v>0.80645161290322598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09-BF4F-93DD-C510D1F87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431896"/>
        <c:axId val="-2139427400"/>
      </c:lineChart>
      <c:catAx>
        <c:axId val="-2139431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427400"/>
        <c:crosses val="autoZero"/>
        <c:auto val="1"/>
        <c:lblAlgn val="ctr"/>
        <c:lblOffset val="100"/>
        <c:noMultiLvlLbl val="0"/>
      </c:catAx>
      <c:valAx>
        <c:axId val="-21394274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2139431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KORR!$A$59</c:f>
              <c:strCache>
                <c:ptCount val="1"/>
                <c:pt idx="0">
                  <c:v>Andel Grad II + Klipp av alla vaginalförlösta (%)</c:v>
                </c:pt>
              </c:strCache>
            </c:strRef>
          </c:tx>
          <c:invertIfNegative val="0"/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KORR!$B$59:$L$59</c:f>
              <c:numCache>
                <c:formatCode>0</c:formatCode>
                <c:ptCount val="11"/>
                <c:pt idx="0">
                  <c:v>69.696969696969703</c:v>
                </c:pt>
                <c:pt idx="1">
                  <c:v>66.335227272727252</c:v>
                </c:pt>
                <c:pt idx="2">
                  <c:v>65.824468085106375</c:v>
                </c:pt>
                <c:pt idx="3">
                  <c:v>71.262886597938149</c:v>
                </c:pt>
                <c:pt idx="4">
                  <c:v>68.241469816272982</c:v>
                </c:pt>
                <c:pt idx="5">
                  <c:v>66.257668711656422</c:v>
                </c:pt>
                <c:pt idx="6">
                  <c:v>68.982035928143716</c:v>
                </c:pt>
                <c:pt idx="7">
                  <c:v>66.148325358851665</c:v>
                </c:pt>
                <c:pt idx="8">
                  <c:v>71.939328277356452</c:v>
                </c:pt>
                <c:pt idx="9">
                  <c:v>65.964523281596485</c:v>
                </c:pt>
                <c:pt idx="10">
                  <c:v>64.285714285714306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5-5948-86C0-AF5443591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390120"/>
        <c:axId val="-2139387048"/>
      </c:barChart>
      <c:lineChart>
        <c:grouping val="standard"/>
        <c:varyColors val="0"/>
        <c:ser>
          <c:idx val="0"/>
          <c:order val="0"/>
          <c:tx>
            <c:strRef>
              <c:f>KORR!$A$54</c:f>
              <c:strCache>
                <c:ptCount val="1"/>
                <c:pt idx="0">
                  <c:v>Andel Grad III-IV av alla vaginalförlösta (%)</c:v>
                </c:pt>
              </c:strCache>
            </c:strRef>
          </c:tx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KORR!$B$54:$L$54</c:f>
              <c:numCache>
                <c:formatCode>0.00</c:formatCode>
                <c:ptCount val="11"/>
                <c:pt idx="0">
                  <c:v>3.0303030303030298</c:v>
                </c:pt>
                <c:pt idx="1">
                  <c:v>1.8465909090909089</c:v>
                </c:pt>
                <c:pt idx="2">
                  <c:v>3.7234042553191502</c:v>
                </c:pt>
                <c:pt idx="3">
                  <c:v>2.8350515463917532</c:v>
                </c:pt>
                <c:pt idx="4">
                  <c:v>2.3622047244094482</c:v>
                </c:pt>
                <c:pt idx="5">
                  <c:v>3.1901840490797548</c:v>
                </c:pt>
                <c:pt idx="6">
                  <c:v>2.3952095808383231</c:v>
                </c:pt>
                <c:pt idx="7">
                  <c:v>2.0334928229665068</c:v>
                </c:pt>
                <c:pt idx="8">
                  <c:v>1.733477789815818</c:v>
                </c:pt>
                <c:pt idx="9">
                  <c:v>0.55432372505543204</c:v>
                </c:pt>
                <c:pt idx="10">
                  <c:v>0.80645161290322598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65-5948-86C0-AF5443591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380744"/>
        <c:axId val="-2139383960"/>
      </c:lineChart>
      <c:catAx>
        <c:axId val="-2139390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-2139387048"/>
        <c:crosses val="autoZero"/>
        <c:auto val="1"/>
        <c:lblAlgn val="ctr"/>
        <c:lblOffset val="100"/>
        <c:noMultiLvlLbl val="0"/>
      </c:catAx>
      <c:valAx>
        <c:axId val="-2139387048"/>
        <c:scaling>
          <c:orientation val="minMax"/>
          <c:max val="80"/>
          <c:min val="4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C00000"/>
                </a:solidFill>
              </a:defRPr>
            </a:pPr>
            <a:endParaRPr lang="sv-SE"/>
          </a:p>
        </c:txPr>
        <c:crossAx val="-2139390120"/>
        <c:crosses val="autoZero"/>
        <c:crossBetween val="between"/>
        <c:majorUnit val="5"/>
      </c:valAx>
      <c:valAx>
        <c:axId val="-2139383960"/>
        <c:scaling>
          <c:orientation val="minMax"/>
          <c:max val="1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70C0"/>
                </a:solidFill>
              </a:defRPr>
            </a:pPr>
            <a:endParaRPr lang="sv-SE"/>
          </a:p>
        </c:txPr>
        <c:crossAx val="-2139380744"/>
        <c:crosses val="max"/>
        <c:crossBetween val="between"/>
        <c:majorUnit val="1"/>
      </c:valAx>
      <c:catAx>
        <c:axId val="-2139380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93839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KORR!$A$61</c:f>
              <c:strCache>
                <c:ptCount val="1"/>
                <c:pt idx="0">
                  <c:v>Andel Grad II-III-IV-Klipp av alla vaginalförlösta (%)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 w="57150">
                <a:solidFill>
                  <a:srgbClr val="FFC000"/>
                </a:solidFill>
              </a:ln>
            </c:spPr>
          </c:marker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KORR!$B$61:$L$61</c:f>
              <c:numCache>
                <c:formatCode>0.0</c:formatCode>
                <c:ptCount val="11"/>
                <c:pt idx="0">
                  <c:v>72.727272727272734</c:v>
                </c:pt>
                <c:pt idx="1">
                  <c:v>68.181818181818173</c:v>
                </c:pt>
                <c:pt idx="2">
                  <c:v>69.547872340425513</c:v>
                </c:pt>
                <c:pt idx="3">
                  <c:v>74.097938144329888</c:v>
                </c:pt>
                <c:pt idx="4">
                  <c:v>70.603674540682405</c:v>
                </c:pt>
                <c:pt idx="5">
                  <c:v>69.447852760736197</c:v>
                </c:pt>
                <c:pt idx="6">
                  <c:v>71.377245508982028</c:v>
                </c:pt>
                <c:pt idx="7">
                  <c:v>68.181818181818173</c:v>
                </c:pt>
                <c:pt idx="8">
                  <c:v>73.67280606717226</c:v>
                </c:pt>
                <c:pt idx="9">
                  <c:v>66.518847006651853</c:v>
                </c:pt>
                <c:pt idx="10">
                  <c:v>65.092165898617523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0D-A340-8ED4-711D26701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353144"/>
        <c:axId val="-2139348312"/>
      </c:lineChart>
      <c:catAx>
        <c:axId val="-2139353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sv-SE"/>
          </a:p>
        </c:txPr>
        <c:crossAx val="-2139348312"/>
        <c:crosses val="autoZero"/>
        <c:auto val="1"/>
        <c:lblAlgn val="ctr"/>
        <c:lblOffset val="100"/>
        <c:noMultiLvlLbl val="0"/>
      </c:catAx>
      <c:valAx>
        <c:axId val="-2139348312"/>
        <c:scaling>
          <c:orientation val="minMax"/>
          <c:max val="80"/>
          <c:min val="5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v-SE"/>
          </a:p>
        </c:txPr>
        <c:crossAx val="-2139353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KORR!$A$34</c:f>
              <c:strCache>
                <c:ptCount val="1"/>
                <c:pt idx="0">
                  <c:v>Andel perineotomi av vaginalförlösta (%)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</c:spPr>
          </c:marker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KORR!$B$34:$L$34</c:f>
              <c:numCache>
                <c:formatCode>0.0</c:formatCode>
                <c:ptCount val="11"/>
                <c:pt idx="0">
                  <c:v>7.9545454545454533</c:v>
                </c:pt>
                <c:pt idx="1">
                  <c:v>6.5340909090909083</c:v>
                </c:pt>
                <c:pt idx="2">
                  <c:v>7.4468085106382977</c:v>
                </c:pt>
                <c:pt idx="3">
                  <c:v>5.9278350515463893</c:v>
                </c:pt>
                <c:pt idx="4">
                  <c:v>5.6430446194225716</c:v>
                </c:pt>
                <c:pt idx="5">
                  <c:v>7.3619631901840501</c:v>
                </c:pt>
                <c:pt idx="6">
                  <c:v>8.8622754491017961</c:v>
                </c:pt>
                <c:pt idx="7">
                  <c:v>6.8181818181818166</c:v>
                </c:pt>
                <c:pt idx="8">
                  <c:v>8.8840736728060676</c:v>
                </c:pt>
                <c:pt idx="9">
                  <c:v>11.419068736141909</c:v>
                </c:pt>
                <c:pt idx="10">
                  <c:v>8.0645161290322598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46-C94A-AEC3-5CB2C7CD2927}"/>
            </c:ext>
          </c:extLst>
        </c:ser>
        <c:ser>
          <c:idx val="1"/>
          <c:order val="1"/>
          <c:tx>
            <c:strRef>
              <c:f>KORR!$A$41</c:f>
              <c:strCache>
                <c:ptCount val="1"/>
                <c:pt idx="0">
                  <c:v>Andel Perineotomi vid VE (%)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KORR!$B$41:$L$41</c:f>
              <c:numCache>
                <c:formatCode>0</c:formatCode>
                <c:ptCount val="11"/>
                <c:pt idx="0">
                  <c:v>34.246575342465768</c:v>
                </c:pt>
                <c:pt idx="1">
                  <c:v>29.09090909090909</c:v>
                </c:pt>
                <c:pt idx="2">
                  <c:v>39.655172413793103</c:v>
                </c:pt>
                <c:pt idx="3">
                  <c:v>31.884057971014499</c:v>
                </c:pt>
                <c:pt idx="4">
                  <c:v>23.376623376623371</c:v>
                </c:pt>
                <c:pt idx="5">
                  <c:v>42.5</c:v>
                </c:pt>
                <c:pt idx="6">
                  <c:v>46.575342465753423</c:v>
                </c:pt>
                <c:pt idx="7">
                  <c:v>40.625</c:v>
                </c:pt>
                <c:pt idx="8">
                  <c:v>43.421052631578952</c:v>
                </c:pt>
                <c:pt idx="9">
                  <c:v>62.5</c:v>
                </c:pt>
                <c:pt idx="10">
                  <c:v>64.86486486486487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46-C94A-AEC3-5CB2C7CD2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315432"/>
        <c:axId val="-2139310712"/>
      </c:lineChart>
      <c:catAx>
        <c:axId val="-2139315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100" b="1"/>
            </a:pPr>
            <a:endParaRPr lang="sv-SE"/>
          </a:p>
        </c:txPr>
        <c:crossAx val="-2139310712"/>
        <c:crosses val="autoZero"/>
        <c:auto val="1"/>
        <c:lblAlgn val="ctr"/>
        <c:lblOffset val="100"/>
        <c:noMultiLvlLbl val="0"/>
      </c:catAx>
      <c:valAx>
        <c:axId val="-213931071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v-SE"/>
          </a:p>
        </c:txPr>
        <c:crossAx val="-2139315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KORR!$A$46</c:f>
              <c:strCache>
                <c:ptCount val="1"/>
                <c:pt idx="0">
                  <c:v>Andel Gr III-IV vid vaginala förlossningar MED VE</c:v>
                </c:pt>
              </c:strCache>
            </c:strRef>
          </c:tx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13-F54B-80E6-9E044FA7E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KORR!$B$46:$L$46</c:f>
              <c:numCache>
                <c:formatCode>0.0</c:formatCode>
                <c:ptCount val="11"/>
                <c:pt idx="0">
                  <c:v>12.328767123287671</c:v>
                </c:pt>
                <c:pt idx="1">
                  <c:v>10.90909090909091</c:v>
                </c:pt>
                <c:pt idx="2">
                  <c:v>10.3448275862069</c:v>
                </c:pt>
                <c:pt idx="3">
                  <c:v>15.942028985507241</c:v>
                </c:pt>
                <c:pt idx="4">
                  <c:v>12.98701298701299</c:v>
                </c:pt>
                <c:pt idx="5">
                  <c:v>13.75</c:v>
                </c:pt>
                <c:pt idx="6">
                  <c:v>6.8493150684931496</c:v>
                </c:pt>
                <c:pt idx="7">
                  <c:v>4.6874999999999991</c:v>
                </c:pt>
                <c:pt idx="8">
                  <c:v>1.31578947368421</c:v>
                </c:pt>
                <c:pt idx="9">
                  <c:v>1.5625</c:v>
                </c:pt>
                <c:pt idx="10">
                  <c:v>2.7027027027027031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13-F54B-80E6-9E044FA7EED5}"/>
            </c:ext>
          </c:extLst>
        </c:ser>
        <c:ser>
          <c:idx val="1"/>
          <c:order val="1"/>
          <c:tx>
            <c:strRef>
              <c:f>KORR!$A$51</c:f>
              <c:strCache>
                <c:ptCount val="1"/>
                <c:pt idx="0">
                  <c:v>Andel Gr III-IV vid vaginala förlossningar UTAN VE</c:v>
                </c:pt>
              </c:strCache>
            </c:strRef>
          </c:tx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13-F54B-80E6-9E044FA7E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KORR!$B$1:$L$1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KORR!$B$51:$L$51</c:f>
              <c:numCache>
                <c:formatCode>0.0</c:formatCode>
                <c:ptCount val="11"/>
                <c:pt idx="0">
                  <c:v>2.0862308762169679</c:v>
                </c:pt>
                <c:pt idx="1">
                  <c:v>1.078582434514638</c:v>
                </c:pt>
                <c:pt idx="2">
                  <c:v>3.1700288184438041</c:v>
                </c:pt>
                <c:pt idx="3">
                  <c:v>1.5558698727015561</c:v>
                </c:pt>
                <c:pt idx="4">
                  <c:v>1.167883211678832</c:v>
                </c:pt>
                <c:pt idx="5">
                  <c:v>2.0408163265306132</c:v>
                </c:pt>
                <c:pt idx="6">
                  <c:v>1.9685039370078741</c:v>
                </c:pt>
                <c:pt idx="7">
                  <c:v>1.8134715025906729</c:v>
                </c:pt>
                <c:pt idx="8">
                  <c:v>1.7709563164108619</c:v>
                </c:pt>
                <c:pt idx="9">
                  <c:v>0.47732696897374699</c:v>
                </c:pt>
                <c:pt idx="10">
                  <c:v>0.72202166064981999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13-F54B-80E6-9E044FA7E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263848"/>
        <c:axId val="-2139260776"/>
      </c:lineChart>
      <c:catAx>
        <c:axId val="-2139263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sv-SE"/>
          </a:p>
        </c:txPr>
        <c:crossAx val="-2139260776"/>
        <c:crosses val="autoZero"/>
        <c:auto val="1"/>
        <c:lblAlgn val="ctr"/>
        <c:lblOffset val="100"/>
        <c:noMultiLvlLbl val="0"/>
      </c:catAx>
      <c:valAx>
        <c:axId val="-213926077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v-SE"/>
          </a:p>
        </c:txPr>
        <c:crossAx val="-2139263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996B1-D56C-4EA5-A3A6-66ED0B6F731E}" type="datetimeFigureOut">
              <a:rPr lang="sv-SE" smtClean="0"/>
              <a:t>2018-05-02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E6BBD-E44D-4A54-9BF5-1D18116186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668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https://www.sfog.se/media/325293/bb1_bakgrund_register_epidemiologi_organisation.pdf</a:t>
            </a:r>
          </a:p>
          <a:p>
            <a:r>
              <a:rPr lang="sv-SE" dirty="0"/>
              <a:t>Enligt Socialstyrelsen fick 1990 1,7 % av födande kvinnor en sådan skada. Åren därefter steg andelen </a:t>
            </a:r>
            <a:r>
              <a:rPr lang="sv-SE" dirty="0" err="1"/>
              <a:t>sfinkterrupturer</a:t>
            </a:r>
            <a:r>
              <a:rPr lang="sv-SE" dirty="0"/>
              <a:t> påtagligt och var som högst 2004, då 4,2 % av vaginalförlösta kvinnor drabbades av detta. Siffrorna för förstföderskor var 1990 2,9 % och 2004 7,0 %. Anledningen till den stigande frekvensen </a:t>
            </a:r>
            <a:r>
              <a:rPr lang="sv-SE" dirty="0" err="1"/>
              <a:t>sfinkterruptur</a:t>
            </a:r>
            <a:r>
              <a:rPr lang="sv-SE" dirty="0"/>
              <a:t> skulle kunna vara en kombination av högre ambition att identifiera grad 3 eller 4 bristningar, men också mindre fokus på </a:t>
            </a:r>
            <a:r>
              <a:rPr lang="sv-SE" dirty="0" err="1"/>
              <a:t>perinealskydd</a:t>
            </a:r>
            <a:r>
              <a:rPr lang="sv-SE" dirty="0"/>
              <a:t> än tidigare.</a:t>
            </a:r>
          </a:p>
          <a:p>
            <a:r>
              <a:rPr lang="sv-SE" dirty="0"/>
              <a:t>Många förlossningskliniker arbetar nu för att färre kvinnor ska drabbas av bristningar. Under de senaste åren har andelen grad 3 eller 4 bristning minskat. 2014 fick 3,4 % av vaginalförlösta kvinnor en </a:t>
            </a:r>
            <a:r>
              <a:rPr lang="sv-SE" dirty="0" err="1"/>
              <a:t>sfinkterskada</a:t>
            </a:r>
            <a:r>
              <a:rPr lang="sv-SE" dirty="0"/>
              <a:t>; 6,0 % av förstföderskor och 1,6 % av omföderskor. Den allvarligaste formen av </a:t>
            </a:r>
            <a:r>
              <a:rPr lang="sv-SE" dirty="0" err="1"/>
              <a:t>analsfinkterskada</a:t>
            </a:r>
            <a:r>
              <a:rPr lang="sv-SE" dirty="0"/>
              <a:t>, grad 4-ruptur förekom vid 0,3 % av förlossningar, medan grad 3-rupturer utgjorde 3,1 %. </a:t>
            </a:r>
          </a:p>
          <a:p>
            <a:r>
              <a:rPr lang="sv-SE" dirty="0"/>
              <a:t>Det är betydligt vanligare med </a:t>
            </a:r>
            <a:r>
              <a:rPr lang="sv-SE" dirty="0" err="1"/>
              <a:t>sfinkterskada</a:t>
            </a:r>
            <a:r>
              <a:rPr lang="sv-SE" dirty="0"/>
              <a:t> vid förlossning med sugklocka än vid vanlig vaginal förlossning. Av de kvinnor som år 2014 förlöstes med sugklocka diagnostiserades 12,1 % med </a:t>
            </a:r>
            <a:r>
              <a:rPr lang="sv-SE" dirty="0" err="1"/>
              <a:t>sfinkterskada</a:t>
            </a:r>
            <a:r>
              <a:rPr lang="sv-SE" dirty="0"/>
              <a:t>, jämfört med 2,7 % av de som födde vaginalt utan sugklocka. </a:t>
            </a:r>
          </a:p>
          <a:p>
            <a:r>
              <a:rPr lang="sv-SE" dirty="0"/>
              <a:t>Precis som för klipp är skillnaden mellan landsting avsevärd och andelen </a:t>
            </a:r>
            <a:r>
              <a:rPr lang="sv-SE" dirty="0" err="1"/>
              <a:t>sfinkterruptur</a:t>
            </a:r>
            <a:r>
              <a:rPr lang="sv-SE" dirty="0"/>
              <a:t> varierar mellan 1,8 % och 4,7 % för alla födande, och mellan 3,9 % och 7,6 % för förstföderskor. Detta talar för en variation i förebyggande insatser och/eller diagnostiska åtgärder. Riskfaktorer för att drabbas av </a:t>
            </a:r>
            <a:r>
              <a:rPr lang="sv-SE" dirty="0" err="1"/>
              <a:t>sfinkterruptur</a:t>
            </a:r>
            <a:r>
              <a:rPr lang="sv-SE" dirty="0"/>
              <a:t> har också förändrats över tid, såtillvida att mödrar nu är äldre vid första förlossningen, andelen instrumentella förlossningar har ökat, och de nyfödda barnen har blivit tyngre 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DE905-59E7-439A-A6C9-C5E7E0BD3CC0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29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https://www.sfog.se/media/325293/bb1_bakgrund_register_epidemiologi_organisation.pdf</a:t>
            </a:r>
          </a:p>
          <a:p>
            <a:r>
              <a:rPr lang="sv-SE" dirty="0"/>
              <a:t>Enligt Socialstyrelsen fick 1990 1,7 % av födande kvinnor en sådan skada. Åren därefter steg andelen </a:t>
            </a:r>
            <a:r>
              <a:rPr lang="sv-SE" dirty="0" err="1"/>
              <a:t>sfinkterrupturer</a:t>
            </a:r>
            <a:r>
              <a:rPr lang="sv-SE" dirty="0"/>
              <a:t> påtagligt och var som högst 2004, då 4,2 % av vaginalförlösta kvinnor drabbades av detta. Siffrorna för förstföderskor var 1990 2,9 % och 2004 7,0 %. Anledningen till den stigande frekvensen </a:t>
            </a:r>
            <a:r>
              <a:rPr lang="sv-SE" dirty="0" err="1"/>
              <a:t>sfinkterruptur</a:t>
            </a:r>
            <a:r>
              <a:rPr lang="sv-SE" dirty="0"/>
              <a:t> skulle kunna vara en kombination av högre ambition att identifiera grad 3 eller 4 bristningar, men också mindre fokus på </a:t>
            </a:r>
            <a:r>
              <a:rPr lang="sv-SE" dirty="0" err="1"/>
              <a:t>perinealskydd</a:t>
            </a:r>
            <a:r>
              <a:rPr lang="sv-SE" dirty="0"/>
              <a:t> än tidigare.</a:t>
            </a:r>
          </a:p>
          <a:p>
            <a:r>
              <a:rPr lang="sv-SE" dirty="0"/>
              <a:t>Många förlossningskliniker arbetar nu för att färre kvinnor ska drabbas av bristningar. Under de senaste åren har andelen grad 3 eller 4 bristning minskat. 2014 fick 3,4 % av vaginalförlösta kvinnor en </a:t>
            </a:r>
            <a:r>
              <a:rPr lang="sv-SE" dirty="0" err="1"/>
              <a:t>sfinkterskada</a:t>
            </a:r>
            <a:r>
              <a:rPr lang="sv-SE" dirty="0"/>
              <a:t>; 6,0 % av förstföderskor och 1,6 % av omföderskor. Den allvarligaste formen av </a:t>
            </a:r>
            <a:r>
              <a:rPr lang="sv-SE" dirty="0" err="1"/>
              <a:t>analsfinkterskada</a:t>
            </a:r>
            <a:r>
              <a:rPr lang="sv-SE" dirty="0"/>
              <a:t>, grad 4-ruptur förekom vid 0,3 % av förlossningar, medan grad 3-rupturer utgjorde 3,1 %. </a:t>
            </a:r>
          </a:p>
          <a:p>
            <a:r>
              <a:rPr lang="sv-SE" dirty="0"/>
              <a:t>Det är betydligt vanligare med </a:t>
            </a:r>
            <a:r>
              <a:rPr lang="sv-SE" dirty="0" err="1"/>
              <a:t>sfinkterskada</a:t>
            </a:r>
            <a:r>
              <a:rPr lang="sv-SE" dirty="0"/>
              <a:t> vid förlossning med sugklocka än vid vanlig vaginal förlossning. Av de kvinnor som år 2014 förlöstes med sugklocka diagnostiserades 12,1 % med </a:t>
            </a:r>
            <a:r>
              <a:rPr lang="sv-SE" dirty="0" err="1"/>
              <a:t>sfinkterskada</a:t>
            </a:r>
            <a:r>
              <a:rPr lang="sv-SE" dirty="0"/>
              <a:t>, jämfört med 2,7 % av de som födde vaginalt utan sugklocka. </a:t>
            </a:r>
          </a:p>
          <a:p>
            <a:r>
              <a:rPr lang="sv-SE" dirty="0"/>
              <a:t>Precis som för klipp är skillnaden mellan landsting avsevärd och andelen </a:t>
            </a:r>
            <a:r>
              <a:rPr lang="sv-SE" dirty="0" err="1"/>
              <a:t>sfinkterruptur</a:t>
            </a:r>
            <a:r>
              <a:rPr lang="sv-SE" dirty="0"/>
              <a:t> varierar mellan 1,8 % och 4,7 % för alla födande, och mellan 3,9 % och 7,6 % för förstföderskor. Detta talar för en variation i förebyggande insatser och/eller diagnostiska åtgärder. Riskfaktorer för att drabbas av </a:t>
            </a:r>
            <a:r>
              <a:rPr lang="sv-SE" dirty="0" err="1"/>
              <a:t>sfinkterruptur</a:t>
            </a:r>
            <a:r>
              <a:rPr lang="sv-SE" dirty="0"/>
              <a:t> har också förändrats över tid, såtillvida att mödrar nu är äldre vid första förlossningen, andelen instrumentella förlossningar har ökat, och de nyfödda barnen har blivit tyngre 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DE905-59E7-439A-A6C9-C5E7E0BD3CC0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29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6BBD-E44D-4A54-9BF5-1D181161869E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8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1584-9AC1-4D2C-9F56-1F886B1C4D30}" type="datetimeFigureOut">
              <a:rPr lang="hu-HU"/>
              <a:pPr>
                <a:defRPr/>
              </a:pPr>
              <a:t>2018. 05. 02.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594F-D5D1-4137-8EFC-3166EB4E7E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AA6B-B6C7-4075-855B-64869FF6DC23}" type="datetimeFigureOut">
              <a:rPr lang="hu-HU"/>
              <a:pPr>
                <a:defRPr/>
              </a:pPr>
              <a:t>2018. 05. 02.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64638-08E4-4D67-A0C5-453B360958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6CE4-D76B-4C4F-89FC-04D5B7D7F7DC}" type="datetimeFigureOut">
              <a:rPr lang="hu-HU"/>
              <a:pPr>
                <a:defRPr/>
              </a:pPr>
              <a:t>2018. 05. 02.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693F-41FC-4F32-9AA0-3E8F2C2CB1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5CF1C-C0FD-4B4E-80B6-FA820E90101F}" type="datetimeFigureOut">
              <a:rPr lang="hu-HU"/>
              <a:pPr>
                <a:defRPr/>
              </a:pPr>
              <a:t>2018. 05. 02.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3FF1E-A25E-448C-A55B-3F857221FB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69B0-1FA5-4F55-8F24-C00C45FF2711}" type="datetimeFigureOut">
              <a:rPr lang="hu-HU"/>
              <a:pPr>
                <a:defRPr/>
              </a:pPr>
              <a:t>2018. 05. 02.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43E0-032A-4812-A9E0-AF7DC6A1B8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4D21-479C-48EE-A6C6-47751CE2A110}" type="datetimeFigureOut">
              <a:rPr lang="hu-HU"/>
              <a:pPr>
                <a:defRPr/>
              </a:pPr>
              <a:t>2018. 05. 02.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B8CB-AD73-45BD-886F-C967D14861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16F8D-0F78-48CD-B817-1F4FAB6D7CC1}" type="datetimeFigureOut">
              <a:rPr lang="hu-HU"/>
              <a:pPr>
                <a:defRPr/>
              </a:pPr>
              <a:t>2018. 05. 02.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556C-6516-47D2-9A54-30B252D883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D60B-31DF-4542-96E2-F9D4EA0B810C}" type="datetimeFigureOut">
              <a:rPr lang="hu-HU"/>
              <a:pPr>
                <a:defRPr/>
              </a:pPr>
              <a:t>2018. 05. 02.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EF55C-A0DD-47EF-8FE4-BAD7371637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DEEF-37A9-41ED-9DBF-1982BCDBF922}" type="datetimeFigureOut">
              <a:rPr lang="hu-HU"/>
              <a:pPr>
                <a:defRPr/>
              </a:pPr>
              <a:t>2018. 05. 02.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856FD-A9BD-4D46-929E-B5A0F8B34C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143D-8DFE-4A95-98B0-D0E8E7600121}" type="datetimeFigureOut">
              <a:rPr lang="hu-HU"/>
              <a:pPr>
                <a:defRPr/>
              </a:pPr>
              <a:t>2018. 05. 02.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9555B-57FB-4B42-82FB-DD24ACD9C6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7DEE4-8B6F-42B3-99AD-8E8C613C8B02}" type="datetimeFigureOut">
              <a:rPr lang="hu-HU"/>
              <a:pPr>
                <a:defRPr/>
              </a:pPr>
              <a:t>2018. 05. 02.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B679-A157-42AD-A851-5F10159B7B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FF4528-5334-4C2B-83F3-371762EF3179}" type="datetimeFigureOut">
              <a:rPr lang="hu-HU"/>
              <a:pPr>
                <a:defRPr/>
              </a:pPr>
              <a:t>2018. 05. 02.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307F94-E415-40D1-BF77-55BAD379E5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se/url?sa=i&amp;rct=j&amp;q=&amp;esrc=s&amp;source=imgres&amp;cd=&amp;cad=rja&amp;uact=8&amp;ved=0ahUKEwiKuMGy5P7SAhUpD5oKHZj_B54QjRwIBw&amp;url=https://www.flickr.com/photos/126405580@N06/25150872793&amp;psig=AFQjCNGVlYi4hZ5tKFiVykiUkTR6qNJaOQ&amp;ust=149098239662603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google.se/url?sa=i&amp;rct=j&amp;q=&amp;esrc=s&amp;source=imgres&amp;cd=&amp;cad=rja&amp;uact=8&amp;ved=0ahUKEwjG_czv4_7SAhVMLZoKHV0lA0cQjRwIBw&amp;url=http://stureplansgruppen.se/b2b/stureplansgruppen-arena-catering/&amp;psig=AFQjCNERM7Oaeh2KkhaqASgkZmwr5Mg2zQ&amp;ust=149098225634100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2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e/url?sa=i&amp;rct=j&amp;q=&amp;esrc=s&amp;source=images&amp;cd=&amp;cad=rja&amp;uact=8&amp;ved=0ahUKEwj7uvfJkbrQAhVKsBQKHXEOCNEQjRwIBw&amp;url=http://www.bullspress.se/aktuellt/mumintrollen-flyger-finnair/&amp;bvm=bv.139250283,d.ZGg&amp;psig=AFQjCNH0HhrCo-mFiU9uuYNlcPU-7VwcTA&amp;ust=1479827518390822" TargetMode="Externa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se/url?sa=i&amp;rct=j&amp;q=&amp;esrc=s&amp;source=images&amp;cd=&amp;cad=rja&amp;uact=8&amp;ved=0ahUKEwjT853wjL_QAhWCNxQKHZHwByEQjRwIBw&amp;url=http://theprincetontory.com/main/contemporary-feminism-fighting-false-enemies-2/&amp;bvm=bv.139782543,d.ZGg&amp;psig=AFQjCNEWc9tSuglqx-cW_Kq6Yzf2yxesgQ&amp;ust=14799981246934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se/url?sa=i&amp;rct=j&amp;q=&amp;esrc=s&amp;source=images&amp;cd=&amp;cad=rja&amp;uact=8&amp;ved=0ahUKEwjG7bz4kr_QAhXE7BQKHaTxAmwQjRwIBw&amp;url=http://www.k103.se/studentnyheterna/2016/05/zlatan-klar-f-r-manchester-united&amp;bvm=bv.139782543,d.ZGg&amp;psig=AFQjCNE-DFzSN1aKsVkkHKekZ30fmOOhKA&amp;ust=147999976500858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se/url?sa=i&amp;rct=j&amp;q=&amp;esrc=s&amp;source=images&amp;cd=&amp;cad=rja&amp;uact=8&amp;ved=0ahUKEwizpZPei7_QAhUMbRQKHcN8CtgQjRwIBw&amp;url=http://bloggar.aftonbladet.se/wennman/2015/10/17/allmant-forvirrad-manniska/&amp;bvm=bv.139782543,d.ZGg&amp;psig=AFQjCNF-eDMJH9C7evVIhrvq-coqbTMgZg&amp;ust=147999783835252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se/url?sa=i&amp;rct=j&amp;q=&amp;esrc=s&amp;source=images&amp;cd=&amp;cad=rja&amp;uact=8&amp;ved=0ahUKEwjAuJ2xjL_QAhVBGhQKHZhEDYYQjRwIBw&amp;url=http://loading.se/forum.php?thread_id=104135&amp;page=5&amp;bvm=bv.139782543,d.ZGg&amp;psig=AFQjCNFKkXSuC4miQAG3ESVVvV8cU8O26g&amp;ust=147999799016654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se/url?sa=i&amp;rct=j&amp;q=&amp;esrc=s&amp;source=images&amp;cd=&amp;cad=rja&amp;uact=8&amp;ved=0ahUKEwi425fjlb_QAhWHXhQKHesKDWMQjRwIBw&amp;url=https://happyride.se/forum/read.php/1/2125201/2125368&amp;bvm=bv.139782543,d.ZGg&amp;psig=AFQjCNHz0zHNaKgN17MrwNjwGz4Sv4Mwpg&amp;ust=148000051369394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se/url?sa=i&amp;rct=j&amp;q=&amp;esrc=s&amp;source=imgres&amp;cd=&amp;cad=rja&amp;uact=8&amp;ved=0ahUKEwjf4ujE68HQAhVDyRQKHVwpBfkQjRwIBw&amp;url=http://www.business2community.com/human-resources/dos-and-donts-of-how-to-answer-the-question-about-salary-expectations-0540585&amp;psig=AFQjCNHel3YGWo6dQEhRip0-aGmXfjiUKg&amp;ust=1480092277107247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se/url?sa=i&amp;rct=j&amp;q=&amp;esrc=s&amp;source=images&amp;cd=&amp;cad=rja&amp;uact=8&amp;ved=0ahUKEwiO6Y2p6IDSAhWmIpoKHRo_BzYQjRwIBw&amp;url=http://www.relatably.com/m/skeptical-baby-meme-blank&amp;bvm=bv.146094739,d.bGs&amp;psig=AFQjCNGNy2yGO4LEO1naQKu2SNXBuHFjmg&amp;ust=1486654099783390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se/url?sa=i&amp;rct=j&amp;q=&amp;esrc=s&amp;source=images&amp;cd=&amp;cad=rja&amp;uact=8&amp;ved=2ahUKEwjz9YPMosbZAhXEhaYKHXYLDrMQjRx6BAgAEAY&amp;url=http://www.telegraph.co.uk/news/2016/07/19/winston-churchills-war-on-noisy-typists-and-whistling-revealed-i/&amp;psig=AOvVaw21TDBQYTnqvtNwHUvCHw0u&amp;ust=1519826885384108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352928" cy="1470025"/>
          </a:xfrm>
        </p:spPr>
        <p:txBody>
          <a:bodyPr/>
          <a:lstStyle/>
          <a:p>
            <a:r>
              <a:rPr lang="sv-SE" sz="4000" dirty="0">
                <a:latin typeface="Berlin Sans FB Demi" panose="020E0802020502020306" pitchFamily="34" charset="0"/>
              </a:rPr>
              <a:t>”MINI – MERA - METODEN”</a:t>
            </a:r>
            <a:br>
              <a:rPr lang="sv-SE" sz="3200" dirty="0">
                <a:latin typeface="Berlin Sans FB Demi" panose="020E0802020502020306" pitchFamily="34" charset="0"/>
              </a:rPr>
            </a:br>
            <a:r>
              <a:rPr lang="sv-SE" sz="2400" dirty="0">
                <a:latin typeface="Berlin Sans FB Demi" panose="020E0802020502020306" pitchFamily="34" charset="0"/>
              </a:rPr>
              <a:t>att minska förlossningsrelaterade bäckenbottenskador </a:t>
            </a:r>
            <a:br>
              <a:rPr lang="sv-SE" sz="2400" dirty="0">
                <a:latin typeface="Berlin Sans FB Demi" panose="020E0802020502020306" pitchFamily="34" charset="0"/>
              </a:rPr>
            </a:br>
            <a:r>
              <a:rPr lang="sv-SE" sz="2400" dirty="0">
                <a:latin typeface="Berlin Sans FB Demi" panose="020E0802020502020306" pitchFamily="34" charset="0"/>
              </a:rPr>
              <a:t>med mer och korrekta åtgärder. </a:t>
            </a:r>
            <a:endParaRPr lang="hu-HU" sz="2400" dirty="0">
              <a:latin typeface="Berlin Sans FB Demi" panose="020E0802020502020306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848872" cy="2256656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/>
              <a:t>Kristina Holmsten – </a:t>
            </a:r>
            <a:r>
              <a:rPr lang="sv-SE" sz="1800" dirty="0"/>
              <a:t>barnmorska, vårdutvecklare</a:t>
            </a:r>
            <a:endParaRPr lang="sv-SE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/>
              <a:t>Zoltan Zavaczki – </a:t>
            </a:r>
            <a:r>
              <a:rPr lang="sv-SE" sz="1800" dirty="0"/>
              <a:t>överläkare, sektionsledare obstetrik</a:t>
            </a:r>
          </a:p>
          <a:p>
            <a:pPr fontAlgn="auto">
              <a:spcAft>
                <a:spcPts val="0"/>
              </a:spcAft>
              <a:defRPr/>
            </a:pPr>
            <a:endParaRPr lang="sv-SE" i="1" dirty="0"/>
          </a:p>
          <a:p>
            <a:pPr fontAlgn="auto">
              <a:spcAft>
                <a:spcPts val="0"/>
              </a:spcAft>
              <a:defRPr/>
            </a:pPr>
            <a:r>
              <a:rPr lang="sv-SE" i="1" dirty="0"/>
              <a:t>Kvinnokliniken Hudiksvall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i="1" dirty="0"/>
              <a:t>2018-04-16</a:t>
            </a:r>
            <a:endParaRPr lang="hu-HU" i="1" dirty="0"/>
          </a:p>
        </p:txBody>
      </p:sp>
      <p:grpSp>
        <p:nvGrpSpPr>
          <p:cNvPr id="5" name="Grupp 4"/>
          <p:cNvGrpSpPr/>
          <p:nvPr/>
        </p:nvGrpSpPr>
        <p:grpSpPr>
          <a:xfrm>
            <a:off x="755576" y="4365104"/>
            <a:ext cx="7488832" cy="2160240"/>
            <a:chOff x="179512" y="2019488"/>
            <a:chExt cx="8712968" cy="3209712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48" b="5550"/>
            <a:stretch/>
          </p:blipFill>
          <p:spPr>
            <a:xfrm>
              <a:off x="5220072" y="2019489"/>
              <a:ext cx="3672408" cy="3209711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69" r="3999"/>
            <a:stretch/>
          </p:blipFill>
          <p:spPr>
            <a:xfrm>
              <a:off x="179512" y="2019488"/>
              <a:ext cx="5081265" cy="32097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resultat för stockholm globen aren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52" y="0"/>
            <a:ext cx="5990332" cy="3995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Bildresultat för stockholm globen aren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5469"/>
            <a:ext cx="6228184" cy="3502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2566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BE71F-840B-4723-AF94-988404D5D984}" type="datetime1">
              <a:rPr lang="sv-SE" smtClean="0"/>
              <a:t>2018-05-02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Hudiksvall o Gävle 2015      JTPirhonen  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5"/>
            <a:ext cx="9144000" cy="6865513"/>
          </a:xfrm>
          <a:prstGeom prst="rect">
            <a:avLst/>
          </a:prstGeom>
        </p:spPr>
      </p:pic>
      <p:sp>
        <p:nvSpPr>
          <p:cNvPr id="5" name="16-udd 4"/>
          <p:cNvSpPr/>
          <p:nvPr/>
        </p:nvSpPr>
        <p:spPr>
          <a:xfrm>
            <a:off x="454160" y="3398811"/>
            <a:ext cx="288032" cy="263791"/>
          </a:xfrm>
          <a:prstGeom prst="star16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Vänster 6"/>
          <p:cNvSpPr/>
          <p:nvPr/>
        </p:nvSpPr>
        <p:spPr>
          <a:xfrm>
            <a:off x="6300192" y="3429000"/>
            <a:ext cx="576064" cy="25833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79512" y="332656"/>
            <a:ext cx="1789314" cy="3012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2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Incidens </a:t>
            </a:r>
            <a:r>
              <a:rPr lang="sv-SE" sz="3600" dirty="0" err="1"/>
              <a:t>sfinkterruptur</a:t>
            </a:r>
            <a:r>
              <a:rPr lang="sv-SE" sz="3600" dirty="0"/>
              <a:t> i Norden (2004)</a:t>
            </a:r>
            <a:endParaRPr lang="hu-HU" sz="36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Danmark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Norge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Sverige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Finland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3.6%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4.1%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4.2%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0.6%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4" name="Kép 5" descr="sweden_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4088" y="3213100"/>
            <a:ext cx="15684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Kép 6" descr="norway_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2063" y="3213100"/>
            <a:ext cx="13731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Kép 7" descr="finland_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3238" y="3284538"/>
            <a:ext cx="1606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Kép 8" descr="denmark_a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938" y="3141663"/>
            <a:ext cx="1293812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Bildresultat för mumintrollen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017">
            <a:off x="672890" y="1299229"/>
            <a:ext cx="5425829" cy="3442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Ellips 2"/>
          <p:cNvSpPr/>
          <p:nvPr/>
        </p:nvSpPr>
        <p:spPr>
          <a:xfrm>
            <a:off x="6012160" y="1165724"/>
            <a:ext cx="2808312" cy="48245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28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Bildresultat för feminis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320480" cy="589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sweden_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3889" y="1556792"/>
            <a:ext cx="2721511" cy="169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933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Men hur?</a:t>
            </a:r>
          </a:p>
        </p:txBody>
      </p:sp>
      <p:pic>
        <p:nvPicPr>
          <p:cNvPr id="2050" name="Picture 2" descr="Bildresultat för zlatan ar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46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Bildresultat för förvirrad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48880"/>
            <a:ext cx="518457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2014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sv-SE" dirty="0"/>
              <a:t>LÖF 2.0 projekt</a:t>
            </a:r>
          </a:p>
          <a:p>
            <a:r>
              <a:rPr lang="sv-SE" dirty="0"/>
              <a:t>Inventerade barnmorskornas olika handgrepp</a:t>
            </a:r>
          </a:p>
          <a:p>
            <a:r>
              <a:rPr lang="sv-SE" dirty="0"/>
              <a:t>Alla gör olika! </a:t>
            </a:r>
          </a:p>
          <a:p>
            <a:r>
              <a:rPr lang="sv-SE" dirty="0"/>
              <a:t>Vilken metod är bäst?</a:t>
            </a:r>
          </a:p>
          <a:p>
            <a:r>
              <a:rPr lang="sv-SE" dirty="0"/>
              <a:t>”Förmodligen min!”</a:t>
            </a:r>
          </a:p>
        </p:txBody>
      </p:sp>
    </p:spTree>
    <p:extLst>
      <p:ext uri="{BB962C8B-B14F-4D97-AF65-F5344CB8AC3E}">
        <p14:creationId xmlns:p14="http://schemas.microsoft.com/office/powerpoint/2010/main" val="289802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2014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Jobba med motstånd</a:t>
            </a:r>
          </a:p>
        </p:txBody>
      </p:sp>
      <p:pic>
        <p:nvPicPr>
          <p:cNvPr id="5" name="irc_mi" descr="Bildresultat för efterklok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5481067" cy="3683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43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442526"/>
              </p:ext>
            </p:extLst>
          </p:nvPr>
        </p:nvGraphicFramePr>
        <p:xfrm>
          <a:off x="395536" y="1144207"/>
          <a:ext cx="8208911" cy="520772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10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86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sv-SE" sz="4000" b="1" dirty="0">
                          <a:latin typeface="Californian FB" pitchFamily="18" charset="0"/>
                          <a:ea typeface="Times New Roman" pitchFamily="18" charset="0"/>
                          <a:cs typeface="Arial" pitchFamily="34" charset="0"/>
                        </a:rPr>
                        <a:t>Skonsam förlossning</a:t>
                      </a:r>
                      <a:endParaRPr lang="sv-SE" sz="40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v-SE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v-S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6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2000" dirty="0">
                          <a:effectLst/>
                        </a:rPr>
                        <a:t>S</a:t>
                      </a:r>
                      <a:endParaRPr lang="sv-S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2000" b="1" dirty="0" err="1">
                          <a:effectLst/>
                        </a:rPr>
                        <a:t>Slow</a:t>
                      </a:r>
                      <a:endParaRPr lang="sv-SE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dirty="0">
                          <a:effectLst/>
                        </a:rPr>
                        <a:t>Långsam födelse av huvud och axlar minskar risken för större bristningar.</a:t>
                      </a:r>
                      <a:endParaRPr lang="sv-S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0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2000">
                          <a:effectLst/>
                        </a:rPr>
                        <a:t>U</a:t>
                      </a:r>
                      <a:endParaRPr lang="sv-S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2000" b="1" dirty="0" err="1">
                          <a:effectLst/>
                        </a:rPr>
                        <a:t>Up</a:t>
                      </a:r>
                      <a:endParaRPr lang="sv-SE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dirty="0">
                          <a:effectLst/>
                        </a:rPr>
                        <a:t>Barnet stöttas uppåt i förlossningskanalen</a:t>
                      </a:r>
                      <a:endParaRPr lang="sv-S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5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2000" dirty="0">
                          <a:effectLst/>
                        </a:rPr>
                        <a:t>C</a:t>
                      </a:r>
                      <a:endParaRPr lang="sv-S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2000" b="1" dirty="0">
                          <a:effectLst/>
                        </a:rPr>
                        <a:t>Close</a:t>
                      </a:r>
                      <a:endParaRPr lang="sv-SE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dirty="0">
                          <a:effectLst/>
                        </a:rPr>
                        <a:t>Den dominanta handen stöttar tätt emot </a:t>
                      </a:r>
                      <a:r>
                        <a:rPr lang="sv-SE" sz="1600" dirty="0" err="1">
                          <a:effectLst/>
                        </a:rPr>
                        <a:t>perineum</a:t>
                      </a:r>
                      <a:r>
                        <a:rPr lang="sv-SE" sz="1600" dirty="0">
                          <a:effectLst/>
                        </a:rPr>
                        <a:t> med </a:t>
                      </a:r>
                      <a:br>
                        <a:rPr lang="sv-SE" sz="1600" dirty="0">
                          <a:effectLst/>
                        </a:rPr>
                      </a:br>
                      <a:r>
                        <a:rPr lang="sv-SE" sz="1600" dirty="0">
                          <a:effectLst/>
                        </a:rPr>
                        <a:t>största möjliga del av handflatan.</a:t>
                      </a:r>
                      <a:endParaRPr lang="sv-S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0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2000">
                          <a:effectLst/>
                        </a:rPr>
                        <a:t>C</a:t>
                      </a:r>
                      <a:endParaRPr lang="sv-S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2000" b="1">
                          <a:effectLst/>
                        </a:rPr>
                        <a:t>Communicate</a:t>
                      </a:r>
                      <a:endParaRPr lang="sv-SE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dirty="0">
                          <a:effectLst/>
                        </a:rPr>
                        <a:t>God kommunikation med kvinnan. Krysta/flåsa</a:t>
                      </a:r>
                      <a:endParaRPr lang="sv-S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0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2000">
                          <a:effectLst/>
                        </a:rPr>
                        <a:t>E</a:t>
                      </a:r>
                      <a:endParaRPr lang="sv-S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2000" b="1">
                          <a:effectLst/>
                        </a:rPr>
                        <a:t>Evaluera</a:t>
                      </a:r>
                      <a:endParaRPr lang="sv-SE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dirty="0">
                          <a:effectLst/>
                        </a:rPr>
                        <a:t>I värkpaus kontrolleras </a:t>
                      </a:r>
                      <a:r>
                        <a:rPr lang="sv-SE" sz="1600" dirty="0" err="1">
                          <a:effectLst/>
                        </a:rPr>
                        <a:t>perineums</a:t>
                      </a:r>
                      <a:r>
                        <a:rPr lang="sv-SE" sz="1600" dirty="0">
                          <a:effectLst/>
                        </a:rPr>
                        <a:t> färg, höjd samt elasticitet.</a:t>
                      </a:r>
                      <a:endParaRPr lang="sv-S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6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2000">
                          <a:effectLst/>
                        </a:rPr>
                        <a:t>S</a:t>
                      </a:r>
                      <a:endParaRPr lang="sv-S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2000" b="1" dirty="0">
                          <a:effectLst/>
                        </a:rPr>
                        <a:t>Support</a:t>
                      </a:r>
                      <a:endParaRPr lang="sv-SE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dirty="0">
                          <a:effectLst/>
                        </a:rPr>
                        <a:t>Låt den mest villiga axeln födas först. Stöd </a:t>
                      </a:r>
                      <a:r>
                        <a:rPr lang="sv-SE" sz="1600" dirty="0" err="1">
                          <a:effectLst/>
                        </a:rPr>
                        <a:t>perineum</a:t>
                      </a:r>
                      <a:r>
                        <a:rPr lang="sv-SE" sz="1600" dirty="0">
                          <a:effectLst/>
                        </a:rPr>
                        <a:t> även då axlarna föds fram. = </a:t>
                      </a:r>
                      <a:r>
                        <a:rPr lang="sv-SE" sz="1600" u="sng" dirty="0">
                          <a:effectLst/>
                        </a:rPr>
                        <a:t>Willers handgrepp</a:t>
                      </a:r>
                      <a:endParaRPr lang="sv-S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2000" dirty="0">
                          <a:effectLst/>
                        </a:rPr>
                        <a:t>S</a:t>
                      </a:r>
                      <a:endParaRPr lang="sv-S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2000" b="1" dirty="0" err="1">
                          <a:effectLst/>
                        </a:rPr>
                        <a:t>Share</a:t>
                      </a:r>
                      <a:endParaRPr lang="sv-SE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dirty="0">
                          <a:effectLst/>
                        </a:rPr>
                        <a:t>Dela erfarenheter med varandra.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600" dirty="0">
                          <a:effectLst/>
                        </a:rPr>
                        <a:t>2 BM</a:t>
                      </a:r>
                      <a:r>
                        <a:rPr lang="sv-SE" sz="1600" baseline="0" dirty="0">
                          <a:effectLst/>
                        </a:rPr>
                        <a:t> på rummet </a:t>
                      </a:r>
                      <a:r>
                        <a:rPr lang="sv-SE" sz="1600" baseline="0">
                          <a:effectLst/>
                        </a:rPr>
                        <a:t>vid födseln. </a:t>
                      </a:r>
                      <a:r>
                        <a:rPr lang="sv-SE" sz="1600">
                          <a:effectLst/>
                        </a:rPr>
                        <a:t>Fyra </a:t>
                      </a:r>
                      <a:r>
                        <a:rPr lang="sv-SE" sz="1600" dirty="0">
                          <a:effectLst/>
                        </a:rPr>
                        <a:t>ögon ser mer än två.</a:t>
                      </a:r>
                      <a:endParaRPr lang="sv-S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ktangel 1"/>
          <p:cNvSpPr/>
          <p:nvPr/>
        </p:nvSpPr>
        <p:spPr>
          <a:xfrm>
            <a:off x="2195736" y="332656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latin typeface="Arial Black" panose="020B0A04020102020204" pitchFamily="34" charset="0"/>
              </a:rPr>
              <a:t>Enas om samma metod</a:t>
            </a:r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6" t="93534"/>
          <a:stretch/>
        </p:blipFill>
        <p:spPr bwMode="auto">
          <a:xfrm>
            <a:off x="7441716" y="32350"/>
            <a:ext cx="1702284" cy="60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694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Tiina och Jouko Pirhonen</a:t>
            </a:r>
          </a:p>
        </p:txBody>
      </p:sp>
      <p:pic>
        <p:nvPicPr>
          <p:cNvPr id="4098" name="Picture 2" descr="http://h24-original.s3.amazonaws.com/126519/20336936-GPoC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764018" cy="501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 bwMode="auto">
          <a:xfrm>
            <a:off x="6588224" y="3068960"/>
            <a:ext cx="23762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dirty="0"/>
              <a:t>2015-16</a:t>
            </a:r>
          </a:p>
        </p:txBody>
      </p:sp>
      <p:pic>
        <p:nvPicPr>
          <p:cNvPr id="6" name="Kép 7" descr="finland_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3140968"/>
            <a:ext cx="1606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ruta 2"/>
          <p:cNvSpPr txBox="1"/>
          <p:nvPr/>
        </p:nvSpPr>
        <p:spPr>
          <a:xfrm>
            <a:off x="3707904" y="6412686"/>
            <a:ext cx="18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www.notears.se</a:t>
            </a:r>
          </a:p>
        </p:txBody>
      </p:sp>
    </p:spTree>
    <p:extLst>
      <p:ext uri="{BB962C8B-B14F-4D97-AF65-F5344CB8AC3E}">
        <p14:creationId xmlns:p14="http://schemas.microsoft.com/office/powerpoint/2010/main" val="3086923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Pirhonens 4 punkter</a:t>
            </a:r>
          </a:p>
        </p:txBody>
      </p:sp>
      <p:pic>
        <p:nvPicPr>
          <p:cNvPr id="4098" name="Picture 2" descr="http://h24-original.s3.amazonaws.com/126519/20336936-GPoC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5095"/>
            <a:ext cx="3195126" cy="42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 bwMode="auto">
          <a:xfrm>
            <a:off x="3995936" y="2069612"/>
            <a:ext cx="48245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4000" dirty="0"/>
              <a:t>Kommunikation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4000" dirty="0"/>
              <a:t>Position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4000" dirty="0" err="1"/>
              <a:t>Perinealskydd</a:t>
            </a:r>
            <a:endParaRPr lang="sv-SE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4000" dirty="0" err="1"/>
              <a:t>Perineotomi</a:t>
            </a:r>
            <a:r>
              <a:rPr lang="sv-SE" sz="4000" dirty="0"/>
              <a:t> (klipp)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sv-SE" sz="4000" dirty="0"/>
          </a:p>
        </p:txBody>
      </p:sp>
      <p:sp>
        <p:nvSpPr>
          <p:cNvPr id="3" name="textruta 2"/>
          <p:cNvSpPr txBox="1"/>
          <p:nvPr/>
        </p:nvSpPr>
        <p:spPr>
          <a:xfrm>
            <a:off x="3707904" y="6412686"/>
            <a:ext cx="18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www.notears.se</a:t>
            </a:r>
          </a:p>
        </p:txBody>
      </p:sp>
    </p:spTree>
    <p:extLst>
      <p:ext uri="{BB962C8B-B14F-4D97-AF65-F5344CB8AC3E}">
        <p14:creationId xmlns:p14="http://schemas.microsoft.com/office/powerpoint/2010/main" val="341923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/>
          <a:lstStyle/>
          <a:p>
            <a:r>
              <a:rPr lang="sv-SE" sz="5400" dirty="0"/>
              <a:t>Jävsdeklaration </a:t>
            </a:r>
          </a:p>
        </p:txBody>
      </p:sp>
      <p:sp>
        <p:nvSpPr>
          <p:cNvPr id="4" name="Rektangel 3"/>
          <p:cNvSpPr/>
          <p:nvPr/>
        </p:nvSpPr>
        <p:spPr>
          <a:xfrm>
            <a:off x="3059832" y="3244333"/>
            <a:ext cx="2813905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v-SE" sz="3200" dirty="0"/>
              <a:t>INGA </a:t>
            </a:r>
          </a:p>
        </p:txBody>
      </p:sp>
    </p:spTree>
    <p:extLst>
      <p:ext uri="{BB962C8B-B14F-4D97-AF65-F5344CB8AC3E}">
        <p14:creationId xmlns:p14="http://schemas.microsoft.com/office/powerpoint/2010/main" val="152031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resultat för sakta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97644"/>
            <a:ext cx="3672408" cy="521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3131839" y="5013177"/>
            <a:ext cx="295232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atin typeface="Arial Narrow" panose="020B0606020202030204" pitchFamily="34" charset="0"/>
              </a:rPr>
              <a:t>Barn på väg</a:t>
            </a:r>
          </a:p>
        </p:txBody>
      </p:sp>
    </p:spTree>
    <p:extLst>
      <p:ext uri="{BB962C8B-B14F-4D97-AF65-F5344CB8AC3E}">
        <p14:creationId xmlns:p14="http://schemas.microsoft.com/office/powerpoint/2010/main" val="3923323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39"/>
          <a:stretch/>
        </p:blipFill>
        <p:spPr>
          <a:xfrm>
            <a:off x="611560" y="836712"/>
            <a:ext cx="7655674" cy="5112568"/>
          </a:xfrm>
        </p:spPr>
      </p:pic>
      <p:sp>
        <p:nvSpPr>
          <p:cNvPr id="5" name="Rubrik 1"/>
          <p:cNvSpPr txBox="1">
            <a:spLocks/>
          </p:cNvSpPr>
          <p:nvPr/>
        </p:nvSpPr>
        <p:spPr bwMode="auto">
          <a:xfrm>
            <a:off x="467544" y="5877272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sz="3200" dirty="0"/>
              <a:t>Willers handgrepp</a:t>
            </a:r>
          </a:p>
        </p:txBody>
      </p:sp>
      <p:pic>
        <p:nvPicPr>
          <p:cNvPr id="6" name="Platshållare för innehåll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6" t="93534"/>
          <a:stretch/>
        </p:blipFill>
        <p:spPr bwMode="auto">
          <a:xfrm>
            <a:off x="7308304" y="6140757"/>
            <a:ext cx="1702284" cy="60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v-SE" sz="3200" dirty="0"/>
              <a:t>Klassiska ”Finska” handgrepp</a:t>
            </a:r>
          </a:p>
        </p:txBody>
      </p:sp>
    </p:spTree>
    <p:extLst>
      <p:ext uri="{BB962C8B-B14F-4D97-AF65-F5344CB8AC3E}">
        <p14:creationId xmlns:p14="http://schemas.microsoft.com/office/powerpoint/2010/main" val="1659596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Instrumentella förlossningar</a:t>
            </a:r>
            <a:br>
              <a:rPr lang="sv-SE" sz="3200" dirty="0"/>
            </a:br>
            <a:r>
              <a:rPr lang="sv-SE" sz="3200" dirty="0"/>
              <a:t> och handgrepp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0"/>
          <a:stretch/>
        </p:blipFill>
        <p:spPr>
          <a:xfrm>
            <a:off x="171791" y="2060848"/>
            <a:ext cx="8687758" cy="3561259"/>
          </a:xfrm>
        </p:spPr>
      </p:pic>
    </p:spTree>
    <p:extLst>
      <p:ext uri="{BB962C8B-B14F-4D97-AF65-F5344CB8AC3E}">
        <p14:creationId xmlns:p14="http://schemas.microsoft.com/office/powerpoint/2010/main" val="3352151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Perineotomi</a:t>
            </a:r>
            <a:r>
              <a:rPr lang="sv-SE" dirty="0"/>
              <a:t> (</a:t>
            </a:r>
            <a:r>
              <a:rPr lang="sv-SE" dirty="0" err="1"/>
              <a:t>episiotomi</a:t>
            </a:r>
            <a:r>
              <a:rPr lang="sv-SE" dirty="0"/>
              <a:t>)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211960" y="1268760"/>
            <a:ext cx="4608512" cy="3951288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sv-SE" sz="3200" b="1" dirty="0">
                <a:solidFill>
                  <a:schemeClr val="tx2"/>
                </a:solidFill>
              </a:rPr>
              <a:t> </a:t>
            </a:r>
            <a:endParaRPr lang="sv-SE" sz="3200" dirty="0">
              <a:solidFill>
                <a:schemeClr val="tx2"/>
              </a:solidFill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sv-SE" b="1" dirty="0"/>
              <a:t>Lateral klipp, startar ca 2 cm från bakre </a:t>
            </a:r>
            <a:r>
              <a:rPr lang="sv-SE" b="1" dirty="0" err="1"/>
              <a:t>comissure</a:t>
            </a:r>
            <a:endParaRPr lang="sv-SE" dirty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sv-SE" b="1" dirty="0"/>
              <a:t>Minst 45 graders vinkel från det </a:t>
            </a:r>
            <a:r>
              <a:rPr lang="sv-SE" b="1" dirty="0" err="1"/>
              <a:t>sagittala</a:t>
            </a:r>
            <a:r>
              <a:rPr lang="sv-SE" b="1" dirty="0"/>
              <a:t> planet</a:t>
            </a:r>
            <a:endParaRPr lang="sv-SE" dirty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sv-SE" b="1" dirty="0"/>
              <a:t>Tillräckligt långt</a:t>
            </a:r>
            <a:endParaRPr lang="sv-SE" dirty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sv-SE" b="1" dirty="0"/>
              <a:t>God smärtlindring – gärna PDB</a:t>
            </a:r>
            <a:endParaRPr lang="sv-SE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sv-SE" dirty="0"/>
          </a:p>
        </p:txBody>
      </p:sp>
      <p:grpSp>
        <p:nvGrpSpPr>
          <p:cNvPr id="9" name="Grupp 8"/>
          <p:cNvGrpSpPr/>
          <p:nvPr/>
        </p:nvGrpSpPr>
        <p:grpSpPr>
          <a:xfrm>
            <a:off x="971600" y="1556792"/>
            <a:ext cx="2520280" cy="2215232"/>
            <a:chOff x="1043608" y="1340768"/>
            <a:chExt cx="2520280" cy="2215232"/>
          </a:xfrm>
        </p:grpSpPr>
        <p:pic>
          <p:nvPicPr>
            <p:cNvPr id="1027" name="Picture 3" descr="genomkärni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465"/>
            <a:stretch/>
          </p:blipFill>
          <p:spPr bwMode="auto">
            <a:xfrm>
              <a:off x="1043608" y="1340768"/>
              <a:ext cx="2520280" cy="221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1803764" y="2630340"/>
              <a:ext cx="1133447" cy="213745"/>
              <a:chOff x="7126" y="10200"/>
              <a:chExt cx="1503" cy="301"/>
            </a:xfrm>
          </p:grpSpPr>
          <p:cxnSp>
            <p:nvCxnSpPr>
              <p:cNvPr id="1029" name="AutoShape 5"/>
              <p:cNvCxnSpPr>
                <a:cxnSpLocks noChangeShapeType="1"/>
              </p:cNvCxnSpPr>
              <p:nvPr/>
            </p:nvCxnSpPr>
            <p:spPr bwMode="auto">
              <a:xfrm flipH="1">
                <a:off x="7126" y="10200"/>
                <a:ext cx="419" cy="301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28398" dir="3806097" algn="ctr" rotWithShape="0">
                        <a:srgbClr val="622423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0" name="AutoShape 6"/>
              <p:cNvCxnSpPr>
                <a:cxnSpLocks noChangeShapeType="1"/>
              </p:cNvCxnSpPr>
              <p:nvPr/>
            </p:nvCxnSpPr>
            <p:spPr bwMode="auto">
              <a:xfrm flipH="1" flipV="1">
                <a:off x="8225" y="10209"/>
                <a:ext cx="404" cy="271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28398" dir="3806097" algn="ctr" rotWithShape="0">
                        <a:srgbClr val="622423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t="10958" b="8510"/>
          <a:stretch/>
        </p:blipFill>
        <p:spPr>
          <a:xfrm rot="5400000">
            <a:off x="13145" y="4421581"/>
            <a:ext cx="2383083" cy="155004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19888" r="27891" b="18509"/>
          <a:stretch/>
        </p:blipFill>
        <p:spPr>
          <a:xfrm rot="5400000">
            <a:off x="1792139" y="4254850"/>
            <a:ext cx="2383084" cy="188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6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Riskfaktorer för sfinkterskador</a:t>
            </a:r>
            <a:endParaRPr lang="hu-HU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082351"/>
              </p:ext>
            </p:extLst>
          </p:nvPr>
        </p:nvGraphicFramePr>
        <p:xfrm>
          <a:off x="457200" y="1600200"/>
          <a:ext cx="82296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err="1"/>
                        <a:t>Maternella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/>
                        <a:t>Fetala</a:t>
                      </a:r>
                      <a:endParaRPr lang="hu-H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Obstetriska</a:t>
                      </a:r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Obstetrisk förstföderska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Vikt   &gt;4500g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Tång &gt; Sugklocka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Bristande kommunikation med kvinnan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Abnorma bjudningar 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Bristande överblick över </a:t>
                      </a:r>
                      <a:r>
                        <a:rPr lang="sv-SE" dirty="0" err="1"/>
                        <a:t>perineum</a:t>
                      </a:r>
                      <a:r>
                        <a:rPr lang="sv-SE" dirty="0"/>
                        <a:t> och bristande </a:t>
                      </a:r>
                      <a:r>
                        <a:rPr lang="sv-SE" dirty="0" err="1"/>
                        <a:t>perinealskydd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Tidigare stor bristning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Upprättstående förlossningsställning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err="1"/>
                        <a:t>Infibulerad</a:t>
                      </a:r>
                      <a:r>
                        <a:rPr lang="sv-SE" dirty="0"/>
                        <a:t> (omskuren)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Snabb utdrivningsskede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Yttre press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Medial </a:t>
                      </a:r>
                      <a:r>
                        <a:rPr lang="sv-SE" dirty="0"/>
                        <a:t>(felaktig lagd) </a:t>
                      </a:r>
                      <a:r>
                        <a:rPr lang="sv-SE" dirty="0" err="1"/>
                        <a:t>perineotomi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latshållare för innehåll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9" r="6920"/>
          <a:stretch/>
        </p:blipFill>
        <p:spPr bwMode="auto">
          <a:xfrm>
            <a:off x="2771800" y="4462748"/>
            <a:ext cx="3096344" cy="2278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3153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422">
            <a:off x="568371" y="3140172"/>
            <a:ext cx="3058109" cy="155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”Hur säkerställer ni att….”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600400" y="2933254"/>
            <a:ext cx="5580112" cy="639762"/>
          </a:xfrm>
        </p:spPr>
        <p:txBody>
          <a:bodyPr/>
          <a:lstStyle/>
          <a:p>
            <a:r>
              <a:rPr lang="sv-SE" sz="2600" dirty="0">
                <a:solidFill>
                  <a:srgbClr val="C00000"/>
                </a:solidFill>
              </a:rPr>
              <a:t>Årlig </a:t>
            </a:r>
            <a:r>
              <a:rPr lang="sv-SE" sz="2600" u="sng" dirty="0">
                <a:solidFill>
                  <a:srgbClr val="C00000"/>
                </a:solidFill>
              </a:rPr>
              <a:t>certifiering</a:t>
            </a:r>
            <a:r>
              <a:rPr lang="sv-SE" sz="2600" dirty="0">
                <a:solidFill>
                  <a:srgbClr val="C00000"/>
                </a:solidFill>
              </a:rPr>
              <a:t> </a:t>
            </a:r>
            <a:r>
              <a:rPr lang="sv-SE" sz="2600" dirty="0" err="1">
                <a:solidFill>
                  <a:srgbClr val="C00000"/>
                </a:solidFill>
              </a:rPr>
              <a:t>enl</a:t>
            </a:r>
            <a:r>
              <a:rPr lang="sv-SE" sz="2600" dirty="0">
                <a:solidFill>
                  <a:srgbClr val="C00000"/>
                </a:solidFill>
              </a:rPr>
              <a:t> Hudiksvalls modell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Teoretisk 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Praktisk del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Handgrepp för barnmorskor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VE + handgrepp  för läkare</a:t>
            </a:r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8140">
            <a:off x="4985424" y="4423430"/>
            <a:ext cx="3632287" cy="174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r="26293"/>
          <a:stretch/>
        </p:blipFill>
        <p:spPr>
          <a:xfrm rot="5400000">
            <a:off x="2782942" y="4177735"/>
            <a:ext cx="264201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ktangel 5"/>
          <p:cNvSpPr/>
          <p:nvPr/>
        </p:nvSpPr>
        <p:spPr>
          <a:xfrm>
            <a:off x="323528" y="1663933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sv-SE" sz="36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Sfinktergrupp</a:t>
            </a:r>
            <a:endParaRPr lang="sv-SE" sz="36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457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139952" cy="310496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64704" y="116632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Sutureringskurs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1739" y="3472255"/>
            <a:ext cx="3744416" cy="280831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6674" y="2006842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20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resultat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" y="1268760"/>
            <a:ext cx="6530962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2127994"/>
            <a:ext cx="3384376" cy="940966"/>
          </a:xfrm>
        </p:spPr>
        <p:txBody>
          <a:bodyPr/>
          <a:lstStyle/>
          <a:p>
            <a:r>
              <a:rPr lang="sv-SE" sz="3800" dirty="0">
                <a:latin typeface="Harlow Solid Italic" panose="04030604020F02020D02" pitchFamily="82" charset="0"/>
              </a:rPr>
              <a:t>Hur gick det?</a:t>
            </a:r>
          </a:p>
        </p:txBody>
      </p:sp>
    </p:spTree>
    <p:extLst>
      <p:ext uri="{BB962C8B-B14F-4D97-AF65-F5344CB8AC3E}">
        <p14:creationId xmlns:p14="http://schemas.microsoft.com/office/powerpoint/2010/main" val="1162569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4170">
            <a:off x="-293966" y="810761"/>
            <a:ext cx="2994017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694650"/>
              </p:ext>
            </p:extLst>
          </p:nvPr>
        </p:nvGraphicFramePr>
        <p:xfrm>
          <a:off x="2483768" y="332656"/>
          <a:ext cx="6480720" cy="2808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881">
                <a:tc gridSpan="4">
                  <a:txBody>
                    <a:bodyPr/>
                    <a:lstStyle/>
                    <a:p>
                      <a:pPr algn="ctr"/>
                      <a:r>
                        <a:rPr lang="sv-SE" sz="3200" dirty="0" err="1"/>
                        <a:t>Sfinkterskador</a:t>
                      </a:r>
                      <a:r>
                        <a:rPr lang="sv-SE" sz="3200" dirty="0"/>
                        <a:t> </a:t>
                      </a:r>
                      <a:r>
                        <a:rPr lang="sv-SE" sz="3200" dirty="0" err="1"/>
                        <a:t>enl</a:t>
                      </a:r>
                      <a:r>
                        <a:rPr lang="sv-SE" sz="3200" dirty="0"/>
                        <a:t> Socialstyrelsen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608">
                <a:tc>
                  <a:txBody>
                    <a:bodyPr/>
                    <a:lstStyle/>
                    <a:p>
                      <a:pPr algn="ctr"/>
                      <a:r>
                        <a:rPr lang="sv-SE" sz="2000" b="1" dirty="0"/>
                        <a:t>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1" dirty="0"/>
                        <a:t>Alla vaginalförlösta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1" dirty="0"/>
                        <a:t>1 föderskor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1" dirty="0"/>
                        <a:t>Omföderskor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608">
                <a:tc>
                  <a:txBody>
                    <a:bodyPr/>
                    <a:lstStyle/>
                    <a:p>
                      <a:r>
                        <a:rPr lang="sv-SE" sz="2000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1,7 %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2,9</a:t>
                      </a:r>
                      <a:r>
                        <a:rPr lang="sv-SE" sz="2000" baseline="0" dirty="0"/>
                        <a:t> %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608">
                <a:tc>
                  <a:txBody>
                    <a:bodyPr/>
                    <a:lstStyle/>
                    <a:p>
                      <a:r>
                        <a:rPr lang="sv-SE" sz="2000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4,2</a:t>
                      </a:r>
                      <a:r>
                        <a:rPr lang="sv-SE" sz="2000" baseline="0" dirty="0"/>
                        <a:t> %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608">
                <a:tc>
                  <a:txBody>
                    <a:bodyPr/>
                    <a:lstStyle/>
                    <a:p>
                      <a:r>
                        <a:rPr lang="sv-SE" sz="20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3,4 %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1,6 %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54668"/>
              </p:ext>
            </p:extLst>
          </p:nvPr>
        </p:nvGraphicFramePr>
        <p:xfrm>
          <a:off x="648072" y="4055472"/>
          <a:ext cx="5004048" cy="182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0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546">
                <a:tc gridSpan="3">
                  <a:txBody>
                    <a:bodyPr/>
                    <a:lstStyle/>
                    <a:p>
                      <a:pPr algn="ctr"/>
                      <a:r>
                        <a:rPr lang="sv-SE" sz="2400" dirty="0" err="1"/>
                        <a:t>Sfinkterskador</a:t>
                      </a:r>
                      <a:r>
                        <a:rPr lang="sv-SE" sz="2400" dirty="0"/>
                        <a:t> </a:t>
                      </a:r>
                      <a:r>
                        <a:rPr lang="sv-SE" sz="2400" dirty="0" err="1"/>
                        <a:t>enl</a:t>
                      </a:r>
                      <a:r>
                        <a:rPr lang="sv-SE" sz="2400" dirty="0"/>
                        <a:t> Socialstyrelsen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127"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Med  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Utan  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127">
                <a:tc>
                  <a:txBody>
                    <a:bodyPr/>
                    <a:lstStyle/>
                    <a:p>
                      <a:r>
                        <a:rPr lang="sv-SE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12,1 %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2,7</a:t>
                      </a:r>
                      <a:r>
                        <a:rPr lang="sv-SE" baseline="0" dirty="0"/>
                        <a:t> %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404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4170">
            <a:off x="-293966" y="810761"/>
            <a:ext cx="2994017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40174"/>
              </p:ext>
            </p:extLst>
          </p:nvPr>
        </p:nvGraphicFramePr>
        <p:xfrm>
          <a:off x="2483768" y="332656"/>
          <a:ext cx="6480720" cy="2808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881">
                <a:tc gridSpan="4">
                  <a:txBody>
                    <a:bodyPr/>
                    <a:lstStyle/>
                    <a:p>
                      <a:pPr algn="ctr"/>
                      <a:r>
                        <a:rPr lang="sv-SE" sz="3200" dirty="0" err="1"/>
                        <a:t>Sfinkterskador</a:t>
                      </a:r>
                      <a:r>
                        <a:rPr lang="sv-SE" sz="3200" dirty="0"/>
                        <a:t> </a:t>
                      </a:r>
                      <a:r>
                        <a:rPr lang="sv-SE" sz="3200" dirty="0" err="1"/>
                        <a:t>enl</a:t>
                      </a:r>
                      <a:r>
                        <a:rPr lang="sv-SE" sz="3200" dirty="0"/>
                        <a:t> Socialstyrelsen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608">
                <a:tc>
                  <a:txBody>
                    <a:bodyPr/>
                    <a:lstStyle/>
                    <a:p>
                      <a:pPr algn="ctr"/>
                      <a:r>
                        <a:rPr lang="sv-SE" sz="2000" b="1" dirty="0"/>
                        <a:t>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1" dirty="0"/>
                        <a:t>Alla vaginalförlösta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1" dirty="0"/>
                        <a:t>1 föderskor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1" dirty="0"/>
                        <a:t>Omföderskor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608">
                <a:tc>
                  <a:txBody>
                    <a:bodyPr/>
                    <a:lstStyle/>
                    <a:p>
                      <a:r>
                        <a:rPr lang="sv-SE" sz="2000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1,7 %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2,9</a:t>
                      </a:r>
                      <a:r>
                        <a:rPr lang="sv-SE" sz="2000" baseline="0" dirty="0"/>
                        <a:t> %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608">
                <a:tc>
                  <a:txBody>
                    <a:bodyPr/>
                    <a:lstStyle/>
                    <a:p>
                      <a:r>
                        <a:rPr lang="sv-SE" sz="2000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4,2</a:t>
                      </a:r>
                      <a:r>
                        <a:rPr lang="sv-SE" sz="2000" baseline="0" dirty="0"/>
                        <a:t> %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608">
                <a:tc>
                  <a:txBody>
                    <a:bodyPr/>
                    <a:lstStyle/>
                    <a:p>
                      <a:r>
                        <a:rPr lang="sv-SE" sz="20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3,4 %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1,6 %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732052"/>
              </p:ext>
            </p:extLst>
          </p:nvPr>
        </p:nvGraphicFramePr>
        <p:xfrm>
          <a:off x="648072" y="4055472"/>
          <a:ext cx="5004048" cy="182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0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546">
                <a:tc gridSpan="3">
                  <a:txBody>
                    <a:bodyPr/>
                    <a:lstStyle/>
                    <a:p>
                      <a:pPr algn="ctr"/>
                      <a:r>
                        <a:rPr lang="sv-SE" sz="2400" dirty="0" err="1"/>
                        <a:t>Sfinkterskador</a:t>
                      </a:r>
                      <a:r>
                        <a:rPr lang="sv-SE" sz="2400" dirty="0"/>
                        <a:t> </a:t>
                      </a:r>
                      <a:r>
                        <a:rPr lang="sv-SE" sz="2400" dirty="0" err="1"/>
                        <a:t>enl</a:t>
                      </a:r>
                      <a:r>
                        <a:rPr lang="sv-SE" sz="2400" dirty="0"/>
                        <a:t> Socialstyrelsen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127"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Med  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Utan  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127">
                <a:tc>
                  <a:txBody>
                    <a:bodyPr/>
                    <a:lstStyle/>
                    <a:p>
                      <a:r>
                        <a:rPr lang="sv-SE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12,1 %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2,7</a:t>
                      </a:r>
                      <a:r>
                        <a:rPr lang="sv-SE" baseline="0" dirty="0"/>
                        <a:t> %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107504" y="5949280"/>
            <a:ext cx="585987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Hudiksvall    2016:             1,6 % </a:t>
            </a:r>
            <a:r>
              <a:rPr lang="sv-SE" sz="1400" dirty="0">
                <a:solidFill>
                  <a:srgbClr val="FF0000"/>
                </a:solidFill>
              </a:rPr>
              <a:t>(1 </a:t>
            </a:r>
            <a:r>
              <a:rPr lang="sv-SE" sz="1400" dirty="0" err="1">
                <a:solidFill>
                  <a:srgbClr val="FF0000"/>
                </a:solidFill>
              </a:rPr>
              <a:t>pat</a:t>
            </a:r>
            <a:r>
              <a:rPr lang="sv-SE" sz="1400" dirty="0">
                <a:solidFill>
                  <a:srgbClr val="FF0000"/>
                </a:solidFill>
              </a:rPr>
              <a:t>)                    </a:t>
            </a:r>
            <a:r>
              <a:rPr lang="sv-SE" b="1" dirty="0">
                <a:solidFill>
                  <a:srgbClr val="FF0000"/>
                </a:solidFill>
              </a:rPr>
              <a:t>0,5  % </a:t>
            </a:r>
            <a:r>
              <a:rPr lang="sv-SE" sz="1400" dirty="0">
                <a:solidFill>
                  <a:srgbClr val="FF0000"/>
                </a:solidFill>
              </a:rPr>
              <a:t>(4 </a:t>
            </a:r>
            <a:r>
              <a:rPr lang="sv-SE" sz="1400" dirty="0" err="1">
                <a:solidFill>
                  <a:srgbClr val="FF0000"/>
                </a:solidFill>
              </a:rPr>
              <a:t>pat</a:t>
            </a:r>
            <a:r>
              <a:rPr lang="sv-SE" sz="1400" dirty="0">
                <a:solidFill>
                  <a:srgbClr val="FF0000"/>
                </a:solidFill>
              </a:rPr>
              <a:t>)   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b="1" dirty="0">
                <a:solidFill>
                  <a:srgbClr val="FF0000"/>
                </a:solidFill>
              </a:rPr>
              <a:t>	</a:t>
            </a:r>
            <a:r>
              <a:rPr lang="sv-SE" b="1" dirty="0">
                <a:solidFill>
                  <a:schemeClr val="accent2">
                    <a:lumMod val="75000"/>
                  </a:schemeClr>
                </a:solidFill>
              </a:rPr>
              <a:t>     2017:             2,7 % </a:t>
            </a: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(1 </a:t>
            </a:r>
            <a:r>
              <a:rPr lang="sv-SE" sz="1400" dirty="0" err="1">
                <a:solidFill>
                  <a:schemeClr val="accent2">
                    <a:lumMod val="75000"/>
                  </a:schemeClr>
                </a:solidFill>
              </a:rPr>
              <a:t>pat</a:t>
            </a: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)                    </a:t>
            </a:r>
            <a:r>
              <a:rPr lang="sv-SE" b="1" dirty="0">
                <a:solidFill>
                  <a:schemeClr val="accent2">
                    <a:lumMod val="75000"/>
                  </a:schemeClr>
                </a:solidFill>
              </a:rPr>
              <a:t>0,7 %  </a:t>
            </a: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(6 </a:t>
            </a:r>
            <a:r>
              <a:rPr lang="sv-SE" sz="1400" dirty="0" err="1">
                <a:solidFill>
                  <a:schemeClr val="accent2">
                    <a:lumMod val="75000"/>
                  </a:schemeClr>
                </a:solidFill>
              </a:rPr>
              <a:t>pat</a:t>
            </a: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sv-S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979712" y="3140968"/>
            <a:ext cx="698477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Hudiksvall       2016:        0,55 %                         1,16 %                   0,2 %        </a:t>
            </a:r>
          </a:p>
          <a:p>
            <a:r>
              <a:rPr lang="sv-SE" b="1" dirty="0">
                <a:solidFill>
                  <a:srgbClr val="FF0000"/>
                </a:solidFill>
              </a:rPr>
              <a:t>	        </a:t>
            </a:r>
            <a:r>
              <a:rPr lang="sv-SE" b="1" dirty="0">
                <a:solidFill>
                  <a:schemeClr val="accent2">
                    <a:lumMod val="75000"/>
                  </a:schemeClr>
                </a:solidFill>
              </a:rPr>
              <a:t>2017:        0,81 %                         1,27 %                   0,55 %</a:t>
            </a:r>
          </a:p>
        </p:txBody>
      </p:sp>
    </p:spTree>
    <p:extLst>
      <p:ext uri="{BB962C8B-B14F-4D97-AF65-F5344CB8AC3E}">
        <p14:creationId xmlns:p14="http://schemas.microsoft.com/office/powerpoint/2010/main" val="120664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 Gävleborg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446987" cy="461674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10" y="1412776"/>
            <a:ext cx="3464306" cy="46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00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rad bild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 b="9450"/>
          <a:stretch/>
        </p:blipFill>
        <p:spPr bwMode="auto">
          <a:xfrm>
            <a:off x="2706216" y="2132856"/>
            <a:ext cx="3810000" cy="3044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ndad rektangulär 2"/>
          <p:cNvSpPr/>
          <p:nvPr/>
        </p:nvSpPr>
        <p:spPr>
          <a:xfrm>
            <a:off x="518027" y="2130799"/>
            <a:ext cx="2160240" cy="1008112"/>
          </a:xfrm>
          <a:prstGeom prst="wedgeRoundRectCallout">
            <a:avLst>
              <a:gd name="adj1" fmla="val 35605"/>
              <a:gd name="adj2" fmla="val 7833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Klipper ni alla?</a:t>
            </a:r>
          </a:p>
        </p:txBody>
      </p:sp>
      <p:sp>
        <p:nvSpPr>
          <p:cNvPr id="4" name="Rundad rektangulär 3"/>
          <p:cNvSpPr/>
          <p:nvPr/>
        </p:nvSpPr>
        <p:spPr>
          <a:xfrm>
            <a:off x="6434193" y="2780928"/>
            <a:ext cx="2160240" cy="100811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Förlöser ni alla i </a:t>
            </a:r>
            <a:r>
              <a:rPr lang="sv-SE" sz="2400" dirty="0" err="1"/>
              <a:t>gynläge</a:t>
            </a:r>
            <a:r>
              <a:rPr lang="sv-SE" sz="2400" dirty="0"/>
              <a:t>?</a:t>
            </a:r>
          </a:p>
        </p:txBody>
      </p:sp>
      <p:sp>
        <p:nvSpPr>
          <p:cNvPr id="5" name="Rundad rektangulär 4"/>
          <p:cNvSpPr/>
          <p:nvPr/>
        </p:nvSpPr>
        <p:spPr>
          <a:xfrm>
            <a:off x="6360592" y="1160549"/>
            <a:ext cx="2664296" cy="100811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Jag vill ha mina mammor på knä !</a:t>
            </a:r>
          </a:p>
        </p:txBody>
      </p:sp>
      <p:sp>
        <p:nvSpPr>
          <p:cNvPr id="6" name="Rundad rektangulär 5"/>
          <p:cNvSpPr/>
          <p:nvPr/>
        </p:nvSpPr>
        <p:spPr>
          <a:xfrm>
            <a:off x="76785" y="3741238"/>
            <a:ext cx="3168352" cy="1008112"/>
          </a:xfrm>
          <a:prstGeom prst="wedgeRoundRectCallout">
            <a:avLst>
              <a:gd name="adj1" fmla="val -4799"/>
              <a:gd name="adj2" fmla="val 8553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Ni snittar väl alla med många riskfaktorer?</a:t>
            </a:r>
          </a:p>
        </p:txBody>
      </p:sp>
      <p:sp>
        <p:nvSpPr>
          <p:cNvPr id="7" name="Rundad rektangulär 6"/>
          <p:cNvSpPr/>
          <p:nvPr/>
        </p:nvSpPr>
        <p:spPr>
          <a:xfrm>
            <a:off x="3059832" y="385033"/>
            <a:ext cx="3096344" cy="1152128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Kan ni verkligen diagnostisera </a:t>
            </a:r>
            <a:r>
              <a:rPr lang="sv-SE" sz="2400" dirty="0" err="1"/>
              <a:t>sfinkterruptur</a:t>
            </a:r>
            <a:r>
              <a:rPr lang="sv-SE" sz="2400" dirty="0"/>
              <a:t> ?</a:t>
            </a:r>
          </a:p>
        </p:txBody>
      </p:sp>
      <p:sp>
        <p:nvSpPr>
          <p:cNvPr id="8" name="Rundad rektangulär 7"/>
          <p:cNvSpPr/>
          <p:nvPr/>
        </p:nvSpPr>
        <p:spPr>
          <a:xfrm>
            <a:off x="1187624" y="5589240"/>
            <a:ext cx="3744415" cy="1008112"/>
          </a:xfrm>
          <a:prstGeom prst="wedgeRoundRectCallout">
            <a:avLst>
              <a:gd name="adj1" fmla="val -8817"/>
              <a:gd name="adj2" fmla="val -829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Får man skämmas om man får en </a:t>
            </a:r>
            <a:r>
              <a:rPr lang="sv-SE" sz="2400" dirty="0" err="1"/>
              <a:t>sfinkterruptur</a:t>
            </a:r>
            <a:r>
              <a:rPr lang="sv-SE" sz="2400" dirty="0"/>
              <a:t>?</a:t>
            </a:r>
          </a:p>
        </p:txBody>
      </p:sp>
      <p:sp>
        <p:nvSpPr>
          <p:cNvPr id="9" name="Rundad rektangulär 8"/>
          <p:cNvSpPr/>
          <p:nvPr/>
        </p:nvSpPr>
        <p:spPr>
          <a:xfrm>
            <a:off x="5983659" y="5085184"/>
            <a:ext cx="3022628" cy="1008112"/>
          </a:xfrm>
          <a:prstGeom prst="wedgeRoundRectCallout">
            <a:avLst>
              <a:gd name="adj1" fmla="val -28516"/>
              <a:gd name="adj2" fmla="val -7283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Döljer ni några fall?</a:t>
            </a:r>
          </a:p>
        </p:txBody>
      </p:sp>
      <p:sp>
        <p:nvSpPr>
          <p:cNvPr id="10" name="Rundad rektangulär 9"/>
          <p:cNvSpPr/>
          <p:nvPr/>
        </p:nvSpPr>
        <p:spPr>
          <a:xfrm>
            <a:off x="323528" y="620688"/>
            <a:ext cx="2088230" cy="1008112"/>
          </a:xfrm>
          <a:prstGeom prst="wedgeRoundRectCallout">
            <a:avLst>
              <a:gd name="adj1" fmla="val 34771"/>
              <a:gd name="adj2" fmla="val 6537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Är det sant?</a:t>
            </a:r>
          </a:p>
        </p:txBody>
      </p:sp>
    </p:spTree>
    <p:extLst>
      <p:ext uri="{BB962C8B-B14F-4D97-AF65-F5344CB8AC3E}">
        <p14:creationId xmlns:p14="http://schemas.microsoft.com/office/powerpoint/2010/main" val="1088538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v-SE" dirty="0"/>
              <a:t>Hudiksvall   2007 - 2017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041476" y="1340768"/>
            <a:ext cx="325319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2000" dirty="0"/>
              <a:t>Antal förlossningar och </a:t>
            </a:r>
            <a:r>
              <a:rPr lang="sv-SE" sz="2000" dirty="0" err="1"/>
              <a:t>sectio</a:t>
            </a:r>
            <a:endParaRPr lang="sv-SE" sz="2000" dirty="0"/>
          </a:p>
        </p:txBody>
      </p:sp>
      <p:sp>
        <p:nvSpPr>
          <p:cNvPr id="7" name="textruta 6"/>
          <p:cNvSpPr txBox="1"/>
          <p:nvPr/>
        </p:nvSpPr>
        <p:spPr>
          <a:xfrm>
            <a:off x="5645976" y="1340768"/>
            <a:ext cx="22317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2000" dirty="0"/>
              <a:t>Andel </a:t>
            </a:r>
            <a:r>
              <a:rPr lang="sv-SE" sz="2000" dirty="0" err="1"/>
              <a:t>sectio</a:t>
            </a:r>
            <a:r>
              <a:rPr lang="sv-SE" sz="2000" dirty="0"/>
              <a:t> och VE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741989"/>
              </p:ext>
            </p:extLst>
          </p:nvPr>
        </p:nvGraphicFramePr>
        <p:xfrm>
          <a:off x="386837" y="1916832"/>
          <a:ext cx="425717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841755"/>
              </p:ext>
            </p:extLst>
          </p:nvPr>
        </p:nvGraphicFramePr>
        <p:xfrm>
          <a:off x="4572000" y="2060848"/>
          <a:ext cx="44644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4268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Hudiksvall   2007 - 2017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199648" y="1340768"/>
            <a:ext cx="687528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2400" dirty="0"/>
              <a:t>Andel Grad III-IV bristningar av </a:t>
            </a:r>
            <a:r>
              <a:rPr lang="sv-SE" sz="2400" b="1" dirty="0"/>
              <a:t>alla</a:t>
            </a:r>
            <a:r>
              <a:rPr lang="sv-SE" sz="2400" dirty="0"/>
              <a:t> vaginalförlösta (%)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76514"/>
              </p:ext>
            </p:extLst>
          </p:nvPr>
        </p:nvGraphicFramePr>
        <p:xfrm>
          <a:off x="539552" y="2018457"/>
          <a:ext cx="7992888" cy="434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111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Hudiksvall   2007 - 2017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452121" y="1095127"/>
            <a:ext cx="637033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2400" dirty="0"/>
              <a:t>Andel Grad III-IV bristningar av vaginalförlösta (%)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928807"/>
              </p:ext>
            </p:extLst>
          </p:nvPr>
        </p:nvGraphicFramePr>
        <p:xfrm>
          <a:off x="457200" y="1700809"/>
          <a:ext cx="85072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6948264" y="1844824"/>
            <a:ext cx="1738536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4800" dirty="0"/>
              <a:t>Alla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948264" y="3113673"/>
            <a:ext cx="1872208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0-para</a:t>
            </a:r>
          </a:p>
          <a:p>
            <a:pPr algn="ctr"/>
            <a:endParaRPr lang="sv-SE" sz="4000" dirty="0"/>
          </a:p>
        </p:txBody>
      </p:sp>
      <p:sp>
        <p:nvSpPr>
          <p:cNvPr id="7" name="textruta 6"/>
          <p:cNvSpPr txBox="1"/>
          <p:nvPr/>
        </p:nvSpPr>
        <p:spPr>
          <a:xfrm>
            <a:off x="6948264" y="4625841"/>
            <a:ext cx="1872208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F-para</a:t>
            </a:r>
          </a:p>
          <a:p>
            <a:pPr algn="ctr"/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500565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v-SE" dirty="0"/>
              <a:t>Hudiksvall   2007 - 2017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104914" y="1095127"/>
            <a:ext cx="706475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2400" dirty="0"/>
              <a:t>Andel </a:t>
            </a:r>
            <a:r>
              <a:rPr lang="sv-SE" sz="2400" b="1" dirty="0">
                <a:solidFill>
                  <a:schemeClr val="tx2"/>
                </a:solidFill>
              </a:rPr>
              <a:t>Grad II,   </a:t>
            </a:r>
            <a:r>
              <a:rPr lang="sv-SE" sz="2400" b="1" dirty="0" err="1">
                <a:solidFill>
                  <a:srgbClr val="C00000"/>
                </a:solidFill>
              </a:rPr>
              <a:t>perineotomi</a:t>
            </a:r>
            <a:r>
              <a:rPr lang="sv-SE" sz="2400" dirty="0">
                <a:solidFill>
                  <a:srgbClr val="C00000"/>
                </a:solidFill>
              </a:rPr>
              <a:t> </a:t>
            </a:r>
            <a:r>
              <a:rPr lang="sv-SE" sz="2400" dirty="0"/>
              <a:t>och  </a:t>
            </a:r>
            <a:r>
              <a:rPr lang="sv-SE" sz="2400" b="1" dirty="0">
                <a:solidFill>
                  <a:srgbClr val="00B050"/>
                </a:solidFill>
              </a:rPr>
              <a:t>Grad III-IV </a:t>
            </a:r>
            <a:r>
              <a:rPr lang="sv-SE" sz="2400" dirty="0"/>
              <a:t>bristningar </a:t>
            </a:r>
          </a:p>
          <a:p>
            <a:pPr algn="ctr"/>
            <a:r>
              <a:rPr lang="sv-SE" sz="2400" dirty="0"/>
              <a:t>av vaginalförlösta (%)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71396"/>
              </p:ext>
            </p:extLst>
          </p:nvPr>
        </p:nvGraphicFramePr>
        <p:xfrm>
          <a:off x="683568" y="2348880"/>
          <a:ext cx="79208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927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v-SE" dirty="0"/>
              <a:t>Hudiksvall   2007 - 2017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59658" y="1095127"/>
            <a:ext cx="755527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2400" dirty="0"/>
              <a:t>Andel </a:t>
            </a:r>
            <a:r>
              <a:rPr lang="sv-SE" sz="2400" b="1" dirty="0">
                <a:solidFill>
                  <a:srgbClr val="C00000"/>
                </a:solidFill>
              </a:rPr>
              <a:t>Grad II  eller </a:t>
            </a:r>
            <a:r>
              <a:rPr lang="sv-SE" sz="2400" b="1" dirty="0" err="1">
                <a:solidFill>
                  <a:srgbClr val="C00000"/>
                </a:solidFill>
              </a:rPr>
              <a:t>perineotomi</a:t>
            </a:r>
            <a:r>
              <a:rPr lang="sv-SE" sz="2400" dirty="0">
                <a:solidFill>
                  <a:srgbClr val="C00000"/>
                </a:solidFill>
              </a:rPr>
              <a:t> </a:t>
            </a:r>
            <a:r>
              <a:rPr lang="sv-SE" sz="2400" dirty="0"/>
              <a:t>och  </a:t>
            </a:r>
            <a:r>
              <a:rPr lang="sv-SE" sz="2400" b="1" dirty="0">
                <a:solidFill>
                  <a:srgbClr val="0070C0"/>
                </a:solidFill>
              </a:rPr>
              <a:t>Grad III-IV </a:t>
            </a:r>
            <a:r>
              <a:rPr lang="sv-SE" sz="2400" dirty="0"/>
              <a:t>bristningar </a:t>
            </a:r>
          </a:p>
          <a:p>
            <a:pPr algn="ctr"/>
            <a:r>
              <a:rPr lang="sv-SE" sz="2400" dirty="0"/>
              <a:t>av vaginalförlösta (%)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828719"/>
              </p:ext>
            </p:extLst>
          </p:nvPr>
        </p:nvGraphicFramePr>
        <p:xfrm>
          <a:off x="611560" y="2204864"/>
          <a:ext cx="79208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1524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v-SE" dirty="0"/>
              <a:t>Hudiksvall   2007 - 2017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98949" y="1268760"/>
            <a:ext cx="8710333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3200" dirty="0"/>
              <a:t>”ALLA typer av skador”</a:t>
            </a:r>
          </a:p>
          <a:p>
            <a:pPr algn="ctr"/>
            <a:r>
              <a:rPr lang="sv-SE" sz="2400" dirty="0"/>
              <a:t>Andel </a:t>
            </a:r>
            <a:r>
              <a:rPr lang="sv-SE" sz="2400" b="1" dirty="0" err="1"/>
              <a:t>Perineotomi</a:t>
            </a:r>
            <a:r>
              <a:rPr lang="sv-SE" sz="2400" b="1" dirty="0"/>
              <a:t>,  Grad II,  III,  IV </a:t>
            </a:r>
            <a:r>
              <a:rPr lang="sv-SE" sz="2400" dirty="0"/>
              <a:t>bristningar av vaginalförlösta (%)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633344"/>
              </p:ext>
            </p:extLst>
          </p:nvPr>
        </p:nvGraphicFramePr>
        <p:xfrm>
          <a:off x="611560" y="2420888"/>
          <a:ext cx="7848872" cy="389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7009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221616"/>
              </p:ext>
            </p:extLst>
          </p:nvPr>
        </p:nvGraphicFramePr>
        <p:xfrm>
          <a:off x="395536" y="1700808"/>
          <a:ext cx="3930926" cy="439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v-SE" dirty="0"/>
              <a:t>Hudiksvall   2007 - 2017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115616" y="1156264"/>
            <a:ext cx="253858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2000" dirty="0"/>
              <a:t>Andel </a:t>
            </a:r>
            <a:r>
              <a:rPr lang="sv-SE" sz="2000" dirty="0" err="1"/>
              <a:t>perineotomi</a:t>
            </a:r>
            <a:r>
              <a:rPr lang="sv-SE" sz="2000" dirty="0"/>
              <a:t> (%)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939912" y="242088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vid VE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267744" y="45430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6">
                    <a:lumMod val="50000"/>
                  </a:schemeClr>
                </a:solidFill>
              </a:rPr>
              <a:t>vid vaginala </a:t>
            </a:r>
            <a:r>
              <a:rPr lang="sv-SE" b="1" dirty="0" err="1">
                <a:solidFill>
                  <a:schemeClr val="accent6">
                    <a:lumMod val="50000"/>
                  </a:schemeClr>
                </a:solidFill>
              </a:rPr>
              <a:t>förl</a:t>
            </a:r>
            <a:endParaRPr lang="sv-S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785506" y="1156682"/>
            <a:ext cx="398378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2000" dirty="0"/>
              <a:t>Andel Grad III-IV vid vaginala </a:t>
            </a:r>
            <a:r>
              <a:rPr lang="sv-SE" sz="2000" dirty="0" err="1"/>
              <a:t>förl</a:t>
            </a:r>
            <a:r>
              <a:rPr lang="sv-SE" sz="2000" dirty="0"/>
              <a:t> (%)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364088" y="356372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Med VE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5364088" y="442782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2">
                    <a:lumMod val="75000"/>
                  </a:schemeClr>
                </a:solidFill>
              </a:rPr>
              <a:t>Utan VE</a:t>
            </a:r>
          </a:p>
        </p:txBody>
      </p:sp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78626"/>
              </p:ext>
            </p:extLst>
          </p:nvPr>
        </p:nvGraphicFramePr>
        <p:xfrm>
          <a:off x="4572000" y="1700808"/>
          <a:ext cx="43204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7574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745950"/>
              </p:ext>
            </p:extLst>
          </p:nvPr>
        </p:nvGraphicFramePr>
        <p:xfrm>
          <a:off x="395536" y="1700808"/>
          <a:ext cx="3930926" cy="439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v-SE" dirty="0"/>
              <a:t>Hudiksvall   2007 - 2017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115616" y="1156264"/>
            <a:ext cx="253858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2000" dirty="0"/>
              <a:t>Andel </a:t>
            </a:r>
            <a:r>
              <a:rPr lang="sv-SE" sz="2000" dirty="0" err="1"/>
              <a:t>perineotomi</a:t>
            </a:r>
            <a:r>
              <a:rPr lang="sv-SE" sz="2000" dirty="0"/>
              <a:t> (%)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939912" y="242088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vid VE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267744" y="45430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6">
                    <a:lumMod val="50000"/>
                  </a:schemeClr>
                </a:solidFill>
              </a:rPr>
              <a:t>vid vaginala </a:t>
            </a:r>
            <a:r>
              <a:rPr lang="sv-SE" b="1" dirty="0" err="1">
                <a:solidFill>
                  <a:schemeClr val="accent6">
                    <a:lumMod val="50000"/>
                  </a:schemeClr>
                </a:solidFill>
              </a:rPr>
              <a:t>förl</a:t>
            </a:r>
            <a:endParaRPr lang="sv-S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785506" y="1156682"/>
            <a:ext cx="398378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2000" dirty="0"/>
              <a:t>Andel Grad III-IV vid vaginala </a:t>
            </a:r>
            <a:r>
              <a:rPr lang="sv-SE" sz="2000" dirty="0" err="1"/>
              <a:t>förl</a:t>
            </a:r>
            <a:r>
              <a:rPr lang="sv-SE" sz="2000" dirty="0"/>
              <a:t> (%)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364088" y="356372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Med VE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5364088" y="442782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accent2">
                    <a:lumMod val="75000"/>
                  </a:schemeClr>
                </a:solidFill>
              </a:rPr>
              <a:t>Utan VE</a:t>
            </a:r>
          </a:p>
        </p:txBody>
      </p:sp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417905"/>
              </p:ext>
            </p:extLst>
          </p:nvPr>
        </p:nvGraphicFramePr>
        <p:xfrm>
          <a:off x="4572000" y="1700808"/>
          <a:ext cx="43204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ankebubbla 2"/>
          <p:cNvSpPr/>
          <p:nvPr/>
        </p:nvSpPr>
        <p:spPr>
          <a:xfrm>
            <a:off x="7271792" y="3284984"/>
            <a:ext cx="1872208" cy="1008112"/>
          </a:xfrm>
          <a:prstGeom prst="cloudCallout">
            <a:avLst>
              <a:gd name="adj1" fmla="val -991"/>
              <a:gd name="adj2" fmla="val 1050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latin typeface="Bradley Hand ITC" panose="03070402050302030203" pitchFamily="66" charset="0"/>
              </a:rPr>
              <a:t>1 fall / år</a:t>
            </a:r>
          </a:p>
        </p:txBody>
      </p:sp>
    </p:spTree>
    <p:extLst>
      <p:ext uri="{BB962C8B-B14F-4D97-AF65-F5344CB8AC3E}">
        <p14:creationId xmlns:p14="http://schemas.microsoft.com/office/powerpoint/2010/main" val="16987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v-SE" dirty="0"/>
              <a:t>Hudiksvall   2007 - 2017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74838" y="1095127"/>
            <a:ext cx="365850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2000" dirty="0"/>
              <a:t>Andel </a:t>
            </a:r>
            <a:r>
              <a:rPr lang="sv-SE" sz="2000" dirty="0" err="1"/>
              <a:t>perineotomi</a:t>
            </a:r>
            <a:r>
              <a:rPr lang="sv-SE" sz="2000" dirty="0"/>
              <a:t> av vag </a:t>
            </a:r>
            <a:r>
              <a:rPr lang="sv-SE" sz="2000" dirty="0" err="1"/>
              <a:t>förl</a:t>
            </a:r>
            <a:r>
              <a:rPr lang="sv-SE" sz="2000" dirty="0"/>
              <a:t> (%)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170115" y="1124744"/>
            <a:ext cx="317163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2000" dirty="0"/>
              <a:t>Andel Grad II  av vag </a:t>
            </a:r>
            <a:r>
              <a:rPr lang="sv-SE" sz="2000" dirty="0" err="1"/>
              <a:t>förl</a:t>
            </a:r>
            <a:r>
              <a:rPr lang="sv-SE" sz="2000" dirty="0"/>
              <a:t> (%)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511826" y="2576510"/>
            <a:ext cx="1165512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Alla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511826" y="2132856"/>
            <a:ext cx="118796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0-para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500258" y="3015250"/>
            <a:ext cx="1187966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F-para</a:t>
            </a:r>
          </a:p>
        </p:txBody>
      </p:sp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680425"/>
              </p:ext>
            </p:extLst>
          </p:nvPr>
        </p:nvGraphicFramePr>
        <p:xfrm>
          <a:off x="467544" y="1700808"/>
          <a:ext cx="38884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460763"/>
              </p:ext>
            </p:extLst>
          </p:nvPr>
        </p:nvGraphicFramePr>
        <p:xfrm>
          <a:off x="4811718" y="1628800"/>
          <a:ext cx="38884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848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Hudiksvall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66" b="11066"/>
          <a:stretch/>
        </p:blipFill>
        <p:spPr>
          <a:xfrm>
            <a:off x="1835696" y="3861460"/>
            <a:ext cx="1944216" cy="259228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57661"/>
            <a:ext cx="4701885" cy="229608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58798"/>
            <a:ext cx="3888431" cy="259944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303783" cy="25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01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80" y="1095747"/>
            <a:ext cx="2857500" cy="298132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1061864"/>
            <a:ext cx="6408712" cy="1143000"/>
          </a:xfrm>
        </p:spPr>
        <p:txBody>
          <a:bodyPr/>
          <a:lstStyle/>
          <a:p>
            <a:r>
              <a:rPr lang="sv-SE" b="1" dirty="0">
                <a:solidFill>
                  <a:schemeClr val="tx2"/>
                </a:solidFill>
              </a:rPr>
              <a:t>Våra framgångsfaktorer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043608" y="2276872"/>
            <a:ext cx="799288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/>
              <a:t>Lätthanterligt och välkänt koncept (skriftlig rutin)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/>
              <a:t>Tuffa mål (</a:t>
            </a:r>
            <a:r>
              <a:rPr lang="sv-SE" dirty="0">
                <a:sym typeface="Symbol"/>
              </a:rPr>
              <a:t></a:t>
            </a:r>
            <a:r>
              <a:rPr lang="sv-SE" dirty="0"/>
              <a:t>1%).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 err="1"/>
              <a:t>Sfinktergrupp</a:t>
            </a:r>
            <a:r>
              <a:rPr lang="sv-SE" dirty="0"/>
              <a:t> med mandat.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/>
              <a:t>Prestigelöst öppet klimat (”</a:t>
            </a:r>
            <a:r>
              <a:rPr lang="sv-SE" i="1" dirty="0" err="1"/>
              <a:t>Kill</a:t>
            </a:r>
            <a:r>
              <a:rPr lang="sv-SE" i="1" dirty="0"/>
              <a:t> </a:t>
            </a:r>
            <a:r>
              <a:rPr lang="sv-SE" i="1" dirty="0" err="1"/>
              <a:t>your</a:t>
            </a:r>
            <a:r>
              <a:rPr lang="sv-SE" i="1" dirty="0"/>
              <a:t> darlings</a:t>
            </a:r>
            <a:r>
              <a:rPr lang="sv-SE" dirty="0"/>
              <a:t>”).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/>
              <a:t>Sugklocka + </a:t>
            </a:r>
            <a:r>
              <a:rPr lang="sv-SE" dirty="0" err="1"/>
              <a:t>perinealskydd</a:t>
            </a:r>
            <a:r>
              <a:rPr lang="sv-SE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/>
              <a:t>Stöd till den som vars patient fått en </a:t>
            </a:r>
            <a:r>
              <a:rPr lang="sv-SE" dirty="0" err="1"/>
              <a:t>sf.ruptur</a:t>
            </a:r>
            <a:r>
              <a:rPr lang="sv-SE" dirty="0"/>
              <a:t>. Vad kan vi lära oss?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/>
              <a:t>Korrekt </a:t>
            </a:r>
            <a:r>
              <a:rPr lang="sv-SE" dirty="0" err="1"/>
              <a:t>perineotomi</a:t>
            </a:r>
            <a:r>
              <a:rPr lang="sv-SE" dirty="0"/>
              <a:t> + suturering.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/>
              <a:t>Årlig utbildning och certifiering.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195736" y="332656"/>
            <a:ext cx="495039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v-SE" sz="3200" dirty="0">
                <a:latin typeface="Berlin Sans FB Demi" panose="020E0802020502020306" pitchFamily="34" charset="0"/>
              </a:rPr>
              <a:t>MINI – MERA - METODEN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583247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5661248"/>
            <a:ext cx="2864297" cy="814412"/>
          </a:xfrm>
        </p:spPr>
        <p:txBody>
          <a:bodyPr/>
          <a:lstStyle/>
          <a:p>
            <a:r>
              <a:rPr lang="sv-SE" dirty="0"/>
              <a:t>Sir Winston Churchill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403648" y="692696"/>
            <a:ext cx="6696744" cy="2520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latin typeface="Britannic Bold" panose="020B0903060703020204" pitchFamily="34" charset="0"/>
              </a:rPr>
              <a:t>Success is not final, </a:t>
            </a:r>
          </a:p>
          <a:p>
            <a:pPr algn="ctr"/>
            <a:r>
              <a:rPr lang="en-US" sz="3200" dirty="0">
                <a:latin typeface="Britannic Bold" panose="020B0903060703020204" pitchFamily="34" charset="0"/>
              </a:rPr>
              <a:t>failure is not fatal: </a:t>
            </a:r>
          </a:p>
          <a:p>
            <a:pPr algn="ctr"/>
            <a:r>
              <a:rPr lang="en-US" sz="3200" dirty="0">
                <a:latin typeface="Britannic Bold" panose="020B0903060703020204" pitchFamily="34" charset="0"/>
              </a:rPr>
              <a:t>it is the courage to continue </a:t>
            </a:r>
          </a:p>
          <a:p>
            <a:pPr algn="ctr"/>
            <a:r>
              <a:rPr lang="en-US" sz="3200" dirty="0">
                <a:latin typeface="Britannic Bold" panose="020B0903060703020204" pitchFamily="34" charset="0"/>
              </a:rPr>
              <a:t>that counts.</a:t>
            </a:r>
            <a:endParaRPr lang="sv-SE" sz="3200" dirty="0">
              <a:latin typeface="Britannic Bold" panose="020B0903060703020204" pitchFamily="34" charset="0"/>
            </a:endParaRPr>
          </a:p>
        </p:txBody>
      </p:sp>
      <p:pic>
        <p:nvPicPr>
          <p:cNvPr id="1026" name="Picture 2" descr="Bildresultat för churchill victory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28010"/>
            <a:ext cx="4392488" cy="2745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23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Förlossningsavdelning Hudiksvall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2"/>
          <a:stretch/>
        </p:blipFill>
        <p:spPr>
          <a:xfrm>
            <a:off x="3851920" y="2104349"/>
            <a:ext cx="5170176" cy="341301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2" t="8148" r="12879" b="15926"/>
          <a:stretch/>
        </p:blipFill>
        <p:spPr>
          <a:xfrm>
            <a:off x="467544" y="1298006"/>
            <a:ext cx="3168352" cy="51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 descr="HaaG spon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 r="2285"/>
          <a:stretch>
            <a:fillRect/>
          </a:stretch>
        </p:blipFill>
        <p:spPr/>
      </p:pic>
      <p:pic>
        <p:nvPicPr>
          <p:cNvPr id="7" name="Kép 5" descr="sweden_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8384" y="1762536"/>
            <a:ext cx="432048" cy="26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ruta 2"/>
          <p:cNvSpPr txBox="1"/>
          <p:nvPr/>
        </p:nvSpPr>
        <p:spPr>
          <a:xfrm>
            <a:off x="203198" y="1614286"/>
            <a:ext cx="449226" cy="39395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sv-SE" dirty="0">
                <a:latin typeface="Arial Narrow" panose="020B0606020202030204" pitchFamily="34" charset="0"/>
              </a:rPr>
              <a:t>%</a:t>
            </a:r>
          </a:p>
          <a:p>
            <a:pPr algn="r">
              <a:lnSpc>
                <a:spcPts val="3000"/>
              </a:lnSpc>
            </a:pPr>
            <a:r>
              <a:rPr lang="sv-SE" dirty="0">
                <a:latin typeface="Arial Narrow" panose="020B0606020202030204" pitchFamily="34" charset="0"/>
              </a:rPr>
              <a:t>4</a:t>
            </a:r>
          </a:p>
          <a:p>
            <a:pPr algn="r">
              <a:lnSpc>
                <a:spcPts val="3000"/>
              </a:lnSpc>
            </a:pPr>
            <a:r>
              <a:rPr lang="sv-SE" dirty="0">
                <a:latin typeface="Arial Narrow" panose="020B0606020202030204" pitchFamily="34" charset="0"/>
              </a:rPr>
              <a:t>3,5</a:t>
            </a:r>
          </a:p>
          <a:p>
            <a:pPr algn="r">
              <a:lnSpc>
                <a:spcPts val="3000"/>
              </a:lnSpc>
            </a:pPr>
            <a:r>
              <a:rPr lang="sv-SE" dirty="0">
                <a:latin typeface="Arial Narrow" panose="020B0606020202030204" pitchFamily="34" charset="0"/>
              </a:rPr>
              <a:t>3</a:t>
            </a:r>
          </a:p>
          <a:p>
            <a:pPr algn="r">
              <a:lnSpc>
                <a:spcPts val="3000"/>
              </a:lnSpc>
            </a:pPr>
            <a:r>
              <a:rPr lang="sv-SE" dirty="0">
                <a:latin typeface="Arial Narrow" panose="020B0606020202030204" pitchFamily="34" charset="0"/>
              </a:rPr>
              <a:t>2,5</a:t>
            </a:r>
          </a:p>
          <a:p>
            <a:pPr algn="r">
              <a:lnSpc>
                <a:spcPts val="3000"/>
              </a:lnSpc>
            </a:pPr>
            <a:r>
              <a:rPr lang="sv-SE" dirty="0">
                <a:latin typeface="Arial Narrow" panose="020B0606020202030204" pitchFamily="34" charset="0"/>
              </a:rPr>
              <a:t>2</a:t>
            </a:r>
          </a:p>
          <a:p>
            <a:pPr algn="r">
              <a:lnSpc>
                <a:spcPts val="3000"/>
              </a:lnSpc>
            </a:pPr>
            <a:r>
              <a:rPr lang="sv-SE" dirty="0">
                <a:latin typeface="Arial Narrow" panose="020B0606020202030204" pitchFamily="34" charset="0"/>
              </a:rPr>
              <a:t>1,5</a:t>
            </a:r>
          </a:p>
          <a:p>
            <a:pPr algn="r">
              <a:lnSpc>
                <a:spcPts val="3000"/>
              </a:lnSpc>
            </a:pPr>
            <a:r>
              <a:rPr lang="sv-SE" dirty="0">
                <a:latin typeface="Arial Narrow" panose="020B0606020202030204" pitchFamily="34" charset="0"/>
              </a:rPr>
              <a:t>1</a:t>
            </a:r>
          </a:p>
          <a:p>
            <a:pPr algn="r">
              <a:lnSpc>
                <a:spcPts val="3000"/>
              </a:lnSpc>
            </a:pPr>
            <a:r>
              <a:rPr lang="sv-SE" dirty="0">
                <a:latin typeface="Arial Narrow" panose="020B0606020202030204" pitchFamily="34" charset="0"/>
              </a:rPr>
              <a:t>0,5</a:t>
            </a:r>
          </a:p>
          <a:p>
            <a:pPr algn="r">
              <a:lnSpc>
                <a:spcPts val="3000"/>
              </a:lnSpc>
            </a:pPr>
            <a:r>
              <a:rPr lang="sv-SE" dirty="0">
                <a:latin typeface="Arial Narrow" panose="020B0606020202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5139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71" y="1412776"/>
            <a:ext cx="8064081" cy="4248472"/>
          </a:xfrm>
          <a:prstGeom prst="rect">
            <a:avLst/>
          </a:prstGeom>
        </p:spPr>
      </p:pic>
      <p:pic>
        <p:nvPicPr>
          <p:cNvPr id="5" name="Kép 5" descr="sweden_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8" y="1627630"/>
            <a:ext cx="432048" cy="26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224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Hudiksvall o Gävle 2015      JTPirhonen   </a:t>
            </a:r>
          </a:p>
        </p:txBody>
      </p:sp>
      <p:pic>
        <p:nvPicPr>
          <p:cNvPr id="2050" name="Picture 2" descr="C:\Users\Jouko\Documents\DSC02142.JPG"/>
          <p:cNvPicPr>
            <a:picLocks noChangeAspect="1" noChangeArrowheads="1"/>
          </p:cNvPicPr>
          <p:nvPr/>
        </p:nvPicPr>
        <p:blipFill rotWithShape="1">
          <a:blip r:embed="rId2" cstate="print"/>
          <a:srcRect t="1587"/>
          <a:stretch/>
        </p:blipFill>
        <p:spPr bwMode="auto">
          <a:xfrm>
            <a:off x="0" y="44624"/>
            <a:ext cx="9144000" cy="6749143"/>
          </a:xfrm>
          <a:prstGeom prst="rect">
            <a:avLst/>
          </a:prstGeom>
          <a:noFill/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25D15A-E2A9-41B2-AE67-3701E49F0F9A}" type="datetime1">
              <a:rPr lang="sv-SE" smtClean="0"/>
              <a:t>2018-05-02</a:t>
            </a:fld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2699792" y="116632"/>
            <a:ext cx="4428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ooper Black" panose="0208090404030B020404" pitchFamily="18" charset="0"/>
              </a:rPr>
              <a:t>Obstetric</a:t>
            </a:r>
            <a:r>
              <a:rPr lang="sv-SE" sz="2000" dirty="0">
                <a:latin typeface="Cooper Black" panose="0208090404030B020404" pitchFamily="18" charset="0"/>
              </a:rPr>
              <a:t> anal </a:t>
            </a:r>
            <a:r>
              <a:rPr lang="sv-SE" sz="2000" dirty="0" err="1">
                <a:latin typeface="Cooper Black" panose="0208090404030B020404" pitchFamily="18" charset="0"/>
              </a:rPr>
              <a:t>sphincter</a:t>
            </a:r>
            <a:r>
              <a:rPr lang="sv-SE" sz="2000" dirty="0">
                <a:latin typeface="Cooper Black" panose="0208090404030B020404" pitchFamily="18" charset="0"/>
              </a:rPr>
              <a:t> injuries</a:t>
            </a:r>
          </a:p>
        </p:txBody>
      </p:sp>
    </p:spTree>
    <p:extLst>
      <p:ext uri="{BB962C8B-B14F-4D97-AF65-F5344CB8AC3E}">
        <p14:creationId xmlns:p14="http://schemas.microsoft.com/office/powerpoint/2010/main" val="189299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Incidens </a:t>
            </a:r>
            <a:r>
              <a:rPr lang="sv-SE" sz="3600" dirty="0" err="1"/>
              <a:t>sfinkterruptur</a:t>
            </a:r>
            <a:r>
              <a:rPr lang="sv-SE" sz="3600" dirty="0"/>
              <a:t> i Norden (2004)</a:t>
            </a:r>
            <a:endParaRPr lang="hu-HU" sz="36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Danmark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Norge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Sverige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Finland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3.6%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4.1%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4.2%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0.6%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4" name="Kép 5" descr="sweden_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4088" y="3213100"/>
            <a:ext cx="15684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Kép 6" descr="norway_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2063" y="3213100"/>
            <a:ext cx="13731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Kép 7" descr="finland_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3238" y="3284538"/>
            <a:ext cx="1606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Kép 8" descr="denmark_a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938" y="3141663"/>
            <a:ext cx="1293812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ildtext upp 1"/>
          <p:cNvSpPr/>
          <p:nvPr/>
        </p:nvSpPr>
        <p:spPr>
          <a:xfrm>
            <a:off x="4764088" y="4581128"/>
            <a:ext cx="1512168" cy="1872208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/>
              <a:t>&gt;4000 KVINNOR</a:t>
            </a:r>
          </a:p>
          <a:p>
            <a:pPr algn="ctr"/>
            <a:r>
              <a:rPr lang="sv-SE" sz="2000" dirty="0"/>
              <a:t>ÅRLIGEN!!!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1360</Words>
  <Application>Microsoft Macintosh PowerPoint</Application>
  <PresentationFormat>Bildspel på skärmen (4:3)</PresentationFormat>
  <Paragraphs>247</Paragraphs>
  <Slides>41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55" baseType="lpstr">
      <vt:lpstr>Arial</vt:lpstr>
      <vt:lpstr>Arial Black</vt:lpstr>
      <vt:lpstr>Arial Narrow</vt:lpstr>
      <vt:lpstr>Berlin Sans FB Demi</vt:lpstr>
      <vt:lpstr>Bradley Hand ITC</vt:lpstr>
      <vt:lpstr>Britannic Bold</vt:lpstr>
      <vt:lpstr>Calibri</vt:lpstr>
      <vt:lpstr>Californian FB</vt:lpstr>
      <vt:lpstr>Cooper Black</vt:lpstr>
      <vt:lpstr>Harlow Solid Italic</vt:lpstr>
      <vt:lpstr>Symbol</vt:lpstr>
      <vt:lpstr>Times New Roman</vt:lpstr>
      <vt:lpstr>Wingdings</vt:lpstr>
      <vt:lpstr>Office-téma</vt:lpstr>
      <vt:lpstr>”MINI – MERA - METODEN” att minska förlossningsrelaterade bäckenbottenskador  med mer och korrekta åtgärder. </vt:lpstr>
      <vt:lpstr>Jävsdeklaration </vt:lpstr>
      <vt:lpstr>Region Gävleborg</vt:lpstr>
      <vt:lpstr>Hudiksvall</vt:lpstr>
      <vt:lpstr>Förlossningsavdelning Hudiksvall</vt:lpstr>
      <vt:lpstr>PowerPoint-presentation</vt:lpstr>
      <vt:lpstr>PowerPoint-presentation</vt:lpstr>
      <vt:lpstr>PowerPoint-presentation</vt:lpstr>
      <vt:lpstr>Incidens sfinkterruptur i Norden (2004)</vt:lpstr>
      <vt:lpstr>PowerPoint-presentation</vt:lpstr>
      <vt:lpstr>PowerPoint-presentation</vt:lpstr>
      <vt:lpstr>Incidens sfinkterruptur i Norden (2004)</vt:lpstr>
      <vt:lpstr>PowerPoint-presentation</vt:lpstr>
      <vt:lpstr>Men hur?</vt:lpstr>
      <vt:lpstr>2014</vt:lpstr>
      <vt:lpstr>2014</vt:lpstr>
      <vt:lpstr>PowerPoint-presentation</vt:lpstr>
      <vt:lpstr>Tiina och Jouko Pirhonen</vt:lpstr>
      <vt:lpstr> Pirhonens 4 punkter</vt:lpstr>
      <vt:lpstr>PowerPoint-presentation</vt:lpstr>
      <vt:lpstr>Klassiska ”Finska” handgrepp</vt:lpstr>
      <vt:lpstr>Instrumentella förlossningar  och handgrepp</vt:lpstr>
      <vt:lpstr>Perineotomi (episiotomi)</vt:lpstr>
      <vt:lpstr>Riskfaktorer för sfinkterskador</vt:lpstr>
      <vt:lpstr>”Hur säkerställer ni att….”</vt:lpstr>
      <vt:lpstr>Sutureringskurs</vt:lpstr>
      <vt:lpstr>Hur gick det?</vt:lpstr>
      <vt:lpstr>PowerPoint-presentation</vt:lpstr>
      <vt:lpstr>PowerPoint-presentation</vt:lpstr>
      <vt:lpstr>PowerPoint-presentation</vt:lpstr>
      <vt:lpstr>Hudiksvall   2007 - 2017</vt:lpstr>
      <vt:lpstr>PowerPoint-presentation</vt:lpstr>
      <vt:lpstr>PowerPoint-presentation</vt:lpstr>
      <vt:lpstr>Hudiksvall   2007 - 2017</vt:lpstr>
      <vt:lpstr>Hudiksvall   2007 - 2017</vt:lpstr>
      <vt:lpstr>Hudiksvall   2007 - 2017</vt:lpstr>
      <vt:lpstr>Hudiksvall   2007 - 2017</vt:lpstr>
      <vt:lpstr>Hudiksvall   2007 - 2017</vt:lpstr>
      <vt:lpstr>Hudiksvall   2007 - 2017</vt:lpstr>
      <vt:lpstr>Våra framgångsfaktorer</vt:lpstr>
      <vt:lpstr>Sir Winston Churchill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Förlossningsrelaterade bäckenbottenskador</dc:title>
  <dc:creator>Závaczki Zoltán Dr.</dc:creator>
  <cp:lastModifiedBy>Hanna Toorell</cp:lastModifiedBy>
  <cp:revision>161</cp:revision>
  <dcterms:created xsi:type="dcterms:W3CDTF">2010-11-15T21:30:21Z</dcterms:created>
  <dcterms:modified xsi:type="dcterms:W3CDTF">2018-05-02T12:45:49Z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730837188</vt:i4>
  </property>
  <property fmtid="{D5CDD505-2E9C-101B-9397-08002B2CF9AE}" pid="3" name="_NewReviewCycle">
    <vt:lpwstr/>
  </property>
  <property fmtid="{D5CDD505-2E9C-101B-9397-08002B2CF9AE}" pid="4" name="_EmailSubject">
    <vt:lpwstr>OGU Sfinkterföreläsning</vt:lpwstr>
  </property>
  <property fmtid="{D5CDD505-2E9C-101B-9397-08002B2CF9AE}" pid="5" name="_AuthorEmail">
    <vt:lpwstr>zoltan.zavaczki@regiongavleborg.se</vt:lpwstr>
  </property>
  <property fmtid="{D5CDD505-2E9C-101B-9397-08002B2CF9AE}" pid="6" name="_AuthorEmailDisplayName">
    <vt:lpwstr>Zavaczki Zoltan - HOSIP - Läkare Kvinnosjukvård Hudiksvall</vt:lpwstr>
  </property>
</Properties>
</file>