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2" r:id="rId2"/>
    <p:sldMasterId id="2147483656" r:id="rId3"/>
  </p:sldMasterIdLst>
  <p:notesMasterIdLst>
    <p:notesMasterId r:id="rId49"/>
  </p:notesMasterIdLst>
  <p:sldIdLst>
    <p:sldId id="256" r:id="rId4"/>
    <p:sldId id="268" r:id="rId5"/>
    <p:sldId id="269" r:id="rId6"/>
    <p:sldId id="270" r:id="rId7"/>
    <p:sldId id="271" r:id="rId8"/>
    <p:sldId id="273" r:id="rId9"/>
    <p:sldId id="274" r:id="rId10"/>
    <p:sldId id="321" r:id="rId11"/>
    <p:sldId id="276" r:id="rId12"/>
    <p:sldId id="277" r:id="rId13"/>
    <p:sldId id="278" r:id="rId14"/>
    <p:sldId id="280" r:id="rId15"/>
    <p:sldId id="281" r:id="rId16"/>
    <p:sldId id="282" r:id="rId17"/>
    <p:sldId id="283" r:id="rId18"/>
    <p:sldId id="284" r:id="rId19"/>
    <p:sldId id="285" r:id="rId20"/>
    <p:sldId id="310" r:id="rId21"/>
    <p:sldId id="337" r:id="rId22"/>
    <p:sldId id="311" r:id="rId23"/>
    <p:sldId id="347" r:id="rId24"/>
    <p:sldId id="288" r:id="rId25"/>
    <p:sldId id="289" r:id="rId26"/>
    <p:sldId id="290" r:id="rId27"/>
    <p:sldId id="312" r:id="rId28"/>
    <p:sldId id="300" r:id="rId29"/>
    <p:sldId id="302" r:id="rId30"/>
    <p:sldId id="303" r:id="rId31"/>
    <p:sldId id="304" r:id="rId32"/>
    <p:sldId id="307" r:id="rId33"/>
    <p:sldId id="309" r:id="rId34"/>
    <p:sldId id="308" r:id="rId35"/>
    <p:sldId id="350" r:id="rId36"/>
    <p:sldId id="351" r:id="rId37"/>
    <p:sldId id="352" r:id="rId38"/>
    <p:sldId id="353" r:id="rId39"/>
    <p:sldId id="354" r:id="rId40"/>
    <p:sldId id="356" r:id="rId41"/>
    <p:sldId id="357" r:id="rId42"/>
    <p:sldId id="358" r:id="rId43"/>
    <p:sldId id="348" r:id="rId44"/>
    <p:sldId id="315" r:id="rId45"/>
    <p:sldId id="349" r:id="rId46"/>
    <p:sldId id="316" r:id="rId47"/>
    <p:sldId id="318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79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140"/>
    <a:srgbClr val="007041"/>
    <a:srgbClr val="5D577A"/>
    <a:srgbClr val="003C71"/>
    <a:srgbClr val="C8C9C7"/>
    <a:srgbClr val="5BC2E7"/>
    <a:srgbClr val="888B8D"/>
    <a:srgbClr val="53565A"/>
    <a:srgbClr val="C6A992"/>
    <a:srgbClr val="6D4F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24" autoAdjust="0"/>
    <p:restoredTop sz="80982" autoAdjust="0"/>
  </p:normalViewPr>
  <p:slideViewPr>
    <p:cSldViewPr snapToGrid="0" showGuides="1">
      <p:cViewPr varScale="1">
        <p:scale>
          <a:sx n="76" d="100"/>
          <a:sy n="76" d="100"/>
        </p:scale>
        <p:origin x="1160" y="192"/>
      </p:cViewPr>
      <p:guideLst>
        <p:guide orient="horz" pos="2170"/>
        <p:guide pos="2880"/>
        <p:guide orient="horz" pos="7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kalkylblad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-kalkylblad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dirty="0"/>
              <a:t>67%</a:t>
            </a:r>
          </a:p>
        </c:rich>
      </c:tx>
      <c:layout>
        <c:manualLayout>
          <c:xMode val="edge"/>
          <c:yMode val="edge"/>
          <c:x val="0.42450680984941103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0526185221843999"/>
          <c:y val="0.16781764626203299"/>
          <c:w val="0.38947629556311902"/>
          <c:h val="0.70826455388444098"/>
        </c:manualLayout>
      </c:layout>
      <c:doughnut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Försäljning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494-4409-885D-1E08875FDAA0}"/>
              </c:ext>
            </c:extLst>
          </c:dPt>
          <c:dPt>
            <c:idx val="1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BFAB-4329-B8CC-C65AE6628550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494-4409-885D-1E08875FDAA0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494-4409-885D-1E08875FDAA0}"/>
              </c:ext>
            </c:extLst>
          </c:dPt>
          <c:cat>
            <c:numRef>
              <c:f>Blad1!$A$2:$A$5</c:f>
              <c:numCache>
                <c:formatCode>General</c:formatCode>
                <c:ptCount val="4"/>
              </c:numCache>
            </c:numRef>
          </c:cat>
          <c:val>
            <c:numRef>
              <c:f>Blad1!$B$2:$B$5</c:f>
              <c:numCache>
                <c:formatCode>General</c:formatCode>
                <c:ptCount val="4"/>
                <c:pt idx="0">
                  <c:v>67</c:v>
                </c:pt>
                <c:pt idx="1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AB-4329-B8CC-C65AE66285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dirty="0"/>
              <a:t>63 %</a:t>
            </a:r>
          </a:p>
        </c:rich>
      </c:tx>
      <c:layout>
        <c:manualLayout>
          <c:xMode val="edge"/>
          <c:yMode val="edge"/>
          <c:x val="0.37093979215793199"/>
          <c:y val="7.716156538162430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doughnut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Försäljning</c:v>
                </c:pt>
              </c:strCache>
            </c:strRef>
          </c:tx>
          <c:explosion val="4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517-4813-B544-02CBFC0C9C7C}"/>
              </c:ext>
            </c:extLst>
          </c:dPt>
          <c:dPt>
            <c:idx val="1"/>
            <c:bubble3D val="0"/>
            <c:explosion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517-4813-B544-02CBFC0C9C7C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517-4813-B544-02CBFC0C9C7C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517-4813-B544-02CBFC0C9C7C}"/>
              </c:ext>
            </c:extLst>
          </c:dPt>
          <c:cat>
            <c:strRef>
              <c:f>Blad1!$A$2:$A$5</c:f>
              <c:strCache>
                <c:ptCount val="1"/>
                <c:pt idx="0">
                  <c:v>Män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63</c:v>
                </c:pt>
                <c:pt idx="1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517-4813-B544-02CBFC0C9C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Patientbesök</a:t>
            </a:r>
            <a:r>
              <a:rPr lang="en-US" baseline="0"/>
              <a:t> Amelmottagningen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Sheet1!$A$1:$D$1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Sheet1!$A$2:$D$2</c:f>
              <c:numCache>
                <c:formatCode>General</c:formatCode>
                <c:ptCount val="4"/>
                <c:pt idx="0">
                  <c:v>83</c:v>
                </c:pt>
                <c:pt idx="1">
                  <c:v>126</c:v>
                </c:pt>
                <c:pt idx="2">
                  <c:v>126</c:v>
                </c:pt>
                <c:pt idx="3">
                  <c:v>195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74-BE48-AA44-844B729EFC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6060079"/>
        <c:axId val="256064879"/>
      </c:barChart>
      <c:catAx>
        <c:axId val="256060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256064879"/>
        <c:crosses val="autoZero"/>
        <c:auto val="1"/>
        <c:lblAlgn val="ctr"/>
        <c:lblOffset val="100"/>
        <c:noMultiLvlLbl val="0"/>
      </c:catAx>
      <c:valAx>
        <c:axId val="2560648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2560600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0.36066</cdr:x>
      <cdr:y>0.34934</cdr:y>
    </cdr:from>
    <cdr:to>
      <cdr:x>0.65633</cdr:x>
      <cdr:y>0.85987</cdr:y>
    </cdr:to>
    <cdr:pic>
      <cdr:nvPicPr>
        <cdr:cNvPr id="2" name="Bildobjekt 1">
          <a:extLst xmlns:a="http://schemas.openxmlformats.org/drawingml/2006/main">
            <a:ext uri="{FF2B5EF4-FFF2-40B4-BE49-F238E27FC236}">
              <a16:creationId xmlns:a16="http://schemas.microsoft.com/office/drawing/2014/main" id="{6DE08DD5-7E6E-0B46-8B22-23219881C00C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584176" y="1257748"/>
          <a:ext cx="1298766" cy="1838132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89FA82-54A6-4F0C-BBA3-D422D603E3E9}" type="datetimeFigureOut">
              <a:rPr lang="sv-SE" smtClean="0"/>
              <a:pPr/>
              <a:t>2018-05-02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4E257F-F1B5-49F9-B3B0-74CCC47C27B8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9081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Tidigare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användes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begreppet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kvinnlig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omskärelse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internationellt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(female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circumsition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), men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efter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rekommendation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från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WHO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ändrades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definitionen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till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kvinnlig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könsstympning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för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att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tydliggöra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allvaret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samt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ligga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mer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linje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med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det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internationellt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vedertagna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begreppet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Female Genital Mutilation (FGM).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Båda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begreppen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är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omdebatterade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både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nationellt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och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internationellt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9605B-4A24-49BE-A1CB-ABE6B1AD4314}" type="slidenum">
              <a:rPr lang="sv-SE" smtClean="0"/>
              <a:pPr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2455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v-SE" dirty="0">
                <a:ea typeface="ＭＳ Ｐゴシック" charset="-128"/>
              </a:rPr>
              <a:t>Eritrea: 4-5 v</a:t>
            </a:r>
          </a:p>
          <a:p>
            <a:pPr eaLnBrk="1" hangingPunct="1"/>
            <a:r>
              <a:rPr lang="sv-SE" dirty="0">
                <a:ea typeface="ＭＳ Ｐゴシック" charset="-128"/>
              </a:rPr>
              <a:t>Efter 3 års ålder kvarstår minnet.</a:t>
            </a:r>
          </a:p>
          <a:p>
            <a:pPr eaLnBrk="1" hangingPunct="1"/>
            <a:r>
              <a:rPr lang="sv-SE" dirty="0">
                <a:ea typeface="ＭＳ Ｐゴシック" charset="-128"/>
              </a:rPr>
              <a:t>Gambia 10-12 </a:t>
            </a:r>
            <a:r>
              <a:rPr lang="sv-SE" dirty="0" err="1">
                <a:ea typeface="ＭＳ Ｐゴシック" charset="-128"/>
              </a:rPr>
              <a:t>åå</a:t>
            </a:r>
            <a:r>
              <a:rPr lang="sv-SE" dirty="0">
                <a:ea typeface="ＭＳ Ｐゴシック" charset="-128"/>
              </a:rPr>
              <a:t>.</a:t>
            </a:r>
          </a:p>
          <a:p>
            <a:pPr eaLnBrk="1" hangingPunct="1"/>
            <a:r>
              <a:rPr lang="sv-SE" dirty="0" err="1">
                <a:ea typeface="ＭＳ Ｐゴシック" charset="-128"/>
              </a:rPr>
              <a:t>Masajer</a:t>
            </a:r>
            <a:r>
              <a:rPr lang="sv-SE" dirty="0">
                <a:ea typeface="ＭＳ Ｐゴシック" charset="-128"/>
              </a:rPr>
              <a:t> gör det vid </a:t>
            </a:r>
            <a:r>
              <a:rPr lang="sv-SE" dirty="0" err="1">
                <a:ea typeface="ＭＳ Ｐゴシック" charset="-128"/>
              </a:rPr>
              <a:t>giftemål</a:t>
            </a:r>
            <a:r>
              <a:rPr lang="sv-SE" dirty="0">
                <a:ea typeface="ＭＳ Ｐゴシック" charset="-128"/>
              </a:rPr>
              <a:t>.</a:t>
            </a:r>
          </a:p>
          <a:p>
            <a:pPr eaLnBrk="1" hangingPunct="1"/>
            <a:r>
              <a:rPr lang="sv-SE" dirty="0" err="1">
                <a:ea typeface="ＭＳ Ｐゴシック" charset="-128"/>
              </a:rPr>
              <a:t>Majoritteten</a:t>
            </a:r>
            <a:r>
              <a:rPr lang="sv-SE" baseline="0" dirty="0">
                <a:ea typeface="ＭＳ Ｐゴシック" charset="-128"/>
              </a:rPr>
              <a:t> av </a:t>
            </a:r>
            <a:r>
              <a:rPr lang="sv-SE" baseline="0" dirty="0" err="1">
                <a:ea typeface="ＭＳ Ｐゴシック" charset="-128"/>
              </a:rPr>
              <a:t>flickrona</a:t>
            </a:r>
            <a:r>
              <a:rPr lang="sv-SE" baseline="0" dirty="0">
                <a:ea typeface="ＭＳ Ｐゴシック" charset="-128"/>
              </a:rPr>
              <a:t> i </a:t>
            </a:r>
            <a:r>
              <a:rPr lang="sv-SE" baseline="0" dirty="0" err="1">
                <a:ea typeface="ＭＳ Ｐゴシック" charset="-128"/>
              </a:rPr>
              <a:t>yemen</a:t>
            </a:r>
            <a:r>
              <a:rPr lang="sv-SE" baseline="0" dirty="0">
                <a:ea typeface="ＭＳ Ｐゴシック" charset="-128"/>
              </a:rPr>
              <a:t> stumpas som </a:t>
            </a:r>
            <a:r>
              <a:rPr lang="sv-SE" baseline="0" dirty="0" err="1">
                <a:ea typeface="ＭＳ Ｐゴシック" charset="-128"/>
              </a:rPr>
              <a:t>sädbarn</a:t>
            </a:r>
            <a:endParaRPr lang="sv-SE" dirty="0">
              <a:ea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9605B-4A24-49BE-A1CB-ABE6B1AD4314}" type="slidenum">
              <a:rPr lang="sv-SE" smtClean="0"/>
              <a:pPr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85638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9605B-4A24-49BE-A1CB-ABE6B1AD4314}" type="slidenum">
              <a:rPr lang="sv-SE" smtClean="0"/>
              <a:pPr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36020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Det</a:t>
            </a:r>
            <a:r>
              <a:rPr lang="sv-SE" baseline="0" dirty="0"/>
              <a:t> förbjöds först att göra det hemma.</a:t>
            </a:r>
          </a:p>
          <a:p>
            <a:r>
              <a:rPr lang="sv-SE" baseline="0" dirty="0"/>
              <a:t>2008 förbjöds det </a:t>
            </a:r>
            <a:r>
              <a:rPr lang="sv-SE" baseline="0" dirty="0" err="1"/>
              <a:t>öht</a:t>
            </a:r>
            <a:r>
              <a:rPr lang="sv-SE" baseline="0" dirty="0"/>
              <a:t>.</a:t>
            </a:r>
          </a:p>
          <a:p>
            <a:r>
              <a:rPr lang="sv-SE" baseline="0" dirty="0"/>
              <a:t>En dömd läkare </a:t>
            </a:r>
          </a:p>
          <a:p>
            <a:r>
              <a:rPr lang="sv-SE" dirty="0" err="1"/>
              <a:t>Egypt</a:t>
            </a:r>
            <a:r>
              <a:rPr lang="sv-SE" dirty="0"/>
              <a:t>, Sudan, Guinea, Kenya, Nigeria and Yemen,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9605B-4A24-49BE-A1CB-ABE6B1AD4314}" type="slidenum">
              <a:rPr lang="sv-SE" smtClean="0"/>
              <a:pPr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98678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Patrialtkalt</a:t>
            </a:r>
            <a:r>
              <a:rPr lang="sv-SE" baseline="0" dirty="0"/>
              <a:t> synsätt på kvinnokroppen och kvinnlig sexualitet</a:t>
            </a:r>
          </a:p>
          <a:p>
            <a:r>
              <a:rPr lang="sv-SE" baseline="0" dirty="0" err="1"/>
              <a:t>Smutigt</a:t>
            </a:r>
            <a:r>
              <a:rPr lang="sv-SE" baseline="0" dirty="0"/>
              <a:t> med </a:t>
            </a:r>
            <a:r>
              <a:rPr lang="sv-SE" baseline="0" dirty="0" err="1"/>
              <a:t>kvnnligt</a:t>
            </a:r>
            <a:r>
              <a:rPr lang="sv-SE" baseline="0" dirty="0"/>
              <a:t> underliv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4E257F-F1B5-49F9-B3B0-74CCC47C27B8}" type="slidenum">
              <a:rPr lang="sv-SE" smtClean="0"/>
              <a:pPr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72932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9605B-4A24-49BE-A1CB-ABE6B1AD4314}" type="slidenum">
              <a:rPr lang="sv-SE" smtClean="0"/>
              <a:pPr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23481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9605B-4A24-49BE-A1CB-ABE6B1AD4314}" type="slidenum">
              <a:rPr lang="sv-SE" smtClean="0"/>
              <a:pPr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95402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9605B-4A24-49BE-A1CB-ABE6B1AD4314}" type="slidenum">
              <a:rPr lang="sv-SE" smtClean="0"/>
              <a:pPr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517840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29</a:t>
            </a:r>
            <a:r>
              <a:rPr lang="sv-SE" baseline="0" dirty="0"/>
              <a:t> länder kvinnor</a:t>
            </a:r>
          </a:p>
          <a:p>
            <a:r>
              <a:rPr lang="sv-SE" baseline="0" dirty="0"/>
              <a:t>19 länder män</a:t>
            </a:r>
          </a:p>
          <a:p>
            <a:endParaRPr lang="sv-SE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entury Gothic" pitchFamily="34" charset="0"/>
                <a:ea typeface="ＭＳ Ｐゴシック" charset="-128"/>
              </a:rPr>
              <a:t>I </a:t>
            </a:r>
            <a:r>
              <a:rPr lang="en-US" dirty="0" err="1">
                <a:latin typeface="Century Gothic" pitchFamily="34" charset="0"/>
                <a:ea typeface="ＭＳ Ｐゴシック" charset="-128"/>
              </a:rPr>
              <a:t>Egypten</a:t>
            </a:r>
            <a:r>
              <a:rPr lang="en-US" dirty="0">
                <a:latin typeface="Century Gothic" pitchFamily="34" charset="0"/>
                <a:ea typeface="ＭＳ Ｐゴシック" charset="-128"/>
              </a:rPr>
              <a:t> </a:t>
            </a:r>
            <a:r>
              <a:rPr lang="en-US" dirty="0" err="1">
                <a:latin typeface="Century Gothic" pitchFamily="34" charset="0"/>
                <a:ea typeface="ＭＳ Ｐゴシック" charset="-128"/>
              </a:rPr>
              <a:t>är</a:t>
            </a:r>
            <a:r>
              <a:rPr lang="en-US" dirty="0">
                <a:latin typeface="Century Gothic" pitchFamily="34" charset="0"/>
                <a:ea typeface="ＭＳ Ｐゴシック" charset="-128"/>
              </a:rPr>
              <a:t> 90% </a:t>
            </a:r>
            <a:r>
              <a:rPr lang="en-US" dirty="0" err="1">
                <a:latin typeface="Century Gothic" pitchFamily="34" charset="0"/>
                <a:ea typeface="ＭＳ Ｐゴシック" charset="-128"/>
              </a:rPr>
              <a:t>är</a:t>
            </a:r>
            <a:r>
              <a:rPr lang="en-US" dirty="0">
                <a:latin typeface="Century Gothic" pitchFamily="34" charset="0"/>
                <a:ea typeface="ＭＳ Ｐゴシック" charset="-128"/>
              </a:rPr>
              <a:t> </a:t>
            </a:r>
            <a:r>
              <a:rPr lang="en-US" dirty="0" err="1">
                <a:latin typeface="Century Gothic" pitchFamily="34" charset="0"/>
                <a:ea typeface="ＭＳ Ｐゴシック" charset="-128"/>
              </a:rPr>
              <a:t>stympade</a:t>
            </a:r>
            <a:r>
              <a:rPr lang="en-US" dirty="0">
                <a:latin typeface="Century Gothic" pitchFamily="34" charset="0"/>
                <a:ea typeface="ＭＳ Ｐゴシック" charset="-128"/>
              </a:rPr>
              <a:t>. 1/3 vet </a:t>
            </a:r>
            <a:r>
              <a:rPr lang="en-US" dirty="0" err="1">
                <a:latin typeface="Century Gothic" pitchFamily="34" charset="0"/>
                <a:ea typeface="ＭＳ Ｐゴシック" charset="-128"/>
              </a:rPr>
              <a:t>inte</a:t>
            </a:r>
            <a:r>
              <a:rPr lang="en-US" dirty="0">
                <a:latin typeface="Century Gothic" pitchFamily="34" charset="0"/>
                <a:ea typeface="ＭＳ Ｐゴシック" charset="-128"/>
              </a:rPr>
              <a:t> </a:t>
            </a:r>
            <a:r>
              <a:rPr lang="en-US" dirty="0" err="1">
                <a:latin typeface="Century Gothic" pitchFamily="34" charset="0"/>
                <a:ea typeface="ＭＳ Ｐゴシック" charset="-128"/>
              </a:rPr>
              <a:t>vad</a:t>
            </a:r>
            <a:r>
              <a:rPr lang="en-US" dirty="0">
                <a:latin typeface="Century Gothic" pitchFamily="34" charset="0"/>
                <a:ea typeface="ＭＳ Ｐゴシック" charset="-128"/>
              </a:rPr>
              <a:t> </a:t>
            </a:r>
            <a:r>
              <a:rPr lang="en-US" dirty="0" err="1">
                <a:latin typeface="Century Gothic" pitchFamily="34" charset="0"/>
                <a:ea typeface="ＭＳ Ｐゴシック" charset="-128"/>
              </a:rPr>
              <a:t>det</a:t>
            </a:r>
            <a:r>
              <a:rPr lang="en-US" dirty="0">
                <a:latin typeface="Century Gothic" pitchFamily="34" charset="0"/>
                <a:ea typeface="ＭＳ Ｐゴシック" charset="-128"/>
              </a:rPr>
              <a:t> </a:t>
            </a:r>
            <a:r>
              <a:rPr lang="en-US" dirty="0" err="1">
                <a:latin typeface="Century Gothic" pitchFamily="34" charset="0"/>
                <a:ea typeface="ＭＳ Ｐゴシック" charset="-128"/>
              </a:rPr>
              <a:t>andra</a:t>
            </a:r>
            <a:r>
              <a:rPr lang="en-US" dirty="0">
                <a:latin typeface="Century Gothic" pitchFamily="34" charset="0"/>
                <a:ea typeface="ＭＳ Ｐゴシック" charset="-128"/>
              </a:rPr>
              <a:t> </a:t>
            </a:r>
            <a:r>
              <a:rPr lang="en-US" dirty="0" err="1">
                <a:latin typeface="Century Gothic" pitchFamily="34" charset="0"/>
                <a:ea typeface="ＭＳ Ｐゴシック" charset="-128"/>
              </a:rPr>
              <a:t>könet</a:t>
            </a:r>
            <a:r>
              <a:rPr lang="en-US" dirty="0">
                <a:latin typeface="Century Gothic" pitchFamily="34" charset="0"/>
                <a:ea typeface="ＭＳ Ｐゴシック" charset="-128"/>
              </a:rPr>
              <a:t> </a:t>
            </a:r>
            <a:r>
              <a:rPr lang="en-US" dirty="0" err="1">
                <a:latin typeface="Century Gothic" pitchFamily="34" charset="0"/>
                <a:ea typeface="ＭＳ Ｐゴシック" charset="-128"/>
              </a:rPr>
              <a:t>tycker</a:t>
            </a:r>
            <a:r>
              <a:rPr lang="en-US" dirty="0">
                <a:latin typeface="Century Gothic" pitchFamily="34" charset="0"/>
                <a:ea typeface="ＭＳ Ｐゴシック" charset="-128"/>
              </a:rPr>
              <a:t>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9605B-4A24-49BE-A1CB-ABE6B1AD4314}" type="slidenum">
              <a:rPr lang="sv-SE" smtClean="0"/>
              <a:pPr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73722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9605B-4A24-49BE-A1CB-ABE6B1AD4314}" type="slidenum">
              <a:rPr lang="sv-SE" smtClean="0"/>
              <a:pPr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48498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9605B-4A24-49BE-A1CB-ABE6B1AD4314}" type="slidenum">
              <a:rPr lang="sv-SE" smtClean="0"/>
              <a:pPr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27781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9605B-4A24-49BE-A1CB-ABE6B1AD4314}" type="slidenum">
              <a:rPr lang="sv-SE" smtClean="0"/>
              <a:pPr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47358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9605B-4A24-49BE-A1CB-ABE6B1AD4314}" type="slidenum">
              <a:rPr lang="sv-SE" smtClean="0"/>
              <a:pPr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211125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9605B-4A24-49BE-A1CB-ABE6B1AD4314}" type="slidenum">
              <a:rPr lang="sv-SE" smtClean="0"/>
              <a:pPr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59890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Century Gothic"/>
                <a:cs typeface="Century Gothic"/>
              </a:rPr>
              <a:t>Smärtsam</a:t>
            </a:r>
            <a:r>
              <a:rPr lang="en-US" dirty="0">
                <a:latin typeface="Century Gothic"/>
                <a:cs typeface="Century Gothic"/>
              </a:rPr>
              <a:t> </a:t>
            </a:r>
            <a:r>
              <a:rPr lang="en-US" dirty="0" err="1">
                <a:latin typeface="Century Gothic"/>
                <a:cs typeface="Century Gothic"/>
              </a:rPr>
              <a:t>undersökning</a:t>
            </a:r>
            <a:r>
              <a:rPr lang="en-US" dirty="0">
                <a:latin typeface="Century Gothic"/>
                <a:cs typeface="Century Gothic"/>
              </a:rPr>
              <a:t>.</a:t>
            </a:r>
          </a:p>
          <a:p>
            <a:r>
              <a:rPr lang="en-US" dirty="0" err="1">
                <a:latin typeface="Century Gothic"/>
                <a:cs typeface="Century Gothic"/>
              </a:rPr>
              <a:t>Omöjligt</a:t>
            </a:r>
            <a:r>
              <a:rPr lang="en-US" dirty="0">
                <a:latin typeface="Century Gothic"/>
                <a:cs typeface="Century Gothic"/>
              </a:rPr>
              <a:t> </a:t>
            </a:r>
            <a:r>
              <a:rPr lang="en-US" dirty="0" err="1">
                <a:latin typeface="Century Gothic"/>
                <a:cs typeface="Century Gothic"/>
              </a:rPr>
              <a:t>att</a:t>
            </a:r>
            <a:r>
              <a:rPr lang="en-US" dirty="0">
                <a:latin typeface="Century Gothic"/>
                <a:cs typeface="Century Gothic"/>
              </a:rPr>
              <a:t> ta </a:t>
            </a:r>
            <a:r>
              <a:rPr lang="en-US" dirty="0" err="1">
                <a:latin typeface="Century Gothic"/>
                <a:cs typeface="Century Gothic"/>
              </a:rPr>
              <a:t>skalpprov</a:t>
            </a:r>
            <a:endParaRPr lang="en-US" dirty="0"/>
          </a:p>
          <a:p>
            <a:r>
              <a:rPr lang="en-US" dirty="0"/>
              <a:t>44 studier,</a:t>
            </a:r>
            <a:r>
              <a:rPr lang="en-US" baseline="0" dirty="0"/>
              <a:t> </a:t>
            </a:r>
            <a:r>
              <a:rPr lang="en-US" baseline="0" dirty="0" err="1"/>
              <a:t>vara</a:t>
            </a:r>
            <a:r>
              <a:rPr lang="en-US" baseline="0" dirty="0"/>
              <a:t> </a:t>
            </a:r>
            <a:r>
              <a:rPr lang="en-US" baseline="0" dirty="0" err="1"/>
              <a:t>av</a:t>
            </a:r>
            <a:r>
              <a:rPr lang="en-US" baseline="0" dirty="0"/>
              <a:t> 28 </a:t>
            </a:r>
            <a:r>
              <a:rPr lang="en-US" baseline="0" dirty="0" err="1"/>
              <a:t>var</a:t>
            </a:r>
            <a:r>
              <a:rPr lang="en-US" baseline="0" dirty="0"/>
              <a:t> </a:t>
            </a:r>
            <a:r>
              <a:rPr lang="en-US" baseline="0" dirty="0" err="1"/>
              <a:t>komparativa</a:t>
            </a:r>
            <a:r>
              <a:rPr lang="en-US" baseline="0" dirty="0"/>
              <a:t>. </a:t>
            </a:r>
            <a:r>
              <a:rPr lang="en-US" baseline="0" dirty="0" err="1"/>
              <a:t>Inkluderar</a:t>
            </a:r>
            <a:r>
              <a:rPr lang="en-US" baseline="0" dirty="0"/>
              <a:t> </a:t>
            </a:r>
            <a:r>
              <a:rPr lang="en-US" baseline="0" dirty="0" err="1"/>
              <a:t>över</a:t>
            </a:r>
            <a:r>
              <a:rPr lang="en-US" baseline="0" dirty="0"/>
              <a:t> 3 mil </a:t>
            </a:r>
            <a:r>
              <a:rPr lang="en-US" baseline="0" dirty="0" err="1"/>
              <a:t>patienter</a:t>
            </a:r>
            <a:endParaRPr lang="en-US" baseline="0" dirty="0"/>
          </a:p>
          <a:p>
            <a:r>
              <a:rPr lang="en-US" baseline="0" dirty="0"/>
              <a:t>Studier </a:t>
            </a:r>
            <a:r>
              <a:rPr lang="en-US" baseline="0" dirty="0" err="1"/>
              <a:t>från</a:t>
            </a:r>
            <a:r>
              <a:rPr lang="en-US" baseline="0" dirty="0"/>
              <a:t> 85-2011. 70 % </a:t>
            </a:r>
            <a:r>
              <a:rPr lang="en-US" baseline="0" dirty="0" err="1"/>
              <a:t>efter</a:t>
            </a:r>
            <a:r>
              <a:rPr lang="en-US" baseline="0" dirty="0"/>
              <a:t> 2000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15791-52D6-40C8-A311-38A770ADD552}" type="slidenum">
              <a:rPr lang="sv-SE" smtClean="0"/>
              <a:pPr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20375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Många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vården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uppleva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svårt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könsstympning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Både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forskning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uppgifter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från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vårdpersonal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många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läkare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barnmorskor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sjuksköterskor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tycker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känsliga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svåra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frågor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Kunskapsbrist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När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Hur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Varför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Vad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göra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</a:t>
            </a:r>
            <a:r>
              <a:rPr lang="en-US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svaret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Tabubelagt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r>
              <a:rPr lang="en-US" dirty="0" err="1"/>
              <a:t>Saklig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baseline="0" dirty="0"/>
              <a:t> </a:t>
            </a:r>
            <a:r>
              <a:rPr lang="en-US" baseline="0" dirty="0" err="1"/>
              <a:t>lyhördhet</a:t>
            </a:r>
            <a:r>
              <a:rPr lang="en-US" baseline="0" dirty="0"/>
              <a:t>.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Vården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respekt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människors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värde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enskilda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människans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värdighet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få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sakkunnig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omsorgsfull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hälso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sjukvård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kvalitet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står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överenstämmelse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vetenskap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beprövad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erfarenhet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/>
          </a:p>
          <a:p>
            <a:r>
              <a:rPr lang="en-US" b="1" baseline="0" dirty="0" err="1"/>
              <a:t>Diskriminering</a:t>
            </a:r>
            <a:r>
              <a:rPr lang="en-US" b="1" baseline="0" dirty="0"/>
              <a:t>?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viktigt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könsstympning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hanteras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tillstånd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orsaka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besvär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sammanhang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berör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sexuell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hälsa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sexualitet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familjeplanering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mödrahälsovård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ungdomsmottagning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kvinnan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söker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besvär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relaterade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till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följder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tidigare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könsstympning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relevansen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tydlig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9605B-4A24-49BE-A1CB-ABE6B1AD4314}" type="slidenum">
              <a:rPr lang="sv-SE" smtClean="0"/>
              <a:pPr/>
              <a:t>41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6731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9605B-4A24-49BE-A1CB-ABE6B1AD4314}" type="slidenum">
              <a:rPr lang="sv-SE" smtClean="0"/>
              <a:pPr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6107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Sverige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var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det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första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landet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västvärlden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som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förbjöd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kvinnlig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könsstympning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/>
              <a:t>Vid </a:t>
            </a:r>
            <a:r>
              <a:rPr lang="en-US" dirty="0" err="1"/>
              <a:t>misstanke</a:t>
            </a:r>
            <a:r>
              <a:rPr lang="en-US" baseline="0" dirty="0"/>
              <a:t> </a:t>
            </a:r>
            <a:r>
              <a:rPr lang="en-US" baseline="0" dirty="0" err="1"/>
              <a:t>om</a:t>
            </a:r>
            <a:r>
              <a:rPr lang="en-US" baseline="0" dirty="0"/>
              <a:t> </a:t>
            </a:r>
            <a:r>
              <a:rPr lang="en-US" baseline="0" dirty="0" err="1"/>
              <a:t>kks</a:t>
            </a:r>
            <a:r>
              <a:rPr lang="en-US" baseline="0" dirty="0"/>
              <a:t> </a:t>
            </a:r>
            <a:r>
              <a:rPr lang="en-US" baseline="0" dirty="0" err="1"/>
              <a:t>eller</a:t>
            </a:r>
            <a:r>
              <a:rPr lang="en-US" baseline="0" dirty="0"/>
              <a:t> risk </a:t>
            </a:r>
            <a:r>
              <a:rPr lang="en-US" baseline="0" dirty="0" err="1"/>
              <a:t>för</a:t>
            </a:r>
            <a:r>
              <a:rPr lang="en-US" baseline="0" dirty="0"/>
              <a:t> </a:t>
            </a:r>
            <a:r>
              <a:rPr lang="en-US" baseline="0" dirty="0" err="1"/>
              <a:t>kks</a:t>
            </a:r>
            <a:r>
              <a:rPr lang="en-US" baseline="0" dirty="0"/>
              <a:t> </a:t>
            </a:r>
            <a:r>
              <a:rPr lang="en-US" baseline="0" dirty="0" err="1"/>
              <a:t>är</a:t>
            </a:r>
            <a:r>
              <a:rPr lang="en-US" baseline="0" dirty="0"/>
              <a:t> </a:t>
            </a:r>
            <a:r>
              <a:rPr lang="en-US" baseline="0" dirty="0" err="1"/>
              <a:t>vårdperosnal</a:t>
            </a:r>
            <a:r>
              <a:rPr lang="en-US" baseline="0" dirty="0"/>
              <a:t> </a:t>
            </a:r>
            <a:r>
              <a:rPr lang="en-US" baseline="0" dirty="0" err="1"/>
              <a:t>förpliktigade</a:t>
            </a:r>
            <a:r>
              <a:rPr lang="en-US" baseline="0" dirty="0"/>
              <a:t> </a:t>
            </a:r>
            <a:r>
              <a:rPr lang="en-US" baseline="0" dirty="0" err="1"/>
              <a:t>att</a:t>
            </a:r>
            <a:r>
              <a:rPr lang="en-US" baseline="0" dirty="0"/>
              <a:t> </a:t>
            </a:r>
            <a:r>
              <a:rPr lang="en-US" baseline="0" dirty="0" err="1"/>
              <a:t>anmäla</a:t>
            </a:r>
            <a:r>
              <a:rPr lang="en-US" baseline="0" dirty="0"/>
              <a:t> </a:t>
            </a:r>
            <a:r>
              <a:rPr lang="en-US" baseline="0" dirty="0" err="1"/>
              <a:t>enligt</a:t>
            </a:r>
            <a:r>
              <a:rPr lang="en-US" baseline="0" dirty="0"/>
              <a:t> </a:t>
            </a:r>
            <a:r>
              <a:rPr lang="en-US" baseline="0" dirty="0" err="1"/>
              <a:t>socialtjänstlagen</a:t>
            </a:r>
            <a:r>
              <a:rPr lang="en-US" baseline="0" dirty="0"/>
              <a:t> </a:t>
            </a:r>
            <a:r>
              <a:rPr lang="en-US" baseline="0" dirty="0" err="1"/>
              <a:t>Paragraf</a:t>
            </a:r>
            <a:r>
              <a:rPr lang="en-US" baseline="0" dirty="0"/>
              <a:t> 14. Oro </a:t>
            </a:r>
            <a:r>
              <a:rPr lang="en-US" baseline="0" dirty="0" err="1"/>
              <a:t>för</a:t>
            </a:r>
            <a:r>
              <a:rPr lang="en-US" baseline="0" dirty="0"/>
              <a:t> </a:t>
            </a:r>
            <a:r>
              <a:rPr lang="en-US" baseline="0" dirty="0" err="1"/>
              <a:t>att</a:t>
            </a:r>
            <a:r>
              <a:rPr lang="en-US" baseline="0" dirty="0"/>
              <a:t> barn far </a:t>
            </a:r>
            <a:r>
              <a:rPr lang="en-US" baseline="0" dirty="0" err="1"/>
              <a:t>illa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Orosanmälan.se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9605B-4A24-49BE-A1CB-ABE6B1AD4314}" type="slidenum">
              <a:rPr lang="sv-SE" smtClean="0"/>
              <a:pPr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9596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Frankrike, </a:t>
            </a:r>
            <a:r>
              <a:rPr lang="sv-SE" dirty="0" err="1"/>
              <a:t>italien</a:t>
            </a:r>
            <a:r>
              <a:rPr lang="sv-SE" dirty="0"/>
              <a:t>,</a:t>
            </a:r>
            <a:r>
              <a:rPr lang="sv-SE" baseline="0" dirty="0"/>
              <a:t> </a:t>
            </a:r>
            <a:r>
              <a:rPr lang="sv-SE" baseline="0" dirty="0" err="1"/>
              <a:t>schweitz</a:t>
            </a:r>
            <a:endParaRPr lang="sv-SE" baseline="0" dirty="0"/>
          </a:p>
          <a:p>
            <a:r>
              <a:rPr lang="sv-SE" baseline="0" dirty="0"/>
              <a:t>2-10 år fängelse. 10-15 år </a:t>
            </a:r>
            <a:r>
              <a:rPr lang="sv-SE" baseline="0" dirty="0" err="1"/>
              <a:t>preskriptinstid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9605B-4A24-49BE-A1CB-ABE6B1AD4314}" type="slidenum">
              <a:rPr lang="sv-SE" smtClean="0"/>
              <a:pPr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00788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Afrikanska</a:t>
            </a:r>
            <a:r>
              <a:rPr lang="en-US" dirty="0"/>
              <a:t> </a:t>
            </a:r>
            <a:r>
              <a:rPr lang="en-US" dirty="0" err="1"/>
              <a:t>enhets</a:t>
            </a:r>
            <a:r>
              <a:rPr lang="en-US" dirty="0"/>
              <a:t> </a:t>
            </a:r>
            <a:r>
              <a:rPr lang="en-US" dirty="0" err="1"/>
              <a:t>organisationen</a:t>
            </a:r>
            <a:endParaRPr lang="en-US" dirty="0"/>
          </a:p>
          <a:p>
            <a:r>
              <a:rPr lang="en-US" baseline="0" dirty="0"/>
              <a:t> </a:t>
            </a:r>
            <a:r>
              <a:rPr lang="en-US" baseline="0" dirty="0" err="1"/>
              <a:t>oau</a:t>
            </a:r>
            <a:endParaRPr lang="en-US" baseline="0" dirty="0"/>
          </a:p>
          <a:p>
            <a:r>
              <a:rPr lang="en-US" baseline="0" dirty="0" err="1"/>
              <a:t>Iac</a:t>
            </a:r>
            <a:r>
              <a:rPr lang="en-US" baseline="0" dirty="0"/>
              <a:t> </a:t>
            </a:r>
            <a:r>
              <a:rPr lang="en-US" baseline="0" dirty="0" err="1"/>
              <a:t>intercommetee</a:t>
            </a:r>
            <a:endParaRPr lang="en-US" baseline="0" dirty="0"/>
          </a:p>
          <a:p>
            <a:r>
              <a:rPr lang="en-US" baseline="0" dirty="0" err="1"/>
              <a:t>Tostan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9605B-4A24-49BE-A1CB-ABE6B1AD4314}" type="slidenum">
              <a:rPr lang="sv-SE" smtClean="0"/>
              <a:pPr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7259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9605B-4A24-49BE-A1CB-ABE6B1AD4314}" type="slidenum">
              <a:rPr lang="sv-SE" smtClean="0"/>
              <a:pPr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7428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>
                <a:ea typeface="ＭＳ Ｐゴシック" charset="-128"/>
              </a:rPr>
              <a:t>Sverige </a:t>
            </a:r>
            <a:r>
              <a:rPr lang="sv-SE" dirty="0" err="1">
                <a:ea typeface="ＭＳ Ｐゴシック" charset="-128"/>
              </a:rPr>
              <a:t>specielt</a:t>
            </a:r>
            <a:r>
              <a:rPr lang="sv-SE" dirty="0">
                <a:ea typeface="ＭＳ Ｐゴシック" charset="-128"/>
              </a:rPr>
              <a:t> med hög </a:t>
            </a:r>
            <a:r>
              <a:rPr lang="sv-SE" dirty="0" err="1">
                <a:ea typeface="ＭＳ Ｐゴシック" charset="-128"/>
              </a:rPr>
              <a:t>prevalence</a:t>
            </a:r>
            <a:r>
              <a:rPr lang="sv-SE" dirty="0">
                <a:ea typeface="ＭＳ Ｐゴシック" charset="-128"/>
              </a:rPr>
              <a:t> av könsstympade kvinnor</a:t>
            </a:r>
          </a:p>
          <a:p>
            <a:r>
              <a:rPr lang="sv-SE" dirty="0">
                <a:ea typeface="ＭＳ Ｐゴシック" charset="-128"/>
              </a:rPr>
              <a:t>Källor 1: Socialstyrelsen, 2: Rigmor Berg WHO, 3: NHS,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EU:  500.000 kvinnor 2012 har genomgått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9605B-4A24-49BE-A1CB-ABE6B1AD4314}" type="slidenum">
              <a:rPr lang="sv-SE" smtClean="0"/>
              <a:pPr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40768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Typ</a:t>
            </a:r>
            <a:r>
              <a:rPr lang="en-US" dirty="0"/>
              <a:t> IV: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skadliga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ingrepp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exempelvis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prickning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snittning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skrapning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brännande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9605B-4A24-49BE-A1CB-ABE6B1AD4314}" type="slidenum">
              <a:rPr lang="sv-SE" smtClean="0"/>
              <a:pPr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1260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resentation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noProof="0" dirty="0"/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1117600"/>
            <a:ext cx="7772400" cy="1746221"/>
          </a:xfrm>
        </p:spPr>
        <p:txBody>
          <a:bodyPr/>
          <a:lstStyle>
            <a:lvl1pPr algn="ctr">
              <a:lnSpc>
                <a:spcPct val="10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Klicka här för att ändra format</a:t>
            </a:r>
            <a:endParaRPr lang="sv-SE" noProof="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5800" y="2836330"/>
            <a:ext cx="7772400" cy="1752600"/>
          </a:xfrm>
        </p:spPr>
        <p:txBody>
          <a:bodyPr/>
          <a:lstStyle>
            <a:lvl1pPr marL="0" indent="0" algn="ctr">
              <a:lnSpc>
                <a:spcPts val="4200"/>
              </a:lnSpc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Klicka om du vill redigera mall för underrubrikformat</a:t>
            </a:r>
            <a:endParaRPr lang="sv-SE" noProof="0" dirty="0"/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670" y="5884862"/>
            <a:ext cx="1174842" cy="57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78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resentation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noProof="0" dirty="0"/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1117600"/>
            <a:ext cx="7772400" cy="1746221"/>
          </a:xfrm>
        </p:spPr>
        <p:txBody>
          <a:bodyPr/>
          <a:lstStyle>
            <a:lvl1pPr algn="ctr">
              <a:lnSpc>
                <a:spcPct val="10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sv-SE" noProof="0" dirty="0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5800" y="2836330"/>
            <a:ext cx="7772400" cy="1752600"/>
          </a:xfrm>
        </p:spPr>
        <p:txBody>
          <a:bodyPr/>
          <a:lstStyle>
            <a:lvl1pPr marL="0" indent="0" algn="ctr">
              <a:lnSpc>
                <a:spcPts val="4200"/>
              </a:lnSpc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Klicka här för att ändra format på underrubrik i bakgrunden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670" y="5884862"/>
            <a:ext cx="1174842" cy="57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5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, 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1803427"/>
            <a:ext cx="7772400" cy="1746221"/>
          </a:xfrm>
        </p:spPr>
        <p:txBody>
          <a:bodyPr/>
          <a:lstStyle>
            <a:lvl1pPr algn="ctr">
              <a:lnSpc>
                <a:spcPct val="100000"/>
              </a:lnSpc>
              <a:defRPr sz="4800" i="1">
                <a:solidFill>
                  <a:schemeClr val="bg1"/>
                </a:solidFill>
              </a:defRPr>
            </a:lvl1pPr>
          </a:lstStyle>
          <a:p>
            <a:r>
              <a:rPr lang="sv-SE" noProof="0" dirty="0"/>
              <a:t>Klicka här för att ändra format</a:t>
            </a:r>
          </a:p>
        </p:txBody>
      </p:sp>
      <p:sp>
        <p:nvSpPr>
          <p:cNvPr id="5" name="Platshållare för sidfot 3"/>
          <p:cNvSpPr>
            <a:spLocks noGrp="1"/>
          </p:cNvSpPr>
          <p:nvPr>
            <p:ph type="ftr" sz="quarter" idx="3"/>
          </p:nvPr>
        </p:nvSpPr>
        <p:spPr>
          <a:xfrm>
            <a:off x="331125" y="6434051"/>
            <a:ext cx="4614947" cy="21261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noProof="0"/>
              <a:t>Bita Eshraghi 20180416</a:t>
            </a:r>
            <a:endParaRPr lang="sv-SE" noProof="0" dirty="0"/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2" y="6151868"/>
            <a:ext cx="916780" cy="44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62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11210" y="214136"/>
            <a:ext cx="7950190" cy="114300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5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130"/>
              </a:spcBef>
              <a:defRPr/>
            </a:lvl1pPr>
          </a:lstStyle>
          <a:p>
            <a:pPr lvl="0"/>
            <a:r>
              <a:rPr lang="sv-SE" noProof="0" dirty="0"/>
              <a:t>Klicka</a:t>
            </a:r>
            <a:r>
              <a:rPr lang="sv-SE" dirty="0"/>
              <a:t>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3"/>
          </p:nvPr>
        </p:nvSpPr>
        <p:spPr>
          <a:xfrm>
            <a:off x="331125" y="6434051"/>
            <a:ext cx="4614947" cy="21261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Bita Eshraghi 20180416</a:t>
            </a:r>
          </a:p>
        </p:txBody>
      </p:sp>
    </p:spTree>
    <p:extLst>
      <p:ext uri="{BB962C8B-B14F-4D97-AF65-F5344CB8AC3E}">
        <p14:creationId xmlns:p14="http://schemas.microsoft.com/office/powerpoint/2010/main" val="2191252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brö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11210" y="216128"/>
            <a:ext cx="7950190" cy="1143000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1130"/>
              </a:spcBef>
              <a:buFontTx/>
              <a:buNone/>
              <a:defRPr/>
            </a:lvl1pPr>
          </a:lstStyle>
          <a:p>
            <a:pPr lvl="0"/>
            <a:r>
              <a:rPr lang="sv-SE" noProof="0" dirty="0"/>
              <a:t>Klicka</a:t>
            </a:r>
            <a:r>
              <a:rPr lang="sv-SE" dirty="0"/>
              <a:t> här för att ändra format på bakgrundstexten</a:t>
            </a: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3"/>
          </p:nvPr>
        </p:nvSpPr>
        <p:spPr>
          <a:xfrm>
            <a:off x="331125" y="6434051"/>
            <a:ext cx="4614947" cy="21261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Bita Eshraghi 20180416</a:t>
            </a:r>
          </a:p>
        </p:txBody>
      </p:sp>
    </p:spTree>
    <p:extLst>
      <p:ext uri="{BB962C8B-B14F-4D97-AF65-F5344CB8AC3E}">
        <p14:creationId xmlns:p14="http://schemas.microsoft.com/office/powerpoint/2010/main" val="2905843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sida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69715" y="214135"/>
            <a:ext cx="4083217" cy="114300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5"/>
                </a:solidFill>
              </a:defRPr>
            </a:lvl1pPr>
          </a:lstStyle>
          <a:p>
            <a:r>
              <a:rPr lang="sv-SE" noProof="0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63533" y="1733551"/>
            <a:ext cx="4076700" cy="4286250"/>
          </a:xfrm>
        </p:spPr>
        <p:txBody>
          <a:bodyPr/>
          <a:lstStyle>
            <a:lvl1pPr>
              <a:spcBef>
                <a:spcPts val="1130"/>
              </a:spcBef>
              <a:defRPr/>
            </a:lvl1pPr>
          </a:lstStyle>
          <a:p>
            <a:pPr lvl="0"/>
            <a:r>
              <a:rPr lang="sv-SE" noProof="0" dirty="0"/>
              <a:t>Klicka här för att ändra format på bakgrundstexten</a:t>
            </a:r>
          </a:p>
          <a:p>
            <a:pPr lvl="1"/>
            <a:r>
              <a:rPr lang="sv-SE" noProof="0" dirty="0"/>
              <a:t>Nivå två</a:t>
            </a:r>
          </a:p>
          <a:p>
            <a:pPr lvl="2"/>
            <a:r>
              <a:rPr lang="sv-SE" noProof="0" dirty="0"/>
              <a:t>Nivå tre</a:t>
            </a:r>
          </a:p>
          <a:p>
            <a:pPr lvl="3"/>
            <a:r>
              <a:rPr lang="sv-SE" noProof="0" dirty="0"/>
              <a:t>Nivå fyra</a:t>
            </a:r>
          </a:p>
          <a:p>
            <a:pPr lvl="4"/>
            <a:r>
              <a:rPr lang="sv-SE" noProof="0" dirty="0"/>
              <a:t>Nivå fem</a:t>
            </a:r>
          </a:p>
        </p:txBody>
      </p:sp>
      <p:sp>
        <p:nvSpPr>
          <p:cNvPr id="6" name="Platshållare för bild 5"/>
          <p:cNvSpPr>
            <a:spLocks noGrp="1"/>
          </p:cNvSpPr>
          <p:nvPr>
            <p:ph type="pic" sz="quarter" idx="10"/>
          </p:nvPr>
        </p:nvSpPr>
        <p:spPr>
          <a:xfrm>
            <a:off x="728663" y="906463"/>
            <a:ext cx="3444875" cy="4325937"/>
          </a:xfrm>
        </p:spPr>
        <p:txBody>
          <a:bodyPr tIns="504000"/>
          <a:lstStyle>
            <a:lvl1pPr marL="0" indent="0" algn="ctr">
              <a:buFontTx/>
              <a:buNone/>
              <a:defRPr sz="1800"/>
            </a:lvl1pPr>
          </a:lstStyle>
          <a:p>
            <a:endParaRPr lang="sv-SE" noProof="0" dirty="0"/>
          </a:p>
        </p:txBody>
      </p:sp>
      <p:sp>
        <p:nvSpPr>
          <p:cNvPr id="5" name="Platshållare för sidfot 3"/>
          <p:cNvSpPr>
            <a:spLocks noGrp="1"/>
          </p:cNvSpPr>
          <p:nvPr>
            <p:ph type="ftr" sz="quarter" idx="3"/>
          </p:nvPr>
        </p:nvSpPr>
        <p:spPr>
          <a:xfrm>
            <a:off x="331125" y="6434051"/>
            <a:ext cx="4614947" cy="21261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noProof="0"/>
              <a:t>Bita Eshraghi 20180416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293562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sida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11210" y="214136"/>
            <a:ext cx="3866973" cy="114300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5"/>
                </a:solidFill>
              </a:defRPr>
            </a:lvl1pPr>
          </a:lstStyle>
          <a:p>
            <a:r>
              <a:rPr lang="sv-SE" noProof="0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11199" y="1733551"/>
            <a:ext cx="4170364" cy="4286250"/>
          </a:xfrm>
        </p:spPr>
        <p:txBody>
          <a:bodyPr/>
          <a:lstStyle>
            <a:lvl1pPr>
              <a:spcBef>
                <a:spcPts val="1130"/>
              </a:spcBef>
              <a:defRPr/>
            </a:lvl1pPr>
          </a:lstStyle>
          <a:p>
            <a:pPr lvl="0"/>
            <a:r>
              <a:rPr lang="sv-SE" noProof="0" dirty="0"/>
              <a:t>Klicka här för att ändra format på bakgrundstexten</a:t>
            </a:r>
          </a:p>
          <a:p>
            <a:pPr lvl="1"/>
            <a:r>
              <a:rPr lang="sv-SE" noProof="0" dirty="0"/>
              <a:t>Nivå två</a:t>
            </a:r>
          </a:p>
          <a:p>
            <a:pPr lvl="2"/>
            <a:r>
              <a:rPr lang="sv-SE" noProof="0" dirty="0"/>
              <a:t>Nivå tre</a:t>
            </a:r>
          </a:p>
          <a:p>
            <a:pPr lvl="3"/>
            <a:r>
              <a:rPr lang="sv-SE" noProof="0" dirty="0"/>
              <a:t>Nivå fyra</a:t>
            </a:r>
          </a:p>
          <a:p>
            <a:pPr lvl="4"/>
            <a:r>
              <a:rPr lang="sv-SE" noProof="0" dirty="0"/>
              <a:t>Nivå fem</a:t>
            </a:r>
          </a:p>
        </p:txBody>
      </p:sp>
      <p:sp>
        <p:nvSpPr>
          <p:cNvPr id="5" name="Platshållare för bild 4"/>
          <p:cNvSpPr>
            <a:spLocks noGrp="1"/>
          </p:cNvSpPr>
          <p:nvPr>
            <p:ph type="pic" sz="quarter" idx="10"/>
          </p:nvPr>
        </p:nvSpPr>
        <p:spPr>
          <a:xfrm>
            <a:off x="5114396" y="576263"/>
            <a:ext cx="3817937" cy="5426075"/>
          </a:xfrm>
        </p:spPr>
        <p:txBody>
          <a:bodyPr tIns="1152000"/>
          <a:lstStyle>
            <a:lvl1pPr marL="0" indent="0" algn="ctr">
              <a:buFontTx/>
              <a:buNone/>
              <a:defRPr sz="1800"/>
            </a:lvl1pPr>
          </a:lstStyle>
          <a:p>
            <a:endParaRPr lang="sv-SE" noProof="0" dirty="0"/>
          </a:p>
        </p:txBody>
      </p:sp>
      <p:sp>
        <p:nvSpPr>
          <p:cNvPr id="6" name="Platshållare för sidfot 3"/>
          <p:cNvSpPr>
            <a:spLocks noGrp="1"/>
          </p:cNvSpPr>
          <p:nvPr>
            <p:ph type="ftr" sz="quarter" idx="3"/>
          </p:nvPr>
        </p:nvSpPr>
        <p:spPr>
          <a:xfrm>
            <a:off x="331125" y="6434051"/>
            <a:ext cx="4614947" cy="21261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noProof="0"/>
              <a:t>Bita Eshraghi 20180416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714738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11209" y="214136"/>
            <a:ext cx="7814723" cy="114300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5"/>
                </a:solidFill>
              </a:defRPr>
            </a:lvl1pPr>
          </a:lstStyle>
          <a:p>
            <a:r>
              <a:rPr lang="sv-SE" noProof="0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11199" y="1733551"/>
            <a:ext cx="4459289" cy="4286250"/>
          </a:xfrm>
        </p:spPr>
        <p:txBody>
          <a:bodyPr/>
          <a:lstStyle>
            <a:lvl1pPr>
              <a:spcBef>
                <a:spcPts val="1130"/>
              </a:spcBef>
              <a:defRPr/>
            </a:lvl1pPr>
          </a:lstStyle>
          <a:p>
            <a:pPr lvl="0"/>
            <a:r>
              <a:rPr lang="sv-SE" noProof="0" dirty="0"/>
              <a:t>Klicka här för att ändra format på bakgrundstexten</a:t>
            </a:r>
          </a:p>
          <a:p>
            <a:pPr lvl="1"/>
            <a:r>
              <a:rPr lang="sv-SE" noProof="0" dirty="0"/>
              <a:t>Nivå två</a:t>
            </a:r>
          </a:p>
          <a:p>
            <a:pPr lvl="2"/>
            <a:r>
              <a:rPr lang="sv-SE" noProof="0" dirty="0"/>
              <a:t>Nivå tre</a:t>
            </a:r>
          </a:p>
          <a:p>
            <a:pPr lvl="3"/>
            <a:r>
              <a:rPr lang="sv-SE" noProof="0" dirty="0"/>
              <a:t>Nivå fyra</a:t>
            </a:r>
          </a:p>
          <a:p>
            <a:pPr lvl="4"/>
            <a:r>
              <a:rPr lang="sv-SE" noProof="0" dirty="0"/>
              <a:t>Nivå fem</a:t>
            </a:r>
          </a:p>
        </p:txBody>
      </p:sp>
      <p:sp>
        <p:nvSpPr>
          <p:cNvPr id="5" name="Platshållare för diagram 4"/>
          <p:cNvSpPr>
            <a:spLocks noGrp="1"/>
          </p:cNvSpPr>
          <p:nvPr>
            <p:ph type="chart" sz="quarter" idx="10"/>
          </p:nvPr>
        </p:nvSpPr>
        <p:spPr>
          <a:xfrm>
            <a:off x="5333999" y="1735138"/>
            <a:ext cx="3183467" cy="4276725"/>
          </a:xfrm>
        </p:spPr>
        <p:txBody>
          <a:bodyPr tIns="540000"/>
          <a:lstStyle>
            <a:lvl1pPr marL="0" indent="0" algn="ctr">
              <a:buFontTx/>
              <a:buNone/>
              <a:defRPr sz="1800"/>
            </a:lvl1pPr>
          </a:lstStyle>
          <a:p>
            <a:endParaRPr lang="sv-SE" noProof="0" dirty="0"/>
          </a:p>
        </p:txBody>
      </p:sp>
      <p:sp>
        <p:nvSpPr>
          <p:cNvPr id="6" name="Platshållare för sidfot 3"/>
          <p:cNvSpPr>
            <a:spLocks noGrp="1"/>
          </p:cNvSpPr>
          <p:nvPr>
            <p:ph type="ftr" sz="quarter" idx="3"/>
          </p:nvPr>
        </p:nvSpPr>
        <p:spPr>
          <a:xfrm>
            <a:off x="331125" y="6434051"/>
            <a:ext cx="4614947" cy="21261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noProof="0"/>
              <a:t>Bita Eshraghi 20180416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3928478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solidFill>
            <a:srgbClr val="C8C9C7"/>
          </a:solidFill>
        </p:spPr>
        <p:txBody>
          <a:bodyPr tIns="1404000"/>
          <a:lstStyle>
            <a:lvl1pPr marL="0" indent="0" algn="ctr">
              <a:buFontTx/>
              <a:buNone/>
              <a:defRPr sz="1800"/>
            </a:lvl1pPr>
          </a:lstStyle>
          <a:p>
            <a:endParaRPr lang="sv-SE" noProof="0" dirty="0"/>
          </a:p>
        </p:txBody>
      </p:sp>
      <p:sp>
        <p:nvSpPr>
          <p:cNvPr id="5" name="Platshållare för sidfot 3"/>
          <p:cNvSpPr>
            <a:spLocks noGrp="1"/>
          </p:cNvSpPr>
          <p:nvPr>
            <p:ph type="ftr" sz="quarter" idx="3"/>
          </p:nvPr>
        </p:nvSpPr>
        <p:spPr>
          <a:xfrm>
            <a:off x="331125" y="6434051"/>
            <a:ext cx="4614947" cy="21261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noProof="0"/>
              <a:t>Bita Eshraghi 20180416</a:t>
            </a:r>
            <a:endParaRPr lang="sv-SE" noProof="0" dirty="0"/>
          </a:p>
        </p:txBody>
      </p:sp>
      <p:sp>
        <p:nvSpPr>
          <p:cNvPr id="6" name="Platshållare för text 12"/>
          <p:cNvSpPr>
            <a:spLocks noGrp="1"/>
          </p:cNvSpPr>
          <p:nvPr>
            <p:ph type="body" sz="quarter" idx="11" hasCustomPrompt="1"/>
          </p:nvPr>
        </p:nvSpPr>
        <p:spPr>
          <a:xfrm>
            <a:off x="7808118" y="6149975"/>
            <a:ext cx="918000" cy="450000"/>
          </a:xfrm>
          <a:blipFill>
            <a:blip r:embed="rId2" cstate="print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sv-SE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464594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resentation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1117600"/>
            <a:ext cx="7772400" cy="1746221"/>
          </a:xfrm>
        </p:spPr>
        <p:txBody>
          <a:bodyPr/>
          <a:lstStyle>
            <a:lvl1pPr algn="ctr">
              <a:lnSpc>
                <a:spcPct val="10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sv-SE" noProof="0" dirty="0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5800" y="2836330"/>
            <a:ext cx="7772400" cy="1752600"/>
          </a:xfrm>
        </p:spPr>
        <p:txBody>
          <a:bodyPr/>
          <a:lstStyle>
            <a:lvl1pPr marL="0" indent="0" algn="ctr">
              <a:lnSpc>
                <a:spcPts val="4200"/>
              </a:lnSpc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Klicka här för att ändra format på underrubrik i bakgrunden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670" y="5884862"/>
            <a:ext cx="1174842" cy="57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43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, 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1803427"/>
            <a:ext cx="7772400" cy="1746221"/>
          </a:xfrm>
        </p:spPr>
        <p:txBody>
          <a:bodyPr/>
          <a:lstStyle>
            <a:lvl1pPr algn="ctr">
              <a:lnSpc>
                <a:spcPct val="100000"/>
              </a:lnSpc>
              <a:defRPr sz="4800" i="1">
                <a:solidFill>
                  <a:schemeClr val="bg1"/>
                </a:solidFill>
              </a:defRPr>
            </a:lvl1pPr>
          </a:lstStyle>
          <a:p>
            <a:r>
              <a:rPr lang="sv-SE" noProof="0" dirty="0"/>
              <a:t>Klicka här för att ändra format</a:t>
            </a:r>
          </a:p>
        </p:txBody>
      </p:sp>
      <p:sp>
        <p:nvSpPr>
          <p:cNvPr id="5" name="Platshållare för sidfot 3"/>
          <p:cNvSpPr>
            <a:spLocks noGrp="1"/>
          </p:cNvSpPr>
          <p:nvPr>
            <p:ph type="ftr" sz="quarter" idx="3"/>
          </p:nvPr>
        </p:nvSpPr>
        <p:spPr>
          <a:xfrm>
            <a:off x="331125" y="6434051"/>
            <a:ext cx="4614947" cy="21261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noProof="0"/>
              <a:t>Bita Eshraghi 20180416</a:t>
            </a:r>
            <a:endParaRPr lang="sv-SE" noProof="0" dirty="0"/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2" y="6151868"/>
            <a:ext cx="916780" cy="44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3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, 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noProof="0" dirty="0"/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1803427"/>
            <a:ext cx="7772400" cy="1746221"/>
          </a:xfrm>
        </p:spPr>
        <p:txBody>
          <a:bodyPr/>
          <a:lstStyle>
            <a:lvl1pPr algn="ctr">
              <a:lnSpc>
                <a:spcPct val="100000"/>
              </a:lnSpc>
              <a:defRPr sz="4800" i="1"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Klicka här för att ändra format</a:t>
            </a:r>
            <a:endParaRPr lang="sv-SE" noProof="0" dirty="0"/>
          </a:p>
        </p:txBody>
      </p:sp>
      <p:sp>
        <p:nvSpPr>
          <p:cNvPr id="5" name="Platshållare för sidfot 3"/>
          <p:cNvSpPr>
            <a:spLocks noGrp="1"/>
          </p:cNvSpPr>
          <p:nvPr>
            <p:ph type="ftr" sz="quarter" idx="3"/>
          </p:nvPr>
        </p:nvSpPr>
        <p:spPr>
          <a:xfrm>
            <a:off x="331125" y="6434051"/>
            <a:ext cx="4614947" cy="21261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noProof="0"/>
              <a:t>Bita Eshraghi 20180416</a:t>
            </a:r>
            <a:endParaRPr lang="sv-SE" noProof="0" dirty="0"/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2" y="6151868"/>
            <a:ext cx="916780" cy="44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639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11210" y="214136"/>
            <a:ext cx="7950190" cy="114300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4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130"/>
              </a:spcBef>
              <a:defRPr/>
            </a:lvl1pPr>
          </a:lstStyle>
          <a:p>
            <a:pPr lvl="0"/>
            <a:r>
              <a:rPr lang="sv-SE" noProof="0" dirty="0"/>
              <a:t>Klicka</a:t>
            </a:r>
            <a:r>
              <a:rPr lang="sv-SE" dirty="0"/>
              <a:t>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3"/>
          </p:nvPr>
        </p:nvSpPr>
        <p:spPr>
          <a:xfrm>
            <a:off x="331125" y="6434051"/>
            <a:ext cx="4614947" cy="21261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Bita Eshraghi 20180416</a:t>
            </a:r>
          </a:p>
        </p:txBody>
      </p:sp>
    </p:spTree>
    <p:extLst>
      <p:ext uri="{BB962C8B-B14F-4D97-AF65-F5344CB8AC3E}">
        <p14:creationId xmlns:p14="http://schemas.microsoft.com/office/powerpoint/2010/main" val="33000568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brö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11210" y="216128"/>
            <a:ext cx="7950190" cy="114300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1130"/>
              </a:spcBef>
              <a:buFontTx/>
              <a:buNone/>
              <a:defRPr/>
            </a:lvl1pPr>
          </a:lstStyle>
          <a:p>
            <a:pPr lvl="0"/>
            <a:r>
              <a:rPr lang="sv-SE" noProof="0" dirty="0"/>
              <a:t>Klicka</a:t>
            </a:r>
            <a:r>
              <a:rPr lang="sv-SE" dirty="0"/>
              <a:t> här för att ändra format på bakgrundstexten</a:t>
            </a: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3"/>
          </p:nvPr>
        </p:nvSpPr>
        <p:spPr>
          <a:xfrm>
            <a:off x="331125" y="6434051"/>
            <a:ext cx="4614947" cy="21261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Bita Eshraghi 20180416</a:t>
            </a:r>
          </a:p>
        </p:txBody>
      </p:sp>
    </p:spTree>
    <p:extLst>
      <p:ext uri="{BB962C8B-B14F-4D97-AF65-F5344CB8AC3E}">
        <p14:creationId xmlns:p14="http://schemas.microsoft.com/office/powerpoint/2010/main" val="7999582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sida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69715" y="214135"/>
            <a:ext cx="4083217" cy="114300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4"/>
                </a:solidFill>
              </a:defRPr>
            </a:lvl1pPr>
          </a:lstStyle>
          <a:p>
            <a:r>
              <a:rPr lang="sv-SE" noProof="0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63533" y="1733551"/>
            <a:ext cx="4076700" cy="4286250"/>
          </a:xfrm>
        </p:spPr>
        <p:txBody>
          <a:bodyPr/>
          <a:lstStyle>
            <a:lvl1pPr>
              <a:spcBef>
                <a:spcPts val="1130"/>
              </a:spcBef>
              <a:defRPr/>
            </a:lvl1pPr>
          </a:lstStyle>
          <a:p>
            <a:pPr lvl="0"/>
            <a:r>
              <a:rPr lang="sv-SE" noProof="0" dirty="0"/>
              <a:t>Klicka här för att ändra format på bakgrundstexten</a:t>
            </a:r>
          </a:p>
          <a:p>
            <a:pPr lvl="1"/>
            <a:r>
              <a:rPr lang="sv-SE" noProof="0" dirty="0"/>
              <a:t>Nivå två</a:t>
            </a:r>
          </a:p>
          <a:p>
            <a:pPr lvl="2"/>
            <a:r>
              <a:rPr lang="sv-SE" noProof="0" dirty="0"/>
              <a:t>Nivå tre</a:t>
            </a:r>
          </a:p>
          <a:p>
            <a:pPr lvl="3"/>
            <a:r>
              <a:rPr lang="sv-SE" noProof="0" dirty="0"/>
              <a:t>Nivå fyra</a:t>
            </a:r>
          </a:p>
          <a:p>
            <a:pPr lvl="4"/>
            <a:r>
              <a:rPr lang="sv-SE" noProof="0" dirty="0"/>
              <a:t>Nivå fem</a:t>
            </a:r>
          </a:p>
        </p:txBody>
      </p:sp>
      <p:sp>
        <p:nvSpPr>
          <p:cNvPr id="6" name="Platshållare för bild 5"/>
          <p:cNvSpPr>
            <a:spLocks noGrp="1"/>
          </p:cNvSpPr>
          <p:nvPr>
            <p:ph type="pic" sz="quarter" idx="10"/>
          </p:nvPr>
        </p:nvSpPr>
        <p:spPr>
          <a:xfrm>
            <a:off x="728663" y="906463"/>
            <a:ext cx="3444875" cy="4325937"/>
          </a:xfrm>
        </p:spPr>
        <p:txBody>
          <a:bodyPr tIns="504000"/>
          <a:lstStyle>
            <a:lvl1pPr marL="0" indent="0" algn="ctr">
              <a:buFontTx/>
              <a:buNone/>
              <a:defRPr sz="1800"/>
            </a:lvl1pPr>
          </a:lstStyle>
          <a:p>
            <a:endParaRPr lang="sv-SE" noProof="0" dirty="0"/>
          </a:p>
        </p:txBody>
      </p:sp>
      <p:sp>
        <p:nvSpPr>
          <p:cNvPr id="5" name="Platshållare för sidfot 3"/>
          <p:cNvSpPr>
            <a:spLocks noGrp="1"/>
          </p:cNvSpPr>
          <p:nvPr>
            <p:ph type="ftr" sz="quarter" idx="3"/>
          </p:nvPr>
        </p:nvSpPr>
        <p:spPr>
          <a:xfrm>
            <a:off x="331125" y="6434051"/>
            <a:ext cx="4614947" cy="21261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noProof="0"/>
              <a:t>Bita Eshraghi 20180416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4550073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sida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11210" y="214136"/>
            <a:ext cx="3866973" cy="114300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4"/>
                </a:solidFill>
              </a:defRPr>
            </a:lvl1pPr>
          </a:lstStyle>
          <a:p>
            <a:r>
              <a:rPr lang="sv-SE" noProof="0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11199" y="1733551"/>
            <a:ext cx="4170364" cy="4286250"/>
          </a:xfrm>
        </p:spPr>
        <p:txBody>
          <a:bodyPr/>
          <a:lstStyle>
            <a:lvl1pPr>
              <a:spcBef>
                <a:spcPts val="1130"/>
              </a:spcBef>
              <a:defRPr/>
            </a:lvl1pPr>
          </a:lstStyle>
          <a:p>
            <a:pPr lvl="0"/>
            <a:r>
              <a:rPr lang="sv-SE" noProof="0" dirty="0"/>
              <a:t>Klicka här för att ändra format på bakgrundstexten</a:t>
            </a:r>
          </a:p>
          <a:p>
            <a:pPr lvl="1"/>
            <a:r>
              <a:rPr lang="sv-SE" noProof="0" dirty="0"/>
              <a:t>Nivå två</a:t>
            </a:r>
          </a:p>
          <a:p>
            <a:pPr lvl="2"/>
            <a:r>
              <a:rPr lang="sv-SE" noProof="0" dirty="0"/>
              <a:t>Nivå tre</a:t>
            </a:r>
          </a:p>
          <a:p>
            <a:pPr lvl="3"/>
            <a:r>
              <a:rPr lang="sv-SE" noProof="0" dirty="0"/>
              <a:t>Nivå fyra</a:t>
            </a:r>
          </a:p>
          <a:p>
            <a:pPr lvl="4"/>
            <a:r>
              <a:rPr lang="sv-SE" noProof="0" dirty="0"/>
              <a:t>Nivå fem</a:t>
            </a:r>
          </a:p>
        </p:txBody>
      </p:sp>
      <p:sp>
        <p:nvSpPr>
          <p:cNvPr id="5" name="Platshållare för bild 4"/>
          <p:cNvSpPr>
            <a:spLocks noGrp="1"/>
          </p:cNvSpPr>
          <p:nvPr>
            <p:ph type="pic" sz="quarter" idx="10"/>
          </p:nvPr>
        </p:nvSpPr>
        <p:spPr>
          <a:xfrm>
            <a:off x="5114396" y="576263"/>
            <a:ext cx="3817937" cy="5426075"/>
          </a:xfrm>
        </p:spPr>
        <p:txBody>
          <a:bodyPr tIns="1152000"/>
          <a:lstStyle>
            <a:lvl1pPr marL="0" indent="0" algn="ctr">
              <a:buFontTx/>
              <a:buNone/>
              <a:defRPr sz="1800"/>
            </a:lvl1pPr>
          </a:lstStyle>
          <a:p>
            <a:endParaRPr lang="sv-SE" noProof="0" dirty="0"/>
          </a:p>
        </p:txBody>
      </p:sp>
      <p:sp>
        <p:nvSpPr>
          <p:cNvPr id="6" name="Platshållare för sidfot 3"/>
          <p:cNvSpPr>
            <a:spLocks noGrp="1"/>
          </p:cNvSpPr>
          <p:nvPr>
            <p:ph type="ftr" sz="quarter" idx="3"/>
          </p:nvPr>
        </p:nvSpPr>
        <p:spPr>
          <a:xfrm>
            <a:off x="331125" y="6434051"/>
            <a:ext cx="4614947" cy="21261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noProof="0"/>
              <a:t>Bita Eshraghi 20180416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7542692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11209" y="214136"/>
            <a:ext cx="7814723" cy="114300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4"/>
                </a:solidFill>
              </a:defRPr>
            </a:lvl1pPr>
          </a:lstStyle>
          <a:p>
            <a:r>
              <a:rPr lang="sv-SE" noProof="0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11199" y="1733551"/>
            <a:ext cx="4459289" cy="4286250"/>
          </a:xfrm>
        </p:spPr>
        <p:txBody>
          <a:bodyPr/>
          <a:lstStyle>
            <a:lvl1pPr>
              <a:spcBef>
                <a:spcPts val="1130"/>
              </a:spcBef>
              <a:defRPr/>
            </a:lvl1pPr>
          </a:lstStyle>
          <a:p>
            <a:pPr lvl="0"/>
            <a:r>
              <a:rPr lang="sv-SE" noProof="0" dirty="0"/>
              <a:t>Klicka här för att ändra format på bakgrundstexten</a:t>
            </a:r>
          </a:p>
          <a:p>
            <a:pPr lvl="1"/>
            <a:r>
              <a:rPr lang="sv-SE" noProof="0" dirty="0"/>
              <a:t>Nivå två</a:t>
            </a:r>
          </a:p>
          <a:p>
            <a:pPr lvl="2"/>
            <a:r>
              <a:rPr lang="sv-SE" noProof="0" dirty="0"/>
              <a:t>Nivå tre</a:t>
            </a:r>
          </a:p>
          <a:p>
            <a:pPr lvl="3"/>
            <a:r>
              <a:rPr lang="sv-SE" noProof="0" dirty="0"/>
              <a:t>Nivå fyra</a:t>
            </a:r>
          </a:p>
          <a:p>
            <a:pPr lvl="4"/>
            <a:r>
              <a:rPr lang="sv-SE" noProof="0" dirty="0"/>
              <a:t>Nivå fem</a:t>
            </a:r>
          </a:p>
        </p:txBody>
      </p:sp>
      <p:sp>
        <p:nvSpPr>
          <p:cNvPr id="5" name="Platshållare för diagram 4"/>
          <p:cNvSpPr>
            <a:spLocks noGrp="1"/>
          </p:cNvSpPr>
          <p:nvPr>
            <p:ph type="chart" sz="quarter" idx="10"/>
          </p:nvPr>
        </p:nvSpPr>
        <p:spPr>
          <a:xfrm>
            <a:off x="5333999" y="1735138"/>
            <a:ext cx="3183467" cy="4276725"/>
          </a:xfrm>
        </p:spPr>
        <p:txBody>
          <a:bodyPr tIns="540000"/>
          <a:lstStyle>
            <a:lvl1pPr marL="0" indent="0" algn="ctr">
              <a:buFontTx/>
              <a:buNone/>
              <a:defRPr sz="1800"/>
            </a:lvl1pPr>
          </a:lstStyle>
          <a:p>
            <a:endParaRPr lang="sv-SE" noProof="0" dirty="0"/>
          </a:p>
        </p:txBody>
      </p:sp>
      <p:sp>
        <p:nvSpPr>
          <p:cNvPr id="6" name="Platshållare för sidfot 3"/>
          <p:cNvSpPr>
            <a:spLocks noGrp="1"/>
          </p:cNvSpPr>
          <p:nvPr>
            <p:ph type="ftr" sz="quarter" idx="3"/>
          </p:nvPr>
        </p:nvSpPr>
        <p:spPr>
          <a:xfrm>
            <a:off x="331125" y="6434051"/>
            <a:ext cx="4614947" cy="21261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noProof="0"/>
              <a:t>Bita Eshraghi 20180416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23638129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solidFill>
            <a:srgbClr val="C8C9C7"/>
          </a:solidFill>
        </p:spPr>
        <p:txBody>
          <a:bodyPr tIns="1404000"/>
          <a:lstStyle>
            <a:lvl1pPr marL="0" indent="0" algn="ctr">
              <a:buFontTx/>
              <a:buNone/>
              <a:defRPr sz="1800"/>
            </a:lvl1pPr>
          </a:lstStyle>
          <a:p>
            <a:endParaRPr lang="sv-SE" noProof="0" dirty="0"/>
          </a:p>
        </p:txBody>
      </p:sp>
      <p:sp>
        <p:nvSpPr>
          <p:cNvPr id="5" name="Platshållare för sidfot 3"/>
          <p:cNvSpPr>
            <a:spLocks noGrp="1"/>
          </p:cNvSpPr>
          <p:nvPr>
            <p:ph type="ftr" sz="quarter" idx="3"/>
          </p:nvPr>
        </p:nvSpPr>
        <p:spPr>
          <a:xfrm>
            <a:off x="331125" y="6434051"/>
            <a:ext cx="4614947" cy="21261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noProof="0"/>
              <a:t>Bita Eshraghi 20180416</a:t>
            </a:r>
            <a:endParaRPr lang="sv-SE" noProof="0" dirty="0"/>
          </a:p>
        </p:txBody>
      </p:sp>
      <p:sp>
        <p:nvSpPr>
          <p:cNvPr id="6" name="Platshållare för text 12"/>
          <p:cNvSpPr>
            <a:spLocks noGrp="1"/>
          </p:cNvSpPr>
          <p:nvPr>
            <p:ph type="body" sz="quarter" idx="11" hasCustomPrompt="1"/>
          </p:nvPr>
        </p:nvSpPr>
        <p:spPr>
          <a:xfrm>
            <a:off x="7808118" y="6149975"/>
            <a:ext cx="918000" cy="450000"/>
          </a:xfrm>
          <a:blipFill>
            <a:blip r:embed="rId2" cstate="print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sv-SE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963350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11210" y="214136"/>
            <a:ext cx="7950190" cy="1143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130"/>
              </a:spcBef>
              <a:defRPr/>
            </a:lvl1pPr>
          </a:lstStyle>
          <a:p>
            <a:pPr lvl="0"/>
            <a:r>
              <a:rPr lang="sv-SE" noProof="0"/>
              <a:t>Redigera format för bakgrundstext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US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3"/>
          </p:nvPr>
        </p:nvSpPr>
        <p:spPr>
          <a:xfrm>
            <a:off x="331125" y="6434051"/>
            <a:ext cx="4614947" cy="21261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Bita Eshraghi 20180416</a:t>
            </a:r>
          </a:p>
        </p:txBody>
      </p:sp>
    </p:spTree>
    <p:extLst>
      <p:ext uri="{BB962C8B-B14F-4D97-AF65-F5344CB8AC3E}">
        <p14:creationId xmlns:p14="http://schemas.microsoft.com/office/powerpoint/2010/main" val="2191252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brö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11210" y="214136"/>
            <a:ext cx="7950190" cy="1143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1130"/>
              </a:spcBef>
              <a:buFontTx/>
              <a:buNone/>
              <a:defRPr/>
            </a:lvl1pPr>
          </a:lstStyle>
          <a:p>
            <a:pPr lvl="0"/>
            <a:r>
              <a:rPr lang="sv-SE" noProof="0"/>
              <a:t>Redigera format för bakgrundstext</a:t>
            </a: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3"/>
          </p:nvPr>
        </p:nvSpPr>
        <p:spPr>
          <a:xfrm>
            <a:off x="331125" y="6434051"/>
            <a:ext cx="4614947" cy="21261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Bita Eshraghi 20180416</a:t>
            </a:r>
          </a:p>
        </p:txBody>
      </p:sp>
    </p:spTree>
    <p:extLst>
      <p:ext uri="{BB962C8B-B14F-4D97-AF65-F5344CB8AC3E}">
        <p14:creationId xmlns:p14="http://schemas.microsoft.com/office/powerpoint/2010/main" val="290584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sida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69715" y="213803"/>
            <a:ext cx="4083217" cy="1143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sv-SE" noProof="0"/>
              <a:t>Klicka här för att ändra format</a:t>
            </a:r>
            <a:endParaRPr lang="sv-SE" noProof="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63533" y="1733551"/>
            <a:ext cx="4076700" cy="4286250"/>
          </a:xfrm>
        </p:spPr>
        <p:txBody>
          <a:bodyPr/>
          <a:lstStyle>
            <a:lvl1pPr>
              <a:spcBef>
                <a:spcPts val="1130"/>
              </a:spcBef>
              <a:defRPr/>
            </a:lvl1pPr>
          </a:lstStyle>
          <a:p>
            <a:pPr lvl="0"/>
            <a:r>
              <a:rPr lang="sv-SE" noProof="0"/>
              <a:t>Redigera format för bakgrundstext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sv-SE" noProof="0" dirty="0"/>
          </a:p>
        </p:txBody>
      </p:sp>
      <p:sp>
        <p:nvSpPr>
          <p:cNvPr id="6" name="Platshållare för bild 5"/>
          <p:cNvSpPr>
            <a:spLocks noGrp="1"/>
          </p:cNvSpPr>
          <p:nvPr>
            <p:ph type="pic" sz="quarter" idx="10"/>
          </p:nvPr>
        </p:nvSpPr>
        <p:spPr>
          <a:xfrm>
            <a:off x="728663" y="906463"/>
            <a:ext cx="3444875" cy="4325937"/>
          </a:xfrm>
        </p:spPr>
        <p:txBody>
          <a:bodyPr tIns="504000"/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sv-SE" noProof="0"/>
              <a:t>Klicka på ikonen för att lägga till en bild</a:t>
            </a:r>
            <a:endParaRPr lang="sv-SE" noProof="0" dirty="0"/>
          </a:p>
        </p:txBody>
      </p:sp>
      <p:sp>
        <p:nvSpPr>
          <p:cNvPr id="5" name="Platshållare för sidfot 3"/>
          <p:cNvSpPr>
            <a:spLocks noGrp="1"/>
          </p:cNvSpPr>
          <p:nvPr>
            <p:ph type="ftr" sz="quarter" idx="3"/>
          </p:nvPr>
        </p:nvSpPr>
        <p:spPr>
          <a:xfrm>
            <a:off x="331125" y="6434051"/>
            <a:ext cx="4614947" cy="21261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noProof="0"/>
              <a:t>Bita Eshraghi 20180416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293562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sida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11210" y="213804"/>
            <a:ext cx="3866973" cy="1143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sv-SE" noProof="0"/>
              <a:t>Klicka här för att ändra format</a:t>
            </a:r>
            <a:endParaRPr lang="sv-SE" noProof="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11199" y="1733551"/>
            <a:ext cx="4170364" cy="4286250"/>
          </a:xfrm>
        </p:spPr>
        <p:txBody>
          <a:bodyPr/>
          <a:lstStyle>
            <a:lvl1pPr>
              <a:spcBef>
                <a:spcPts val="1130"/>
              </a:spcBef>
              <a:defRPr/>
            </a:lvl1pPr>
          </a:lstStyle>
          <a:p>
            <a:pPr lvl="0"/>
            <a:r>
              <a:rPr lang="sv-SE" noProof="0"/>
              <a:t>Redigera format för bakgrundstext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sv-SE" noProof="0" dirty="0"/>
          </a:p>
        </p:txBody>
      </p:sp>
      <p:sp>
        <p:nvSpPr>
          <p:cNvPr id="5" name="Platshållare för bild 4"/>
          <p:cNvSpPr>
            <a:spLocks noGrp="1"/>
          </p:cNvSpPr>
          <p:nvPr>
            <p:ph type="pic" sz="quarter" idx="10"/>
          </p:nvPr>
        </p:nvSpPr>
        <p:spPr>
          <a:xfrm>
            <a:off x="5114396" y="576263"/>
            <a:ext cx="3817937" cy="5426075"/>
          </a:xfrm>
        </p:spPr>
        <p:txBody>
          <a:bodyPr tIns="1152000"/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sv-SE" noProof="0"/>
              <a:t>Klicka på ikonen för att lägga till en bild</a:t>
            </a:r>
            <a:endParaRPr lang="sv-SE" noProof="0" dirty="0"/>
          </a:p>
        </p:txBody>
      </p:sp>
      <p:sp>
        <p:nvSpPr>
          <p:cNvPr id="6" name="Platshållare för sidfot 3"/>
          <p:cNvSpPr>
            <a:spLocks noGrp="1"/>
          </p:cNvSpPr>
          <p:nvPr>
            <p:ph type="ftr" sz="quarter" idx="3"/>
          </p:nvPr>
        </p:nvSpPr>
        <p:spPr>
          <a:xfrm>
            <a:off x="331125" y="6434051"/>
            <a:ext cx="4614947" cy="21261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noProof="0"/>
              <a:t>Bita Eshraghi 20180416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714738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11209" y="214136"/>
            <a:ext cx="7814723" cy="1143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sv-SE" noProof="0"/>
              <a:t>Klicka här för att ändra format</a:t>
            </a:r>
            <a:endParaRPr lang="sv-SE" noProof="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11199" y="1733551"/>
            <a:ext cx="4459289" cy="4286250"/>
          </a:xfrm>
        </p:spPr>
        <p:txBody>
          <a:bodyPr/>
          <a:lstStyle>
            <a:lvl1pPr>
              <a:spcBef>
                <a:spcPts val="1130"/>
              </a:spcBef>
              <a:defRPr/>
            </a:lvl1pPr>
          </a:lstStyle>
          <a:p>
            <a:pPr lvl="0"/>
            <a:r>
              <a:rPr lang="sv-SE" noProof="0"/>
              <a:t>Redigera format för bakgrundstext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sv-SE" noProof="0" dirty="0"/>
          </a:p>
        </p:txBody>
      </p:sp>
      <p:sp>
        <p:nvSpPr>
          <p:cNvPr id="5" name="Platshållare för diagram 4"/>
          <p:cNvSpPr>
            <a:spLocks noGrp="1"/>
          </p:cNvSpPr>
          <p:nvPr>
            <p:ph type="chart" sz="quarter" idx="10"/>
          </p:nvPr>
        </p:nvSpPr>
        <p:spPr>
          <a:xfrm>
            <a:off x="5333999" y="1735138"/>
            <a:ext cx="3183467" cy="4276725"/>
          </a:xfrm>
        </p:spPr>
        <p:txBody>
          <a:bodyPr tIns="540000"/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sv-SE" noProof="0"/>
              <a:t>Klicka på ikonen för att lägga till ett diagram</a:t>
            </a:r>
            <a:endParaRPr lang="sv-SE" noProof="0" dirty="0"/>
          </a:p>
        </p:txBody>
      </p:sp>
      <p:sp>
        <p:nvSpPr>
          <p:cNvPr id="6" name="Platshållare för sidfot 3"/>
          <p:cNvSpPr>
            <a:spLocks noGrp="1"/>
          </p:cNvSpPr>
          <p:nvPr>
            <p:ph type="ftr" sz="quarter" idx="3"/>
          </p:nvPr>
        </p:nvSpPr>
        <p:spPr>
          <a:xfrm>
            <a:off x="331125" y="6434051"/>
            <a:ext cx="4614947" cy="21261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noProof="0"/>
              <a:t>Bita Eshraghi 20180416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392847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solidFill>
            <a:srgbClr val="C8C9C7"/>
          </a:solidFill>
        </p:spPr>
        <p:txBody>
          <a:bodyPr tIns="1404000"/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sv-SE" noProof="0"/>
              <a:t>Klicka på ikonen för att lägga till en bild</a:t>
            </a:r>
            <a:endParaRPr lang="sv-SE" noProof="0" dirty="0"/>
          </a:p>
        </p:txBody>
      </p:sp>
      <p:sp>
        <p:nvSpPr>
          <p:cNvPr id="5" name="Platshållare för sidfot 3"/>
          <p:cNvSpPr>
            <a:spLocks noGrp="1"/>
          </p:cNvSpPr>
          <p:nvPr>
            <p:ph type="ftr" sz="quarter" idx="3"/>
          </p:nvPr>
        </p:nvSpPr>
        <p:spPr>
          <a:xfrm>
            <a:off x="331125" y="6434051"/>
            <a:ext cx="4614947" cy="21261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noProof="0"/>
              <a:t>Bita Eshraghi 20180416</a:t>
            </a:r>
            <a:endParaRPr lang="sv-SE" noProof="0" dirty="0"/>
          </a:p>
        </p:txBody>
      </p:sp>
      <p:sp>
        <p:nvSpPr>
          <p:cNvPr id="6" name="Platshållare för text 12"/>
          <p:cNvSpPr>
            <a:spLocks noGrp="1"/>
          </p:cNvSpPr>
          <p:nvPr>
            <p:ph type="body" sz="quarter" idx="11" hasCustomPrompt="1"/>
          </p:nvPr>
        </p:nvSpPr>
        <p:spPr>
          <a:xfrm>
            <a:off x="7808118" y="6149975"/>
            <a:ext cx="918000" cy="450000"/>
          </a:xfrm>
          <a:blipFill>
            <a:blip r:embed="rId2" cstate="print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sv-SE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464594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Bita Eshraghi 20180416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/>
          <a:lstStyle/>
          <a:p>
            <a:fld id="{785A006D-94D8-492E-9B22-5DD2A8BAE6C0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1163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11210" y="216191"/>
            <a:ext cx="7950190" cy="1143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11199" y="1733551"/>
            <a:ext cx="7937501" cy="4286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 dirty="0"/>
              <a:t>Klicka här för att ändra format på bakgrundstexten</a:t>
            </a:r>
          </a:p>
          <a:p>
            <a:pPr lvl="1"/>
            <a:r>
              <a:rPr lang="sv-SE" noProof="0" dirty="0"/>
              <a:t>Nivå två</a:t>
            </a:r>
          </a:p>
          <a:p>
            <a:pPr lvl="2"/>
            <a:r>
              <a:rPr lang="sv-SE" noProof="0" dirty="0"/>
              <a:t>Nivå tre</a:t>
            </a:r>
          </a:p>
          <a:p>
            <a:pPr lvl="3"/>
            <a:r>
              <a:rPr lang="sv-SE" noProof="0" dirty="0"/>
              <a:t>Nivå fyra</a:t>
            </a:r>
          </a:p>
          <a:p>
            <a:pPr lvl="4"/>
            <a:r>
              <a:rPr lang="sv-SE" noProof="0" dirty="0"/>
              <a:t>Nivå fem</a:t>
            </a: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3"/>
          </p:nvPr>
        </p:nvSpPr>
        <p:spPr>
          <a:xfrm>
            <a:off x="331125" y="6434051"/>
            <a:ext cx="4614947" cy="21261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noProof="0"/>
              <a:t>Bita Eshraghi 20180416</a:t>
            </a:r>
            <a:endParaRPr lang="sv-SE" noProof="0" dirty="0"/>
          </a:p>
        </p:txBody>
      </p:sp>
      <p:sp>
        <p:nvSpPr>
          <p:cNvPr id="8" name="textruta 7"/>
          <p:cNvSpPr txBox="1"/>
          <p:nvPr/>
        </p:nvSpPr>
        <p:spPr>
          <a:xfrm>
            <a:off x="-2027976" y="1077362"/>
            <a:ext cx="1837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80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Rubrik: Georgia 36pt</a:t>
            </a:r>
          </a:p>
          <a:p>
            <a:pPr algn="r"/>
            <a:endParaRPr lang="sv-SE" sz="800">
              <a:latin typeface="+mj-lt"/>
              <a:cs typeface="Arial" panose="020B0604020202020204" pitchFamily="34" charset="0"/>
            </a:endParaRPr>
          </a:p>
          <a:p>
            <a:pPr algn="r"/>
            <a:endParaRPr lang="sv-SE" sz="800">
              <a:latin typeface="+mj-lt"/>
              <a:cs typeface="Arial" panose="020B0604020202020204" pitchFamily="34" charset="0"/>
            </a:endParaRPr>
          </a:p>
          <a:p>
            <a:pPr algn="r"/>
            <a:endParaRPr lang="sv-SE" sz="800">
              <a:latin typeface="+mj-lt"/>
              <a:cs typeface="Arial" panose="020B0604020202020204" pitchFamily="34" charset="0"/>
            </a:endParaRPr>
          </a:p>
          <a:p>
            <a:pPr algn="r"/>
            <a:endParaRPr lang="sv-SE" sz="800">
              <a:latin typeface="+mj-lt"/>
              <a:cs typeface="Arial" panose="020B0604020202020204" pitchFamily="34" charset="0"/>
            </a:endParaRPr>
          </a:p>
          <a:p>
            <a:pPr algn="r"/>
            <a:r>
              <a:rPr lang="sv-SE" sz="800">
                <a:latin typeface="+mj-lt"/>
                <a:cs typeface="Arial" panose="020B0604020202020204" pitchFamily="34" charset="0"/>
              </a:rPr>
              <a:t>Punktlista/brödtext: Georgia 22pt</a:t>
            </a:r>
          </a:p>
          <a:p>
            <a:pPr algn="r"/>
            <a:endParaRPr lang="sv-SE"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sv-SE"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sv-SE"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sv-SE"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sv-SE"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sv-SE" sz="8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Mellanrubrik Röd: Arial Bold 22pt</a:t>
            </a:r>
            <a:endParaRPr lang="en-US" sz="8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264" y="6159237"/>
            <a:ext cx="904556" cy="44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183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88" r:id="rId9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130"/>
        </a:spcBef>
        <a:buSzPct val="115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177800" algn="l" defTabSz="914400" rtl="0" eaLnBrk="1" latinLnBrk="0" hangingPunct="1">
        <a:spcBef>
          <a:spcPts val="300"/>
        </a:spcBef>
        <a:buFont typeface="Georgia" panose="02040502050405020303" pitchFamily="18" charset="0"/>
        <a:buChar char="­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27063" indent="-177800" algn="l" defTabSz="914400" rtl="0" eaLnBrk="1" latinLnBrk="0" hangingPunct="1">
        <a:spcBef>
          <a:spcPts val="300"/>
        </a:spcBef>
        <a:buFont typeface="Georgia" panose="02040502050405020303" pitchFamily="18" charset="0"/>
        <a:buChar char="­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4863" indent="-177800" algn="l" defTabSz="914400" rtl="0" eaLnBrk="1" latinLnBrk="0" hangingPunct="1">
        <a:spcBef>
          <a:spcPts val="300"/>
        </a:spcBef>
        <a:buFont typeface="Georgia" panose="02040502050405020303" pitchFamily="18" charset="0"/>
        <a:buChar char="­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982663" indent="-177800" algn="l" defTabSz="914400" rtl="0" eaLnBrk="1" latinLnBrk="0" hangingPunct="1">
        <a:spcBef>
          <a:spcPts val="300"/>
        </a:spcBef>
        <a:buFont typeface="Georgia" panose="02040502050405020303" pitchFamily="18" charset="0"/>
        <a:buChar char="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11210" y="216191"/>
            <a:ext cx="7950190" cy="1143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11199" y="1733551"/>
            <a:ext cx="7937501" cy="4286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 dirty="0"/>
              <a:t>Klicka här för att ändra format på bakgrundstexten</a:t>
            </a:r>
          </a:p>
          <a:p>
            <a:pPr lvl="1"/>
            <a:r>
              <a:rPr lang="sv-SE" noProof="0" dirty="0"/>
              <a:t>Nivå två</a:t>
            </a:r>
          </a:p>
          <a:p>
            <a:pPr lvl="2"/>
            <a:r>
              <a:rPr lang="sv-SE" noProof="0" dirty="0"/>
              <a:t>Nivå tre</a:t>
            </a:r>
          </a:p>
          <a:p>
            <a:pPr lvl="3"/>
            <a:r>
              <a:rPr lang="sv-SE" noProof="0" dirty="0"/>
              <a:t>Nivå fyra</a:t>
            </a:r>
          </a:p>
          <a:p>
            <a:pPr lvl="4"/>
            <a:r>
              <a:rPr lang="sv-SE" noProof="0" dirty="0"/>
              <a:t>Nivå fem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-2027976" y="1077362"/>
            <a:ext cx="1837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80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Rubrik: Georgia 36pt</a:t>
            </a:r>
          </a:p>
          <a:p>
            <a:pPr algn="r"/>
            <a:endParaRPr lang="sv-SE" sz="800">
              <a:latin typeface="+mj-lt"/>
              <a:cs typeface="Arial" panose="020B0604020202020204" pitchFamily="34" charset="0"/>
            </a:endParaRPr>
          </a:p>
          <a:p>
            <a:pPr algn="r"/>
            <a:endParaRPr lang="sv-SE" sz="800">
              <a:latin typeface="+mj-lt"/>
              <a:cs typeface="Arial" panose="020B0604020202020204" pitchFamily="34" charset="0"/>
            </a:endParaRPr>
          </a:p>
          <a:p>
            <a:pPr algn="r"/>
            <a:endParaRPr lang="sv-SE" sz="800">
              <a:latin typeface="+mj-lt"/>
              <a:cs typeface="Arial" panose="020B0604020202020204" pitchFamily="34" charset="0"/>
            </a:endParaRPr>
          </a:p>
          <a:p>
            <a:pPr algn="r"/>
            <a:endParaRPr lang="sv-SE" sz="800">
              <a:latin typeface="+mj-lt"/>
              <a:cs typeface="Arial" panose="020B0604020202020204" pitchFamily="34" charset="0"/>
            </a:endParaRPr>
          </a:p>
          <a:p>
            <a:pPr algn="r"/>
            <a:r>
              <a:rPr lang="sv-SE" sz="800">
                <a:latin typeface="+mj-lt"/>
                <a:cs typeface="Arial" panose="020B0604020202020204" pitchFamily="34" charset="0"/>
              </a:rPr>
              <a:t>Punktlista/brödtext: Georgia 22pt</a:t>
            </a:r>
          </a:p>
          <a:p>
            <a:pPr algn="r"/>
            <a:endParaRPr lang="sv-SE"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sv-SE"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sv-SE"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sv-SE"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sv-SE"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sv-SE" sz="8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Mellanrubrik Röd: Arial Bold 22pt</a:t>
            </a:r>
            <a:endParaRPr lang="en-US" sz="8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264" y="6159237"/>
            <a:ext cx="904556" cy="44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130"/>
        </a:spcBef>
        <a:buSzPct val="115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177800" algn="l" defTabSz="914400" rtl="0" eaLnBrk="1" latinLnBrk="0" hangingPunct="1">
        <a:spcBef>
          <a:spcPts val="300"/>
        </a:spcBef>
        <a:buFont typeface="Georgia" panose="02040502050405020303" pitchFamily="18" charset="0"/>
        <a:buChar char="­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27063" indent="-177800" algn="l" defTabSz="914400" rtl="0" eaLnBrk="1" latinLnBrk="0" hangingPunct="1">
        <a:spcBef>
          <a:spcPts val="300"/>
        </a:spcBef>
        <a:buFont typeface="Georgia" panose="02040502050405020303" pitchFamily="18" charset="0"/>
        <a:buChar char="­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4863" indent="-177800" algn="l" defTabSz="914400" rtl="0" eaLnBrk="1" latinLnBrk="0" hangingPunct="1">
        <a:spcBef>
          <a:spcPts val="300"/>
        </a:spcBef>
        <a:buFont typeface="Georgia" panose="02040502050405020303" pitchFamily="18" charset="0"/>
        <a:buChar char="­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982663" indent="-177800" algn="l" defTabSz="914400" rtl="0" eaLnBrk="1" latinLnBrk="0" hangingPunct="1">
        <a:spcBef>
          <a:spcPts val="300"/>
        </a:spcBef>
        <a:buFont typeface="Georgia" panose="02040502050405020303" pitchFamily="18" charset="0"/>
        <a:buChar char="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11210" y="216191"/>
            <a:ext cx="7950190" cy="1143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11199" y="1733551"/>
            <a:ext cx="7937501" cy="4286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 dirty="0"/>
              <a:t>Klicka här för att ändra format på bakgrundstexten</a:t>
            </a:r>
          </a:p>
          <a:p>
            <a:pPr lvl="1"/>
            <a:r>
              <a:rPr lang="sv-SE" noProof="0" dirty="0"/>
              <a:t>Nivå två</a:t>
            </a:r>
          </a:p>
          <a:p>
            <a:pPr lvl="2"/>
            <a:r>
              <a:rPr lang="sv-SE" noProof="0" dirty="0"/>
              <a:t>Nivå tre</a:t>
            </a:r>
          </a:p>
          <a:p>
            <a:pPr lvl="3"/>
            <a:r>
              <a:rPr lang="sv-SE" noProof="0" dirty="0"/>
              <a:t>Nivå fyra</a:t>
            </a:r>
          </a:p>
          <a:p>
            <a:pPr lvl="4"/>
            <a:r>
              <a:rPr lang="sv-SE" noProof="0" dirty="0"/>
              <a:t>Nivå fem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-2027976" y="1077362"/>
            <a:ext cx="1837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80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Rubrik: Georgia 36pt</a:t>
            </a:r>
          </a:p>
          <a:p>
            <a:pPr algn="r"/>
            <a:endParaRPr lang="sv-SE" sz="800">
              <a:latin typeface="+mj-lt"/>
              <a:cs typeface="Arial" panose="020B0604020202020204" pitchFamily="34" charset="0"/>
            </a:endParaRPr>
          </a:p>
          <a:p>
            <a:pPr algn="r"/>
            <a:endParaRPr lang="sv-SE" sz="800">
              <a:latin typeface="+mj-lt"/>
              <a:cs typeface="Arial" panose="020B0604020202020204" pitchFamily="34" charset="0"/>
            </a:endParaRPr>
          </a:p>
          <a:p>
            <a:pPr algn="r"/>
            <a:endParaRPr lang="sv-SE" sz="800">
              <a:latin typeface="+mj-lt"/>
              <a:cs typeface="Arial" panose="020B0604020202020204" pitchFamily="34" charset="0"/>
            </a:endParaRPr>
          </a:p>
          <a:p>
            <a:pPr algn="r"/>
            <a:endParaRPr lang="sv-SE" sz="800">
              <a:latin typeface="+mj-lt"/>
              <a:cs typeface="Arial" panose="020B0604020202020204" pitchFamily="34" charset="0"/>
            </a:endParaRPr>
          </a:p>
          <a:p>
            <a:pPr algn="r"/>
            <a:r>
              <a:rPr lang="sv-SE" sz="800">
                <a:latin typeface="+mj-lt"/>
                <a:cs typeface="Arial" panose="020B0604020202020204" pitchFamily="34" charset="0"/>
              </a:rPr>
              <a:t>Punktlista/brödtext: Georgia 22pt</a:t>
            </a:r>
          </a:p>
          <a:p>
            <a:pPr algn="r"/>
            <a:endParaRPr lang="sv-SE"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sv-SE"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sv-SE"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sv-SE"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sv-SE"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sv-SE" sz="8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Mellanrubrik Röd: Arial Bold 22pt</a:t>
            </a:r>
            <a:endParaRPr lang="en-US" sz="8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264" y="6159237"/>
            <a:ext cx="904556" cy="44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40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130"/>
        </a:spcBef>
        <a:buSzPct val="115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177800" algn="l" defTabSz="914400" rtl="0" eaLnBrk="1" latinLnBrk="0" hangingPunct="1">
        <a:spcBef>
          <a:spcPts val="300"/>
        </a:spcBef>
        <a:buFont typeface="Georgia" panose="02040502050405020303" pitchFamily="18" charset="0"/>
        <a:buChar char="­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27063" indent="-177800" algn="l" defTabSz="914400" rtl="0" eaLnBrk="1" latinLnBrk="0" hangingPunct="1">
        <a:spcBef>
          <a:spcPts val="300"/>
        </a:spcBef>
        <a:buFont typeface="Georgia" panose="02040502050405020303" pitchFamily="18" charset="0"/>
        <a:buChar char="­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4863" indent="-177800" algn="l" defTabSz="914400" rtl="0" eaLnBrk="1" latinLnBrk="0" hangingPunct="1">
        <a:spcBef>
          <a:spcPts val="300"/>
        </a:spcBef>
        <a:buFont typeface="Georgia" panose="02040502050405020303" pitchFamily="18" charset="0"/>
        <a:buChar char="­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982663" indent="-177800" algn="l" defTabSz="914400" rtl="0" eaLnBrk="1" latinLnBrk="0" hangingPunct="1">
        <a:spcBef>
          <a:spcPts val="300"/>
        </a:spcBef>
        <a:buFont typeface="Georgia" panose="02040502050405020303" pitchFamily="18" charset="0"/>
        <a:buChar char="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1144627"/>
            <a:ext cx="7772400" cy="1746221"/>
          </a:xfrm>
        </p:spPr>
        <p:txBody>
          <a:bodyPr/>
          <a:lstStyle/>
          <a:p>
            <a:r>
              <a:rPr lang="sv-SE" dirty="0"/>
              <a:t>Kvinnlig könsstympning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720593" y="3532132"/>
            <a:ext cx="7772400" cy="1752600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sv-SE" dirty="0"/>
              <a:t>Bita </a:t>
            </a:r>
            <a:r>
              <a:rPr lang="sv-SE" dirty="0" err="1"/>
              <a:t>Eshraghi</a:t>
            </a:r>
            <a:endParaRPr lang="sv-SE" dirty="0"/>
          </a:p>
          <a:p>
            <a:pPr algn="l">
              <a:lnSpc>
                <a:spcPct val="100000"/>
              </a:lnSpc>
            </a:pPr>
            <a:r>
              <a:rPr lang="sv-SE" dirty="0"/>
              <a:t>Specialistläkare, Obstetrik &amp; Gynekologi</a:t>
            </a:r>
          </a:p>
          <a:p>
            <a:pPr algn="l">
              <a:lnSpc>
                <a:spcPct val="100000"/>
              </a:lnSpc>
            </a:pPr>
            <a:r>
              <a:rPr lang="sv-SE" dirty="0"/>
              <a:t>Kvinnokliniken, Södersjukhuset</a:t>
            </a:r>
          </a:p>
        </p:txBody>
      </p:sp>
    </p:spTree>
    <p:extLst>
      <p:ext uri="{BB962C8B-B14F-4D97-AF65-F5344CB8AC3E}">
        <p14:creationId xmlns:p14="http://schemas.microsoft.com/office/powerpoint/2010/main" val="877744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cs typeface="Century Gothic"/>
              </a:rPr>
              <a:t>Internationella</a:t>
            </a:r>
            <a:r>
              <a:rPr lang="en-US" dirty="0">
                <a:cs typeface="Century Gothic"/>
              </a:rPr>
              <a:t> </a:t>
            </a:r>
            <a:r>
              <a:rPr lang="en-US" dirty="0" err="1">
                <a:cs typeface="Century Gothic"/>
              </a:rPr>
              <a:t>lagar</a:t>
            </a:r>
            <a:endParaRPr lang="en-US" dirty="0"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cs typeface="Century Gothic"/>
              </a:rPr>
              <a:t>Human Rights, Right to Health (1948)</a:t>
            </a:r>
          </a:p>
          <a:p>
            <a:r>
              <a:rPr lang="en-US" dirty="0">
                <a:cs typeface="Century Gothic"/>
              </a:rPr>
              <a:t>Convention of Women's Rights (1994)</a:t>
            </a:r>
          </a:p>
          <a:p>
            <a:r>
              <a:rPr lang="en-US" dirty="0">
                <a:cs typeface="Century Gothic"/>
              </a:rPr>
              <a:t>The Right to Life and Physical Integrity (1989)</a:t>
            </a:r>
          </a:p>
          <a:p>
            <a:r>
              <a:rPr lang="en-US" dirty="0">
                <a:cs typeface="Century Gothic"/>
              </a:rPr>
              <a:t> International convention on Children's Rights (1989) </a:t>
            </a:r>
          </a:p>
          <a:p>
            <a:r>
              <a:rPr lang="en-US" dirty="0">
                <a:cs typeface="Century Gothic"/>
              </a:rPr>
              <a:t>Antidiscrimination convention (1999) </a:t>
            </a:r>
          </a:p>
          <a:p>
            <a:pPr marL="0" indent="0">
              <a:buNone/>
            </a:pP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Bita Eshraghi 20180416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54507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to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823" y="2276872"/>
            <a:ext cx="3297649" cy="1659260"/>
          </a:xfrm>
          <a:prstGeom prst="rect">
            <a:avLst/>
          </a:prstGeom>
        </p:spPr>
      </p:pic>
      <p:pic>
        <p:nvPicPr>
          <p:cNvPr id="8" name="Picture 7" descr="female-genital-mutilation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569" y="3933056"/>
            <a:ext cx="2836679" cy="18722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Organisationer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Afrika</a:t>
            </a:r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Bita Eshraghi 20180416</a:t>
            </a:r>
            <a:endParaRPr lang="sv-SE" dirty="0"/>
          </a:p>
        </p:txBody>
      </p:sp>
      <p:pic>
        <p:nvPicPr>
          <p:cNvPr id="6" name="Picture 5" descr="DFF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074131"/>
            <a:ext cx="2592288" cy="2939045"/>
          </a:xfrm>
          <a:prstGeom prst="rect">
            <a:avLst/>
          </a:prstGeom>
        </p:spPr>
      </p:pic>
      <p:pic>
        <p:nvPicPr>
          <p:cNvPr id="9" name="Picture 8" descr="kniv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8" y="3933056"/>
            <a:ext cx="1808236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09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060426"/>
            <a:ext cx="3969879" cy="4104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cs typeface="Century Gothic"/>
              </a:rPr>
              <a:t>Sverige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ＭＳ Ｐゴシック" charset="-128"/>
              </a:rPr>
              <a:t>38 000 </a:t>
            </a:r>
            <a:r>
              <a:rPr lang="en-US" dirty="0" err="1">
                <a:ea typeface="ＭＳ Ｐゴシック" charset="-128"/>
              </a:rPr>
              <a:t>kvinnor</a:t>
            </a:r>
            <a:endParaRPr lang="en-US" dirty="0">
              <a:ea typeface="ＭＳ Ｐゴシック" charset="-128"/>
            </a:endParaRPr>
          </a:p>
          <a:p>
            <a:r>
              <a:rPr lang="en-US" dirty="0">
                <a:ea typeface="ＭＳ Ｐゴシック" charset="-128"/>
              </a:rPr>
              <a:t>7000 under 18 </a:t>
            </a:r>
            <a:r>
              <a:rPr lang="en-US" dirty="0" err="1">
                <a:ea typeface="ＭＳ Ｐゴシック" charset="-128"/>
              </a:rPr>
              <a:t>år</a:t>
            </a:r>
            <a:endParaRPr lang="en-US" dirty="0">
              <a:ea typeface="ＭＳ Ｐゴシック" charset="-128"/>
            </a:endParaRPr>
          </a:p>
          <a:p>
            <a:endParaRPr lang="en-US" dirty="0">
              <a:ea typeface="ＭＳ Ｐゴシック" charset="-128"/>
            </a:endParaRPr>
          </a:p>
          <a:p>
            <a:r>
              <a:rPr lang="en-US" dirty="0">
                <a:ea typeface="ＭＳ Ｐゴシック" charset="-128"/>
              </a:rPr>
              <a:t>19 000 </a:t>
            </a:r>
            <a:r>
              <a:rPr lang="en-US" dirty="0" err="1">
                <a:ea typeface="ＭＳ Ｐゴシック" charset="-128"/>
              </a:rPr>
              <a:t>i</a:t>
            </a:r>
            <a:r>
              <a:rPr lang="en-US" dirty="0">
                <a:ea typeface="ＭＳ Ｐゴシック" charset="-128"/>
              </a:rPr>
              <a:t> </a:t>
            </a:r>
            <a:r>
              <a:rPr lang="en-US" dirty="0" err="1">
                <a:ea typeface="ＭＳ Ｐゴシック" charset="-128"/>
              </a:rPr>
              <a:t>riskzon</a:t>
            </a:r>
            <a:endParaRPr lang="en-US" dirty="0">
              <a:ea typeface="ＭＳ Ｐゴシック" charset="-128"/>
            </a:endParaRPr>
          </a:p>
          <a:p>
            <a:endParaRPr lang="en-US" dirty="0">
              <a:latin typeface="Century Gothic" pitchFamily="34" charset="0"/>
              <a:ea typeface="ＭＳ Ｐゴシック" charset="-128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Bita Eshraghi 20180416</a:t>
            </a:r>
            <a:endParaRPr lang="sv-SE" dirty="0"/>
          </a:p>
        </p:txBody>
      </p:sp>
      <p:sp>
        <p:nvSpPr>
          <p:cNvPr id="4" name="Rektangel 3"/>
          <p:cNvSpPr/>
          <p:nvPr/>
        </p:nvSpPr>
        <p:spPr>
          <a:xfrm>
            <a:off x="907976" y="5601434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latin typeface="Century Gothic" pitchFamily="34" charset="0"/>
                <a:ea typeface="ＭＳ Ｐゴシック" charset="-128"/>
              </a:rPr>
              <a:t>*</a:t>
            </a:r>
            <a:r>
              <a:rPr lang="sv-SE" sz="1000" dirty="0"/>
              <a:t>Socialstyrelsen (2015) Flickor och kvinnor i Sverige som kan ha varit utsatta för könsstympning – en uppskattning av antalet; </a:t>
            </a:r>
            <a:r>
              <a:rPr lang="sv-SE" sz="1000" u="sng" dirty="0"/>
              <a:t>www.socialstyrelsen.se/publikationer2015/2015-1-32</a:t>
            </a:r>
            <a:endParaRPr lang="en-US" sz="1000" dirty="0">
              <a:latin typeface="Century Gothic" pitchFamily="34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012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Prevalens/capita</a:t>
            </a:r>
          </a:p>
        </p:txBody>
      </p:sp>
      <p:graphicFrame>
        <p:nvGraphicFramePr>
          <p:cNvPr id="5" name="Platshållare för innehåll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3245929"/>
              </p:ext>
            </p:extLst>
          </p:nvPr>
        </p:nvGraphicFramePr>
        <p:xfrm>
          <a:off x="644722" y="2194753"/>
          <a:ext cx="7610050" cy="3566006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847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84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37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0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6052">
                <a:tc>
                  <a:txBody>
                    <a:bodyPr/>
                    <a:lstStyle/>
                    <a:p>
                      <a:r>
                        <a:rPr lang="sv-SE" sz="2400" dirty="0"/>
                        <a:t>Land</a:t>
                      </a:r>
                    </a:p>
                  </a:txBody>
                  <a:tcPr marL="92036" marR="920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400" dirty="0"/>
                        <a:t>Population</a:t>
                      </a:r>
                    </a:p>
                  </a:txBody>
                  <a:tcPr marL="92036" marR="920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400" dirty="0"/>
                        <a:t>Total</a:t>
                      </a:r>
                    </a:p>
                  </a:txBody>
                  <a:tcPr marL="92036" marR="920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400" dirty="0"/>
                        <a:t>FGM </a:t>
                      </a:r>
                      <a:r>
                        <a:rPr lang="sv-SE" sz="2400" baseline="0" dirty="0"/>
                        <a:t> / </a:t>
                      </a:r>
                      <a:r>
                        <a:rPr lang="sv-SE" sz="2400" dirty="0"/>
                        <a:t>100 000</a:t>
                      </a:r>
                      <a:endParaRPr lang="sv-SE" sz="2400" b="1" dirty="0"/>
                    </a:p>
                  </a:txBody>
                  <a:tcPr marL="92036" marR="92036" marT="45709" marB="4570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354">
                <a:tc>
                  <a:txBody>
                    <a:bodyPr/>
                    <a:lstStyle/>
                    <a:p>
                      <a:r>
                        <a:rPr lang="sv-SE" sz="2400" dirty="0"/>
                        <a:t>Sverige</a:t>
                      </a:r>
                      <a:endParaRPr lang="sv-SE" sz="2400" b="1" dirty="0"/>
                    </a:p>
                  </a:txBody>
                  <a:tcPr marL="92036" marR="920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baseline="0" dirty="0"/>
                        <a:t>10 m</a:t>
                      </a:r>
                      <a:endParaRPr lang="sv-SE" sz="2000" dirty="0">
                        <a:solidFill>
                          <a:schemeClr val="tx1"/>
                        </a:solidFill>
                      </a:endParaRPr>
                    </a:p>
                  </a:txBody>
                  <a:tcPr marL="92036" marR="920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dirty="0"/>
                        <a:t>38.000</a:t>
                      </a:r>
                      <a:endParaRPr lang="sv-SE" sz="2000" dirty="0">
                        <a:solidFill>
                          <a:schemeClr val="tx1"/>
                        </a:solidFill>
                      </a:endParaRPr>
                    </a:p>
                  </a:txBody>
                  <a:tcPr marL="92036" marR="920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400" dirty="0"/>
                        <a:t>380</a:t>
                      </a:r>
                      <a:endParaRPr lang="sv-SE" sz="2400" b="1" dirty="0"/>
                    </a:p>
                  </a:txBody>
                  <a:tcPr marL="92036" marR="92036" marT="45709" marB="4570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354">
                <a:tc>
                  <a:txBody>
                    <a:bodyPr/>
                    <a:lstStyle/>
                    <a:p>
                      <a:r>
                        <a:rPr lang="sv-SE" sz="2400" dirty="0"/>
                        <a:t>Norge</a:t>
                      </a:r>
                      <a:endParaRPr lang="sv-SE" sz="2400" b="1" dirty="0"/>
                    </a:p>
                  </a:txBody>
                  <a:tcPr marL="92036" marR="920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dirty="0"/>
                        <a:t>5.1 m</a:t>
                      </a:r>
                      <a:endParaRPr lang="sv-SE" sz="2000" dirty="0">
                        <a:solidFill>
                          <a:schemeClr val="tx1"/>
                        </a:solidFill>
                      </a:endParaRPr>
                    </a:p>
                  </a:txBody>
                  <a:tcPr marL="92036" marR="920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dirty="0"/>
                        <a:t>17.500</a:t>
                      </a:r>
                      <a:endParaRPr lang="sv-SE" sz="2000" dirty="0">
                        <a:solidFill>
                          <a:schemeClr val="tx1"/>
                        </a:solidFill>
                      </a:endParaRPr>
                    </a:p>
                  </a:txBody>
                  <a:tcPr marL="92036" marR="920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400" dirty="0"/>
                        <a:t>343</a:t>
                      </a:r>
                      <a:endParaRPr lang="sv-SE" sz="2400" b="1" dirty="0"/>
                    </a:p>
                  </a:txBody>
                  <a:tcPr marL="92036" marR="92036" marT="45709" marB="4570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3354">
                <a:tc>
                  <a:txBody>
                    <a:bodyPr/>
                    <a:lstStyle/>
                    <a:p>
                      <a:r>
                        <a:rPr lang="sv-SE" sz="2400" b="0" dirty="0"/>
                        <a:t>England</a:t>
                      </a:r>
                      <a:endParaRPr lang="sv-SE" sz="2400" b="1" dirty="0"/>
                    </a:p>
                  </a:txBody>
                  <a:tcPr marL="92036" marR="920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dirty="0"/>
                        <a:t>60.8 m</a:t>
                      </a:r>
                      <a:endParaRPr lang="sv-SE" sz="2000" dirty="0">
                        <a:solidFill>
                          <a:schemeClr val="tx1"/>
                        </a:solidFill>
                      </a:endParaRPr>
                    </a:p>
                  </a:txBody>
                  <a:tcPr marL="92036" marR="920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dirty="0"/>
                        <a:t>120.000</a:t>
                      </a:r>
                      <a:endParaRPr lang="sv-SE" sz="2000" dirty="0">
                        <a:solidFill>
                          <a:schemeClr val="tx1"/>
                        </a:solidFill>
                      </a:endParaRPr>
                    </a:p>
                  </a:txBody>
                  <a:tcPr marL="92036" marR="920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400" dirty="0"/>
                        <a:t>197</a:t>
                      </a:r>
                      <a:endParaRPr lang="sv-SE" sz="2400" b="1" dirty="0"/>
                    </a:p>
                  </a:txBody>
                  <a:tcPr marL="92036" marR="92036" marT="45709" marB="4570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3354">
                <a:tc>
                  <a:txBody>
                    <a:bodyPr/>
                    <a:lstStyle/>
                    <a:p>
                      <a:r>
                        <a:rPr lang="sv-SE" sz="2400" dirty="0"/>
                        <a:t>Frankrike</a:t>
                      </a:r>
                      <a:endParaRPr lang="sv-SE" sz="2400" b="1" dirty="0"/>
                    </a:p>
                  </a:txBody>
                  <a:tcPr marL="92036" marR="920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dirty="0"/>
                        <a:t>66.6</a:t>
                      </a:r>
                      <a:r>
                        <a:rPr lang="sv-SE" sz="2000" baseline="0" dirty="0"/>
                        <a:t> m</a:t>
                      </a:r>
                      <a:endParaRPr lang="sv-SE" sz="2000" dirty="0">
                        <a:solidFill>
                          <a:schemeClr val="tx1"/>
                        </a:solidFill>
                      </a:endParaRPr>
                    </a:p>
                  </a:txBody>
                  <a:tcPr marL="92036" marR="920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dirty="0"/>
                        <a:t>65.000</a:t>
                      </a:r>
                      <a:endParaRPr lang="sv-SE" sz="2000" dirty="0">
                        <a:solidFill>
                          <a:schemeClr val="tx1"/>
                        </a:solidFill>
                      </a:endParaRPr>
                    </a:p>
                  </a:txBody>
                  <a:tcPr marL="92036" marR="920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400" dirty="0"/>
                        <a:t>97</a:t>
                      </a:r>
                      <a:endParaRPr lang="sv-SE" sz="2400" b="1" dirty="0"/>
                    </a:p>
                  </a:txBody>
                  <a:tcPr marL="92036" marR="92036" marT="45709" marB="4570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3354">
                <a:tc>
                  <a:txBody>
                    <a:bodyPr/>
                    <a:lstStyle/>
                    <a:p>
                      <a:r>
                        <a:rPr lang="sv-SE" sz="2400" dirty="0"/>
                        <a:t>Tyskland</a:t>
                      </a:r>
                      <a:endParaRPr lang="sv-SE" sz="2400" b="1" dirty="0"/>
                    </a:p>
                  </a:txBody>
                  <a:tcPr marL="92036" marR="920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dirty="0"/>
                        <a:t>80.7 m</a:t>
                      </a:r>
                      <a:endParaRPr lang="sv-SE" sz="2000" dirty="0">
                        <a:solidFill>
                          <a:schemeClr val="tx1"/>
                        </a:solidFill>
                      </a:endParaRPr>
                    </a:p>
                  </a:txBody>
                  <a:tcPr marL="92036" marR="920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dirty="0"/>
                        <a:t>60.000</a:t>
                      </a:r>
                      <a:endParaRPr lang="sv-SE" sz="2000" dirty="0">
                        <a:solidFill>
                          <a:schemeClr val="tx1"/>
                        </a:solidFill>
                      </a:endParaRPr>
                    </a:p>
                  </a:txBody>
                  <a:tcPr marL="92036" marR="920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400" dirty="0"/>
                        <a:t>74</a:t>
                      </a:r>
                      <a:endParaRPr lang="sv-SE" sz="2400" b="1" dirty="0"/>
                    </a:p>
                  </a:txBody>
                  <a:tcPr marL="92036" marR="92036" marT="45709" marB="4570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3354">
                <a:tc>
                  <a:txBody>
                    <a:bodyPr/>
                    <a:lstStyle/>
                    <a:p>
                      <a:endParaRPr lang="sv-SE" sz="2400" b="1" dirty="0"/>
                    </a:p>
                  </a:txBody>
                  <a:tcPr marL="92036" marR="92036" marT="45709" marB="45709"/>
                </a:tc>
                <a:tc>
                  <a:txBody>
                    <a:bodyPr/>
                    <a:lstStyle/>
                    <a:p>
                      <a:pPr algn="ctr"/>
                      <a:endParaRPr lang="sv-SE" sz="2000" dirty="0">
                        <a:solidFill>
                          <a:schemeClr val="tx1"/>
                        </a:solidFill>
                      </a:endParaRPr>
                    </a:p>
                  </a:txBody>
                  <a:tcPr marL="92036" marR="92036" marT="45709" marB="45709"/>
                </a:tc>
                <a:tc>
                  <a:txBody>
                    <a:bodyPr/>
                    <a:lstStyle/>
                    <a:p>
                      <a:pPr algn="ctr"/>
                      <a:endParaRPr lang="sv-SE" sz="2000" dirty="0">
                        <a:solidFill>
                          <a:schemeClr val="tx1"/>
                        </a:solidFill>
                      </a:endParaRPr>
                    </a:p>
                  </a:txBody>
                  <a:tcPr marL="92036" marR="92036" marT="45709" marB="45709"/>
                </a:tc>
                <a:tc>
                  <a:txBody>
                    <a:bodyPr/>
                    <a:lstStyle/>
                    <a:p>
                      <a:pPr algn="ctr"/>
                      <a:endParaRPr lang="sv-SE" sz="2400" b="1" dirty="0"/>
                    </a:p>
                  </a:txBody>
                  <a:tcPr marL="92036" marR="92036" marT="45709" marB="45709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Bita Eshraghi 20180416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04829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1143000"/>
          </a:xfrm>
        </p:spPr>
        <p:txBody>
          <a:bodyPr/>
          <a:lstStyle/>
          <a:p>
            <a:r>
              <a:rPr lang="sv-SE" dirty="0">
                <a:cs typeface="Century Gothic"/>
              </a:rPr>
              <a:t>WHO klassifikationer</a:t>
            </a:r>
          </a:p>
        </p:txBody>
      </p:sp>
      <p:pic>
        <p:nvPicPr>
          <p:cNvPr id="7" name="Platshållare för innehåll 3" descr="untitled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2002030" y="785417"/>
            <a:ext cx="4457695" cy="5942491"/>
          </a:xfrm>
          <a:ln>
            <a:solidFill>
              <a:schemeClr val="tx1"/>
            </a:solidFill>
          </a:ln>
        </p:spPr>
      </p:pic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Bita Eshraghi 20180416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61879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cs typeface="Century Gothic"/>
              </a:rPr>
              <a:t>När?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7324" y="1708414"/>
            <a:ext cx="3745608" cy="3670767"/>
          </a:xfrm>
        </p:spPr>
        <p:txBody>
          <a:bodyPr>
            <a:normAutofit/>
          </a:bodyPr>
          <a:lstStyle/>
          <a:p>
            <a:r>
              <a:rPr lang="en-US" sz="2400" dirty="0">
                <a:ea typeface="ＭＳ Ｐゴシック" charset="-128"/>
              </a:rPr>
              <a:t>I </a:t>
            </a:r>
            <a:r>
              <a:rPr lang="en-US" sz="2400" dirty="0" err="1">
                <a:ea typeface="ＭＳ Ｐゴシック" charset="-128"/>
              </a:rPr>
              <a:t>hälften</a:t>
            </a:r>
            <a:r>
              <a:rPr lang="en-US" sz="2400" dirty="0">
                <a:ea typeface="ＭＳ Ｐゴシック" charset="-128"/>
              </a:rPr>
              <a:t> </a:t>
            </a:r>
            <a:r>
              <a:rPr lang="en-US" sz="2400" dirty="0" err="1">
                <a:ea typeface="ＭＳ Ｐゴシック" charset="-128"/>
              </a:rPr>
              <a:t>av</a:t>
            </a:r>
            <a:r>
              <a:rPr lang="en-US" sz="2400" dirty="0">
                <a:ea typeface="ＭＳ Ｐゴシック" charset="-128"/>
              </a:rPr>
              <a:t> </a:t>
            </a:r>
            <a:r>
              <a:rPr lang="en-US" sz="2400" dirty="0" err="1">
                <a:ea typeface="ＭＳ Ｐゴシック" charset="-128"/>
              </a:rPr>
              <a:t>länderna</a:t>
            </a:r>
            <a:r>
              <a:rPr lang="en-US" sz="2400" dirty="0">
                <a:ea typeface="ＭＳ Ｐゴシック" charset="-128"/>
              </a:rPr>
              <a:t> </a:t>
            </a:r>
            <a:r>
              <a:rPr lang="en-US" sz="2400" dirty="0" err="1">
                <a:ea typeface="ＭＳ Ｐゴシック" charset="-128"/>
              </a:rPr>
              <a:t>stympas</a:t>
            </a:r>
            <a:r>
              <a:rPr lang="en-US" sz="2400" dirty="0">
                <a:ea typeface="ＭＳ Ｐゴシック" charset="-128"/>
              </a:rPr>
              <a:t> </a:t>
            </a:r>
            <a:r>
              <a:rPr lang="en-US" sz="2400" dirty="0" err="1">
                <a:ea typeface="ＭＳ Ｐゴシック" charset="-128"/>
              </a:rPr>
              <a:t>majoriteten</a:t>
            </a:r>
            <a:r>
              <a:rPr lang="en-US" sz="2400" dirty="0">
                <a:ea typeface="ＭＳ Ｐゴシック" charset="-128"/>
              </a:rPr>
              <a:t> </a:t>
            </a:r>
            <a:r>
              <a:rPr lang="en-US" sz="2400" dirty="0" err="1">
                <a:ea typeface="ＭＳ Ｐゴシック" charset="-128"/>
              </a:rPr>
              <a:t>av</a:t>
            </a:r>
            <a:r>
              <a:rPr lang="en-US" sz="2400" dirty="0">
                <a:ea typeface="ＭＳ Ｐゴシック" charset="-128"/>
              </a:rPr>
              <a:t> </a:t>
            </a:r>
            <a:r>
              <a:rPr lang="en-US" sz="2400" dirty="0" err="1">
                <a:ea typeface="ＭＳ Ｐゴシック" charset="-128"/>
              </a:rPr>
              <a:t>flickorna</a:t>
            </a:r>
            <a:r>
              <a:rPr lang="en-US" sz="2400" dirty="0">
                <a:ea typeface="ＭＳ Ｐゴシック" charset="-128"/>
              </a:rPr>
              <a:t> </a:t>
            </a:r>
            <a:r>
              <a:rPr lang="en-US" sz="2400" dirty="0" err="1">
                <a:ea typeface="ＭＳ Ｐゴシック" charset="-128"/>
              </a:rPr>
              <a:t>innan</a:t>
            </a:r>
            <a:r>
              <a:rPr lang="en-US" sz="2400" dirty="0">
                <a:ea typeface="ＭＳ Ｐゴシック" charset="-128"/>
              </a:rPr>
              <a:t> 5 </a:t>
            </a:r>
            <a:r>
              <a:rPr lang="en-US" sz="2400" dirty="0" err="1">
                <a:ea typeface="ＭＳ Ｐゴシック" charset="-128"/>
              </a:rPr>
              <a:t>års</a:t>
            </a:r>
            <a:r>
              <a:rPr lang="en-US" sz="2400" dirty="0">
                <a:ea typeface="ＭＳ Ｐゴシック" charset="-128"/>
              </a:rPr>
              <a:t> </a:t>
            </a:r>
            <a:r>
              <a:rPr lang="en-US" sz="2400" dirty="0" err="1">
                <a:ea typeface="ＭＳ Ｐゴシック" charset="-128"/>
              </a:rPr>
              <a:t>ålder</a:t>
            </a:r>
            <a:r>
              <a:rPr lang="en-US" sz="2400" dirty="0">
                <a:ea typeface="ＭＳ Ｐゴシック" charset="-128"/>
              </a:rPr>
              <a:t>.</a:t>
            </a:r>
          </a:p>
          <a:p>
            <a:endParaRPr lang="en-US" sz="2400" dirty="0">
              <a:ea typeface="ＭＳ Ｐゴシック" charset="-128"/>
            </a:endParaRPr>
          </a:p>
          <a:p>
            <a:r>
              <a:rPr lang="en-US" sz="2400" dirty="0">
                <a:ea typeface="ＭＳ Ｐゴシック" charset="-128"/>
              </a:rPr>
              <a:t>I </a:t>
            </a:r>
            <a:r>
              <a:rPr lang="en-US" sz="2400" dirty="0" err="1">
                <a:ea typeface="ＭＳ Ｐゴシック" charset="-128"/>
              </a:rPr>
              <a:t>resterande</a:t>
            </a:r>
            <a:r>
              <a:rPr lang="en-US" sz="2400" dirty="0">
                <a:ea typeface="ＭＳ Ｐゴシック" charset="-128"/>
              </a:rPr>
              <a:t> </a:t>
            </a:r>
            <a:r>
              <a:rPr lang="en-US" sz="2400" dirty="0" err="1">
                <a:ea typeface="ＭＳ Ｐゴシック" charset="-128"/>
              </a:rPr>
              <a:t>länder</a:t>
            </a:r>
            <a:r>
              <a:rPr lang="en-US" sz="2400" dirty="0">
                <a:ea typeface="ＭＳ Ｐゴシック" charset="-128"/>
              </a:rPr>
              <a:t> </a:t>
            </a:r>
            <a:r>
              <a:rPr lang="en-US" sz="2400" dirty="0" err="1">
                <a:ea typeface="ＭＳ Ｐゴシック" charset="-128"/>
              </a:rPr>
              <a:t>sker</a:t>
            </a:r>
            <a:r>
              <a:rPr lang="en-US" sz="2400" dirty="0">
                <a:ea typeface="ＭＳ Ｐゴシック" charset="-128"/>
              </a:rPr>
              <a:t> </a:t>
            </a:r>
            <a:r>
              <a:rPr lang="en-US" sz="2400" dirty="0" err="1">
                <a:ea typeface="ＭＳ Ｐゴシック" charset="-128"/>
              </a:rPr>
              <a:t>det</a:t>
            </a:r>
            <a:r>
              <a:rPr lang="en-US" sz="2400" dirty="0">
                <a:ea typeface="ＭＳ Ｐゴシック" charset="-128"/>
              </a:rPr>
              <a:t> </a:t>
            </a:r>
            <a:r>
              <a:rPr lang="en-US" sz="2400" dirty="0" err="1">
                <a:ea typeface="ＭＳ Ｐゴシック" charset="-128"/>
              </a:rPr>
              <a:t>mellan</a:t>
            </a:r>
            <a:r>
              <a:rPr lang="en-US" sz="2400" dirty="0">
                <a:ea typeface="ＭＳ Ｐゴシック" charset="-128"/>
              </a:rPr>
              <a:t> 5-14 </a:t>
            </a:r>
            <a:r>
              <a:rPr lang="en-US" sz="2400" dirty="0" err="1">
                <a:ea typeface="ＭＳ Ｐゴシック" charset="-128"/>
              </a:rPr>
              <a:t>års</a:t>
            </a:r>
            <a:r>
              <a:rPr lang="en-US" sz="2400" dirty="0">
                <a:ea typeface="ＭＳ Ｐゴシック" charset="-128"/>
              </a:rPr>
              <a:t> </a:t>
            </a:r>
            <a:r>
              <a:rPr lang="en-US" sz="2400" dirty="0" err="1">
                <a:ea typeface="ＭＳ Ｐゴシック" charset="-128"/>
              </a:rPr>
              <a:t>ålder</a:t>
            </a:r>
            <a:endParaRPr lang="en-US" sz="2400" dirty="0">
              <a:ea typeface="ＭＳ Ｐゴシック" charset="-128"/>
            </a:endParaRPr>
          </a:p>
          <a:p>
            <a:pPr>
              <a:buFontTx/>
              <a:buNone/>
            </a:pPr>
            <a:endParaRPr lang="en-US" dirty="0">
              <a:latin typeface="Century Gothic" pitchFamily="34" charset="0"/>
              <a:ea typeface="ＭＳ Ｐゴシック" charset="-128"/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Bita Eshraghi 20180416</a:t>
            </a: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955" y="1763697"/>
            <a:ext cx="2804778" cy="385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62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cs typeface="Century Gothic"/>
              </a:rPr>
              <a:t>Hur?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800000"/>
              </a:buClr>
              <a:buFont typeface="Arial"/>
              <a:buChar char="•"/>
            </a:pPr>
            <a:r>
              <a:rPr lang="en-US" sz="2400" dirty="0" err="1">
                <a:ea typeface="ＭＳ Ｐゴシック" charset="-128"/>
              </a:rPr>
              <a:t>Avsaknad</a:t>
            </a:r>
            <a:r>
              <a:rPr lang="en-US" sz="2400" dirty="0">
                <a:ea typeface="ＭＳ Ｐゴシック" charset="-128"/>
              </a:rPr>
              <a:t> </a:t>
            </a:r>
            <a:r>
              <a:rPr lang="en-US" sz="2400" dirty="0" err="1">
                <a:ea typeface="ＭＳ Ｐゴシック" charset="-128"/>
              </a:rPr>
              <a:t>av</a:t>
            </a:r>
            <a:r>
              <a:rPr lang="en-US" sz="2400" dirty="0">
                <a:ea typeface="ＭＳ Ｐゴシック" charset="-128"/>
              </a:rPr>
              <a:t>:</a:t>
            </a:r>
          </a:p>
          <a:p>
            <a:pPr>
              <a:buFontTx/>
              <a:buChar char="-"/>
            </a:pPr>
            <a:r>
              <a:rPr lang="en-US" sz="2400" dirty="0" err="1">
                <a:ea typeface="ＭＳ Ｐゴシック" charset="-128"/>
              </a:rPr>
              <a:t>Medicinsk</a:t>
            </a:r>
            <a:r>
              <a:rPr lang="en-US" sz="2400" dirty="0">
                <a:ea typeface="ＭＳ Ｐゴシック" charset="-128"/>
              </a:rPr>
              <a:t> </a:t>
            </a:r>
            <a:r>
              <a:rPr lang="en-US" sz="2400" dirty="0" err="1">
                <a:ea typeface="ＭＳ Ｐゴシック" charset="-128"/>
              </a:rPr>
              <a:t>utbildning</a:t>
            </a:r>
            <a:endParaRPr lang="en-US" sz="2400" dirty="0">
              <a:ea typeface="ＭＳ Ｐゴシック" charset="-128"/>
            </a:endParaRPr>
          </a:p>
          <a:p>
            <a:pPr>
              <a:buFontTx/>
              <a:buChar char="-"/>
            </a:pPr>
            <a:r>
              <a:rPr lang="en-US" sz="2400" dirty="0" err="1">
                <a:ea typeface="ＭＳ Ｐゴシック" charset="-128"/>
              </a:rPr>
              <a:t>Bedövning</a:t>
            </a:r>
            <a:endParaRPr lang="en-US" sz="2400" dirty="0">
              <a:ea typeface="ＭＳ Ｐゴシック" charset="-128"/>
            </a:endParaRPr>
          </a:p>
          <a:p>
            <a:pPr>
              <a:buFontTx/>
              <a:buChar char="-"/>
            </a:pPr>
            <a:r>
              <a:rPr lang="en-US" sz="2400" dirty="0" err="1">
                <a:ea typeface="ＭＳ Ｐゴシック" charset="-128"/>
              </a:rPr>
              <a:t>Sterila</a:t>
            </a:r>
            <a:r>
              <a:rPr lang="en-US" sz="2400" dirty="0">
                <a:ea typeface="ＭＳ Ｐゴシック" charset="-128"/>
              </a:rPr>
              <a:t> instrument</a:t>
            </a:r>
          </a:p>
          <a:p>
            <a:pPr>
              <a:buFontTx/>
              <a:buChar char="-"/>
            </a:pPr>
            <a:endParaRPr lang="en-US" sz="2400" dirty="0">
              <a:ea typeface="ＭＳ Ｐゴシック" charset="-128"/>
            </a:endParaRPr>
          </a:p>
          <a:p>
            <a:pPr>
              <a:buClr>
                <a:schemeClr val="accent1"/>
              </a:buClr>
              <a:buFont typeface="Arial"/>
              <a:buChar char="•"/>
            </a:pPr>
            <a:r>
              <a:rPr lang="en-US" sz="2400" dirty="0" err="1">
                <a:ea typeface="ＭＳ Ｐゴシック" charset="-128"/>
              </a:rPr>
              <a:t>Enkla</a:t>
            </a:r>
            <a:r>
              <a:rPr lang="en-US" sz="2400" dirty="0">
                <a:ea typeface="ＭＳ Ｐゴシック" charset="-128"/>
              </a:rPr>
              <a:t> instrument</a:t>
            </a:r>
          </a:p>
          <a:p>
            <a:pPr>
              <a:buClr>
                <a:srgbClr val="800000"/>
              </a:buClr>
              <a:buFont typeface="Arial"/>
              <a:buChar char="•"/>
            </a:pPr>
            <a:r>
              <a:rPr lang="en-US" sz="2400" dirty="0" err="1">
                <a:ea typeface="ＭＳ Ｐゴシック" charset="-128"/>
              </a:rPr>
              <a:t>Enskilt</a:t>
            </a:r>
            <a:r>
              <a:rPr lang="en-US" sz="2400" dirty="0">
                <a:ea typeface="ＭＳ Ｐゴシック" charset="-128"/>
              </a:rPr>
              <a:t> </a:t>
            </a:r>
            <a:r>
              <a:rPr lang="en-US" sz="2400" dirty="0" err="1">
                <a:ea typeface="ＭＳ Ｐゴシック" charset="-128"/>
              </a:rPr>
              <a:t>eller</a:t>
            </a:r>
            <a:r>
              <a:rPr lang="en-US" sz="2400" dirty="0">
                <a:ea typeface="ＭＳ Ｐゴシック" charset="-128"/>
              </a:rPr>
              <a:t> </a:t>
            </a:r>
            <a:r>
              <a:rPr lang="en-US" sz="2400" dirty="0" err="1">
                <a:ea typeface="ＭＳ Ｐゴシック" charset="-128"/>
              </a:rPr>
              <a:t>i</a:t>
            </a:r>
            <a:r>
              <a:rPr lang="en-US" sz="2400" dirty="0">
                <a:ea typeface="ＭＳ Ｐゴシック" charset="-128"/>
              </a:rPr>
              <a:t> </a:t>
            </a:r>
            <a:r>
              <a:rPr lang="en-US" sz="2400" dirty="0" err="1">
                <a:ea typeface="ＭＳ Ｐゴシック" charset="-128"/>
              </a:rPr>
              <a:t>grupp</a:t>
            </a:r>
            <a:endParaRPr lang="en-US" sz="2400" dirty="0">
              <a:ea typeface="ＭＳ Ｐゴシック" charset="-128"/>
            </a:endParaRPr>
          </a:p>
          <a:p>
            <a:pPr>
              <a:buFontTx/>
              <a:buChar char="-"/>
            </a:pPr>
            <a:endParaRPr lang="en-US" dirty="0">
              <a:latin typeface="Century Gothic" pitchFamily="34" charset="0"/>
              <a:ea typeface="ＭＳ Ｐゴシック" charset="-128"/>
            </a:endParaRPr>
          </a:p>
          <a:p>
            <a:endParaRPr lang="en-US" dirty="0">
              <a:latin typeface="Century Gothic" pitchFamily="34" charset="0"/>
              <a:ea typeface="ＭＳ Ｐゴシック" charset="-128"/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Bita Eshraghi 20180416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36422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Medikalisering i Egypten</a:t>
            </a:r>
          </a:p>
        </p:txBody>
      </p:sp>
      <p:pic>
        <p:nvPicPr>
          <p:cNvPr id="7" name="Platshållare för innehåll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687" t="19943" r="35352" b="4820"/>
          <a:stretch/>
        </p:blipFill>
        <p:spPr>
          <a:xfrm>
            <a:off x="1103191" y="1928971"/>
            <a:ext cx="3744416" cy="3888433"/>
          </a:xfrm>
          <a:prstGeom prst="rect">
            <a:avLst/>
          </a:prstGeom>
        </p:spPr>
      </p:pic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Bita Eshraghi 20180416</a:t>
            </a:r>
            <a:endParaRPr lang="sv-SE" dirty="0"/>
          </a:p>
        </p:txBody>
      </p:sp>
      <p:sp>
        <p:nvSpPr>
          <p:cNvPr id="10" name="textruta 9"/>
          <p:cNvSpPr txBox="1"/>
          <p:nvPr/>
        </p:nvSpPr>
        <p:spPr>
          <a:xfrm>
            <a:off x="5185280" y="1947785"/>
            <a:ext cx="3384376" cy="40318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1700" dirty="0"/>
              <a:t>193 Läkare</a:t>
            </a:r>
          </a:p>
          <a:p>
            <a:endParaRPr lang="sv-SE" sz="1700" dirty="0"/>
          </a:p>
          <a:p>
            <a:r>
              <a:rPr lang="sv-SE" sz="1700" dirty="0"/>
              <a:t>19% utförde könsstympning</a:t>
            </a:r>
          </a:p>
          <a:p>
            <a:endParaRPr lang="sv-SE" sz="1700" dirty="0"/>
          </a:p>
          <a:p>
            <a:r>
              <a:rPr lang="sv-SE" sz="1700" dirty="0"/>
              <a:t>Hälften ansåg att proceduren har positiva hälsoeffekter</a:t>
            </a:r>
          </a:p>
          <a:p>
            <a:endParaRPr lang="sv-SE" sz="1700" dirty="0"/>
          </a:p>
          <a:p>
            <a:r>
              <a:rPr lang="sv-SE" sz="1700" dirty="0"/>
              <a:t>30% ekonomiska skäl</a:t>
            </a:r>
          </a:p>
          <a:p>
            <a:endParaRPr lang="sv-SE" sz="1700" dirty="0"/>
          </a:p>
          <a:p>
            <a:r>
              <a:rPr lang="sv-SE" sz="1700" dirty="0"/>
              <a:t>19% ansåg att det orsakade mindre negativa hälsoeffekter.</a:t>
            </a:r>
          </a:p>
          <a:p>
            <a:endParaRPr lang="sv-SE" sz="1700" dirty="0"/>
          </a:p>
          <a:p>
            <a:r>
              <a:rPr lang="sv-SE" sz="1700" dirty="0"/>
              <a:t>*Refaat, 2009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64542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cs typeface="Century Gothic"/>
              </a:rPr>
              <a:t>Varför?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Ej</a:t>
            </a:r>
            <a:r>
              <a:rPr lang="en-US" dirty="0"/>
              <a:t> </a:t>
            </a:r>
            <a:r>
              <a:rPr lang="en-US" dirty="0" err="1"/>
              <a:t>religöst</a:t>
            </a:r>
            <a:r>
              <a:rPr lang="en-US" dirty="0"/>
              <a:t> </a:t>
            </a:r>
            <a:r>
              <a:rPr lang="en-US" dirty="0" err="1"/>
              <a:t>påbjudet</a:t>
            </a:r>
            <a:endParaRPr lang="en-US" dirty="0"/>
          </a:p>
          <a:p>
            <a:r>
              <a:rPr lang="en-US" dirty="0" err="1"/>
              <a:t>Kulturellt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Kontrollera</a:t>
            </a:r>
            <a:r>
              <a:rPr lang="en-US" dirty="0"/>
              <a:t> </a:t>
            </a:r>
            <a:r>
              <a:rPr lang="en-US" dirty="0" err="1"/>
              <a:t>kvinnans</a:t>
            </a:r>
            <a:r>
              <a:rPr lang="en-US" dirty="0"/>
              <a:t> </a:t>
            </a:r>
            <a:r>
              <a:rPr lang="en-US" dirty="0" err="1"/>
              <a:t>sexualitet</a:t>
            </a:r>
            <a:endParaRPr lang="en-US" dirty="0"/>
          </a:p>
          <a:p>
            <a:r>
              <a:rPr lang="en-US" dirty="0" err="1"/>
              <a:t>Hygien</a:t>
            </a:r>
            <a:r>
              <a:rPr lang="en-US" dirty="0"/>
              <a:t>/</a:t>
            </a:r>
            <a:r>
              <a:rPr lang="en-US" dirty="0" err="1"/>
              <a:t>smutsigt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Kvinnlighet</a:t>
            </a:r>
            <a:endParaRPr lang="en-US" dirty="0"/>
          </a:p>
          <a:p>
            <a:r>
              <a:rPr lang="en-US" dirty="0" err="1"/>
              <a:t>Vackert</a:t>
            </a:r>
            <a:r>
              <a:rPr lang="en-US" dirty="0"/>
              <a:t> </a:t>
            </a:r>
            <a:r>
              <a:rPr lang="en-US" dirty="0" err="1"/>
              <a:t>underliv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Bita Eshraghi 20180416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84502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Social </a:t>
            </a:r>
            <a:r>
              <a:rPr lang="sv-SE" dirty="0"/>
              <a:t>acceptans</a:t>
            </a:r>
          </a:p>
        </p:txBody>
      </p:sp>
    </p:spTree>
    <p:extLst>
      <p:ext uri="{BB962C8B-B14F-4D97-AF65-F5344CB8AC3E}">
        <p14:creationId xmlns:p14="http://schemas.microsoft.com/office/powerpoint/2010/main" val="223962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cs typeface="Century Gothic"/>
              </a:rPr>
              <a:t>WHO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ea typeface="ＭＳ Ｐゴシック" charset="-128"/>
              </a:rPr>
              <a:t>Female genital mutilation (FGM) comprises all procedures involving partial or total removal of the external female genitalia or other injury to the female genital organs for non-medical reasons. It has no health benefits and harms girls and women in many ways. </a:t>
            </a:r>
          </a:p>
          <a:p>
            <a:endParaRPr lang="sv-SE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Bita Eshraghi 20180416</a:t>
            </a:r>
            <a:endParaRPr lang="sv-SE" dirty="0"/>
          </a:p>
        </p:txBody>
      </p:sp>
      <p:pic>
        <p:nvPicPr>
          <p:cNvPr id="5" name="Picture 4" descr="WH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395" y="4199955"/>
            <a:ext cx="1739990" cy="173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97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Svensk</a:t>
            </a:r>
            <a:r>
              <a:rPr lang="en-US" dirty="0"/>
              <a:t> </a:t>
            </a:r>
            <a:r>
              <a:rPr lang="en-US" dirty="0" err="1"/>
              <a:t>kultur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1864: </a:t>
            </a:r>
            <a:r>
              <a:rPr lang="en-US" dirty="0" err="1"/>
              <a:t>Mannen</a:t>
            </a:r>
            <a:r>
              <a:rPr lang="en-US" dirty="0"/>
              <a:t> </a:t>
            </a:r>
            <a:r>
              <a:rPr lang="en-US" dirty="0" err="1"/>
              <a:t>förlorar</a:t>
            </a:r>
            <a:r>
              <a:rPr lang="en-US" dirty="0"/>
              <a:t> sin </a:t>
            </a:r>
            <a:r>
              <a:rPr lang="en-US" dirty="0" err="1"/>
              <a:t>rätt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aga</a:t>
            </a:r>
            <a:r>
              <a:rPr lang="en-US" dirty="0"/>
              <a:t> sin </a:t>
            </a:r>
            <a:r>
              <a:rPr lang="en-US" dirty="0" err="1"/>
              <a:t>hustru</a:t>
            </a:r>
            <a:r>
              <a:rPr lang="en-US" dirty="0"/>
              <a:t>.</a:t>
            </a:r>
          </a:p>
          <a:p>
            <a:r>
              <a:rPr lang="en-US" dirty="0"/>
              <a:t>1884: </a:t>
            </a:r>
            <a:r>
              <a:rPr lang="en-US" dirty="0" err="1"/>
              <a:t>Första</a:t>
            </a:r>
            <a:r>
              <a:rPr lang="en-US" dirty="0"/>
              <a:t> </a:t>
            </a:r>
            <a:r>
              <a:rPr lang="en-US" dirty="0" err="1"/>
              <a:t>motionen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 </a:t>
            </a:r>
            <a:r>
              <a:rPr lang="en-US" dirty="0" err="1"/>
              <a:t>kvinnlig</a:t>
            </a:r>
            <a:r>
              <a:rPr lang="en-US" dirty="0"/>
              <a:t> </a:t>
            </a:r>
            <a:r>
              <a:rPr lang="en-US" dirty="0" err="1"/>
              <a:t>rösträtt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riksdagen</a:t>
            </a:r>
            <a:r>
              <a:rPr lang="en-US" dirty="0"/>
              <a:t>. </a:t>
            </a:r>
            <a:r>
              <a:rPr lang="en-US" dirty="0" err="1"/>
              <a:t>Avslås</a:t>
            </a:r>
            <a:r>
              <a:rPr lang="en-US" dirty="0"/>
              <a:t> med </a:t>
            </a:r>
            <a:r>
              <a:rPr lang="en-US" dirty="0" err="1"/>
              <a:t>motiveringen</a:t>
            </a:r>
            <a:r>
              <a:rPr lang="en-US" dirty="0"/>
              <a:t> “ </a:t>
            </a:r>
            <a:r>
              <a:rPr lang="en-US" dirty="0" err="1"/>
              <a:t>kvinnors</a:t>
            </a:r>
            <a:r>
              <a:rPr lang="en-US" dirty="0"/>
              <a:t> </a:t>
            </a:r>
            <a:r>
              <a:rPr lang="en-US" dirty="0" err="1"/>
              <a:t>kjolar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breda</a:t>
            </a:r>
            <a:r>
              <a:rPr lang="en-US" dirty="0"/>
              <a:t>”</a:t>
            </a:r>
          </a:p>
          <a:p>
            <a:r>
              <a:rPr lang="en-US" dirty="0"/>
              <a:t>1919: </a:t>
            </a:r>
            <a:r>
              <a:rPr lang="en-US" dirty="0" err="1"/>
              <a:t>Kvinnor</a:t>
            </a:r>
            <a:r>
              <a:rPr lang="en-US" dirty="0"/>
              <a:t> </a:t>
            </a:r>
            <a:r>
              <a:rPr lang="en-US" dirty="0" err="1"/>
              <a:t>får</a:t>
            </a:r>
            <a:r>
              <a:rPr lang="en-US" dirty="0"/>
              <a:t> </a:t>
            </a:r>
            <a:r>
              <a:rPr lang="en-US" dirty="0" err="1"/>
              <a:t>allmän</a:t>
            </a:r>
            <a:r>
              <a:rPr lang="en-US" dirty="0"/>
              <a:t> </a:t>
            </a:r>
            <a:r>
              <a:rPr lang="en-US" dirty="0" err="1"/>
              <a:t>rösträtt</a:t>
            </a:r>
            <a:r>
              <a:rPr lang="en-US" dirty="0"/>
              <a:t>.</a:t>
            </a:r>
          </a:p>
          <a:p>
            <a:r>
              <a:rPr lang="en-US" dirty="0"/>
              <a:t>1927: </a:t>
            </a:r>
            <a:r>
              <a:rPr lang="en-US" dirty="0" err="1"/>
              <a:t>Rätt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gå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gymnasiet</a:t>
            </a:r>
            <a:r>
              <a:rPr lang="en-US" dirty="0"/>
              <a:t>.</a:t>
            </a:r>
          </a:p>
          <a:p>
            <a:r>
              <a:rPr lang="en-US" dirty="0"/>
              <a:t>1928: </a:t>
            </a:r>
            <a:r>
              <a:rPr lang="en-US" dirty="0" err="1"/>
              <a:t>Preventivmedel</a:t>
            </a:r>
            <a:r>
              <a:rPr lang="en-US" dirty="0"/>
              <a:t> </a:t>
            </a:r>
            <a:r>
              <a:rPr lang="en-US" dirty="0" err="1"/>
              <a:t>tillåts</a:t>
            </a:r>
            <a:endParaRPr lang="en-US" dirty="0"/>
          </a:p>
          <a:p>
            <a:r>
              <a:rPr lang="en-US" dirty="0"/>
              <a:t>1962: </a:t>
            </a:r>
            <a:r>
              <a:rPr lang="en-US" dirty="0" err="1"/>
              <a:t>Straffbart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Sverige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en man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våldta</a:t>
            </a:r>
            <a:r>
              <a:rPr lang="en-US" dirty="0"/>
              <a:t> sin </a:t>
            </a:r>
            <a:r>
              <a:rPr lang="en-US" dirty="0" err="1"/>
              <a:t>hustru</a:t>
            </a:r>
            <a:endParaRPr lang="en-US" dirty="0"/>
          </a:p>
          <a:p>
            <a:r>
              <a:rPr lang="en-US" dirty="0"/>
              <a:t>1975: Fri abort</a:t>
            </a:r>
          </a:p>
          <a:p>
            <a:r>
              <a:rPr lang="en-US" dirty="0"/>
              <a:t>1983: </a:t>
            </a:r>
            <a:r>
              <a:rPr lang="en-US" dirty="0" err="1"/>
              <a:t>Alla</a:t>
            </a:r>
            <a:r>
              <a:rPr lang="en-US" dirty="0"/>
              <a:t> </a:t>
            </a:r>
            <a:r>
              <a:rPr lang="en-US" dirty="0" err="1"/>
              <a:t>yrken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Sverige</a:t>
            </a:r>
            <a:r>
              <a:rPr lang="en-US" dirty="0"/>
              <a:t> </a:t>
            </a:r>
            <a:r>
              <a:rPr lang="en-US" dirty="0" err="1"/>
              <a:t>blir</a:t>
            </a:r>
            <a:r>
              <a:rPr lang="en-US" dirty="0"/>
              <a:t> </a:t>
            </a:r>
            <a:r>
              <a:rPr lang="en-US" dirty="0" err="1"/>
              <a:t>öppna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kvinnor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Bita Eshraghi 20180416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88763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789" y="565516"/>
            <a:ext cx="5942811" cy="5838812"/>
          </a:xfrm>
          <a:prstGeom prst="rect">
            <a:avLst/>
          </a:prstGeom>
        </p:spPr>
      </p:pic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31125" y="6434051"/>
            <a:ext cx="4614947" cy="212610"/>
          </a:xfrm>
        </p:spPr>
        <p:txBody>
          <a:bodyPr/>
          <a:lstStyle/>
          <a:p>
            <a:r>
              <a:rPr lang="sv-SE"/>
              <a:t>Bita Eshraghi 20180416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8301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03500" y="698500"/>
            <a:ext cx="4272756" cy="592672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797C72-5565-4946-85C5-EED4E49C0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Bita Eshraghi 20180416</a:t>
            </a:r>
          </a:p>
        </p:txBody>
      </p:sp>
    </p:spTree>
    <p:extLst>
      <p:ext uri="{BB962C8B-B14F-4D97-AF65-F5344CB8AC3E}">
        <p14:creationId xmlns:p14="http://schemas.microsoft.com/office/powerpoint/2010/main" val="5306531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unskapens-frukt-0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04664"/>
            <a:ext cx="6055141" cy="568668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</p:pic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Bita Eshraghi 20180416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28750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t-var-inte-sa-lange-sedan-1800-talet-som-lakare-botade-kvinnlig-olydnad-med-omskarelse.-Tack-Liv-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836712"/>
            <a:ext cx="5283587" cy="52835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Bita Eshraghi 20180416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040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entury Gothic"/>
              </a:rPr>
              <a:t>Lag (1982:316) med </a:t>
            </a:r>
            <a:r>
              <a:rPr lang="en-US" dirty="0" err="1">
                <a:cs typeface="Century Gothic"/>
              </a:rPr>
              <a:t>förbud</a:t>
            </a:r>
            <a:r>
              <a:rPr lang="en-US" dirty="0">
                <a:cs typeface="Century Gothic"/>
              </a:rPr>
              <a:t> mot </a:t>
            </a:r>
            <a:r>
              <a:rPr lang="en-US" dirty="0" err="1">
                <a:cs typeface="Century Gothic"/>
              </a:rPr>
              <a:t>könsstympning</a:t>
            </a:r>
            <a:r>
              <a:rPr lang="en-US" dirty="0">
                <a:cs typeface="Century Gothic"/>
              </a:rPr>
              <a:t> </a:t>
            </a:r>
            <a:r>
              <a:rPr lang="en-US" dirty="0" err="1">
                <a:cs typeface="Century Gothic"/>
              </a:rPr>
              <a:t>av</a:t>
            </a:r>
            <a:r>
              <a:rPr lang="en-US" dirty="0">
                <a:cs typeface="Century Gothic"/>
              </a:rPr>
              <a:t> </a:t>
            </a:r>
            <a:r>
              <a:rPr lang="en-US" dirty="0" err="1">
                <a:cs typeface="Century Gothic"/>
              </a:rPr>
              <a:t>kvinnor</a:t>
            </a:r>
            <a:r>
              <a:rPr lang="en-US" dirty="0">
                <a:cs typeface="Century Gothic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2000" dirty="0">
              <a:latin typeface="Century Gothic"/>
              <a:cs typeface="Century Gothic"/>
            </a:endParaRPr>
          </a:p>
          <a:p>
            <a:pPr marL="0" indent="0" algn="ctr">
              <a:buNone/>
            </a:pPr>
            <a:endParaRPr lang="en-US" sz="2800" dirty="0">
              <a:cs typeface="Century Gothic"/>
            </a:endParaRPr>
          </a:p>
          <a:p>
            <a:pPr marL="0" indent="0" algn="ctr">
              <a:buNone/>
            </a:pPr>
            <a:r>
              <a:rPr lang="en-US" sz="2800" dirty="0">
                <a:cs typeface="Century Gothic"/>
              </a:rPr>
              <a:t>"</a:t>
            </a:r>
            <a:r>
              <a:rPr lang="en-US" sz="2800" dirty="0" err="1">
                <a:cs typeface="Century Gothic"/>
              </a:rPr>
              <a:t>Ingrepp</a:t>
            </a:r>
            <a:r>
              <a:rPr lang="en-US" sz="2800" dirty="0">
                <a:cs typeface="Century Gothic"/>
              </a:rPr>
              <a:t> </a:t>
            </a:r>
            <a:r>
              <a:rPr lang="en-US" sz="2800" dirty="0" err="1">
                <a:cs typeface="Century Gothic"/>
              </a:rPr>
              <a:t>i</a:t>
            </a:r>
            <a:r>
              <a:rPr lang="en-US" sz="2800" dirty="0">
                <a:cs typeface="Century Gothic"/>
              </a:rPr>
              <a:t> de </a:t>
            </a:r>
            <a:r>
              <a:rPr lang="en-US" sz="2800" dirty="0" err="1">
                <a:cs typeface="Century Gothic"/>
              </a:rPr>
              <a:t>kvinnliga</a:t>
            </a:r>
            <a:r>
              <a:rPr lang="en-US" sz="2800" dirty="0">
                <a:cs typeface="Century Gothic"/>
              </a:rPr>
              <a:t> </a:t>
            </a:r>
            <a:r>
              <a:rPr lang="en-US" sz="2800" dirty="0" err="1">
                <a:cs typeface="Century Gothic"/>
              </a:rPr>
              <a:t>yttre</a:t>
            </a:r>
            <a:r>
              <a:rPr lang="en-US" sz="2800" dirty="0">
                <a:cs typeface="Century Gothic"/>
              </a:rPr>
              <a:t> </a:t>
            </a:r>
            <a:r>
              <a:rPr lang="en-US" sz="2800" dirty="0" err="1">
                <a:cs typeface="Century Gothic"/>
              </a:rPr>
              <a:t>könsorganen</a:t>
            </a:r>
            <a:r>
              <a:rPr lang="en-US" sz="2800" dirty="0">
                <a:cs typeface="Century Gothic"/>
              </a:rPr>
              <a:t> </a:t>
            </a:r>
            <a:r>
              <a:rPr lang="en-US" sz="2800" dirty="0" err="1">
                <a:cs typeface="Century Gothic"/>
              </a:rPr>
              <a:t>i</a:t>
            </a:r>
            <a:r>
              <a:rPr lang="en-US" sz="2800" dirty="0">
                <a:cs typeface="Century Gothic"/>
              </a:rPr>
              <a:t> </a:t>
            </a:r>
            <a:r>
              <a:rPr lang="en-US" sz="2800" dirty="0" err="1">
                <a:cs typeface="Century Gothic"/>
              </a:rPr>
              <a:t>syfte</a:t>
            </a:r>
            <a:r>
              <a:rPr lang="en-US" sz="2800" dirty="0">
                <a:cs typeface="Century Gothic"/>
              </a:rPr>
              <a:t> </a:t>
            </a:r>
            <a:r>
              <a:rPr lang="en-US" sz="2800" dirty="0" err="1">
                <a:cs typeface="Century Gothic"/>
              </a:rPr>
              <a:t>att</a:t>
            </a:r>
            <a:r>
              <a:rPr lang="en-US" sz="2800" dirty="0">
                <a:cs typeface="Century Gothic"/>
              </a:rPr>
              <a:t> </a:t>
            </a:r>
            <a:r>
              <a:rPr lang="en-US" sz="2800" dirty="0" err="1">
                <a:cs typeface="Century Gothic"/>
              </a:rPr>
              <a:t>stympa</a:t>
            </a:r>
            <a:r>
              <a:rPr lang="en-US" sz="2800" dirty="0">
                <a:cs typeface="Century Gothic"/>
              </a:rPr>
              <a:t> </a:t>
            </a:r>
            <a:r>
              <a:rPr lang="en-US" sz="2800" dirty="0" err="1">
                <a:cs typeface="Century Gothic"/>
              </a:rPr>
              <a:t>dessa</a:t>
            </a:r>
            <a:r>
              <a:rPr lang="en-US" sz="2800" dirty="0">
                <a:cs typeface="Century Gothic"/>
              </a:rPr>
              <a:t> </a:t>
            </a:r>
            <a:r>
              <a:rPr lang="en-US" sz="2800" dirty="0" err="1">
                <a:cs typeface="Century Gothic"/>
              </a:rPr>
              <a:t>eller</a:t>
            </a:r>
            <a:r>
              <a:rPr lang="en-US" sz="2800" dirty="0">
                <a:cs typeface="Century Gothic"/>
              </a:rPr>
              <a:t> </a:t>
            </a:r>
            <a:r>
              <a:rPr lang="en-US" sz="2800" dirty="0" err="1">
                <a:cs typeface="Century Gothic"/>
              </a:rPr>
              <a:t>åstadkomma</a:t>
            </a:r>
            <a:r>
              <a:rPr lang="en-US" sz="2800" dirty="0">
                <a:cs typeface="Century Gothic"/>
              </a:rPr>
              <a:t> </a:t>
            </a:r>
            <a:r>
              <a:rPr lang="en-US" sz="2800" dirty="0" err="1">
                <a:cs typeface="Century Gothic"/>
              </a:rPr>
              <a:t>andra</a:t>
            </a:r>
            <a:r>
              <a:rPr lang="en-US" sz="2800" dirty="0">
                <a:cs typeface="Century Gothic"/>
              </a:rPr>
              <a:t> </a:t>
            </a:r>
            <a:r>
              <a:rPr lang="en-US" sz="2800" dirty="0" err="1">
                <a:cs typeface="Century Gothic"/>
              </a:rPr>
              <a:t>bestående</a:t>
            </a:r>
            <a:r>
              <a:rPr lang="en-US" sz="2800" dirty="0">
                <a:cs typeface="Century Gothic"/>
              </a:rPr>
              <a:t> </a:t>
            </a:r>
            <a:r>
              <a:rPr lang="en-US" sz="2800" dirty="0" err="1">
                <a:cs typeface="Century Gothic"/>
              </a:rPr>
              <a:t>förändringar</a:t>
            </a:r>
            <a:r>
              <a:rPr lang="en-US" sz="2800" dirty="0">
                <a:cs typeface="Century Gothic"/>
              </a:rPr>
              <a:t> </a:t>
            </a:r>
            <a:r>
              <a:rPr lang="en-US" sz="2800" dirty="0" err="1">
                <a:cs typeface="Century Gothic"/>
              </a:rPr>
              <a:t>av</a:t>
            </a:r>
            <a:r>
              <a:rPr lang="en-US" sz="2800" dirty="0">
                <a:cs typeface="Century Gothic"/>
              </a:rPr>
              <a:t> </a:t>
            </a:r>
            <a:r>
              <a:rPr lang="en-US" sz="2800" dirty="0" err="1">
                <a:cs typeface="Century Gothic"/>
              </a:rPr>
              <a:t>dem</a:t>
            </a:r>
            <a:r>
              <a:rPr lang="en-US" sz="2800" dirty="0">
                <a:cs typeface="Century Gothic"/>
              </a:rPr>
              <a:t> (</a:t>
            </a:r>
            <a:r>
              <a:rPr lang="en-US" sz="2800" dirty="0" err="1">
                <a:cs typeface="Century Gothic"/>
              </a:rPr>
              <a:t>könsstympning</a:t>
            </a:r>
            <a:r>
              <a:rPr lang="en-US" sz="2800" dirty="0">
                <a:cs typeface="Century Gothic"/>
              </a:rPr>
              <a:t>) </a:t>
            </a:r>
            <a:r>
              <a:rPr lang="en-US" sz="2800" dirty="0" err="1">
                <a:cs typeface="Century Gothic"/>
              </a:rPr>
              <a:t>får</a:t>
            </a:r>
            <a:r>
              <a:rPr lang="en-US" sz="2800" dirty="0">
                <a:cs typeface="Century Gothic"/>
              </a:rPr>
              <a:t> </a:t>
            </a:r>
            <a:r>
              <a:rPr lang="en-US" sz="2800" dirty="0" err="1">
                <a:cs typeface="Century Gothic"/>
              </a:rPr>
              <a:t>inte</a:t>
            </a:r>
            <a:r>
              <a:rPr lang="en-US" sz="2800" dirty="0">
                <a:cs typeface="Century Gothic"/>
              </a:rPr>
              <a:t> </a:t>
            </a:r>
            <a:r>
              <a:rPr lang="en-US" sz="2800" dirty="0" err="1">
                <a:cs typeface="Century Gothic"/>
              </a:rPr>
              <a:t>utföras</a:t>
            </a:r>
            <a:r>
              <a:rPr lang="en-US" sz="2800" dirty="0">
                <a:cs typeface="Century Gothic"/>
              </a:rPr>
              <a:t>, </a:t>
            </a:r>
            <a:r>
              <a:rPr lang="en-US" sz="2800" b="1" dirty="0" err="1">
                <a:cs typeface="Century Gothic"/>
              </a:rPr>
              <a:t>oavsett</a:t>
            </a:r>
            <a:r>
              <a:rPr lang="en-US" sz="2800" b="1" dirty="0">
                <a:cs typeface="Century Gothic"/>
              </a:rPr>
              <a:t> </a:t>
            </a:r>
            <a:r>
              <a:rPr lang="en-US" sz="2800" b="1" dirty="0" err="1">
                <a:cs typeface="Century Gothic"/>
              </a:rPr>
              <a:t>om</a:t>
            </a:r>
            <a:r>
              <a:rPr lang="en-US" sz="2800" b="1" dirty="0">
                <a:cs typeface="Century Gothic"/>
              </a:rPr>
              <a:t> </a:t>
            </a:r>
            <a:r>
              <a:rPr lang="en-US" sz="2800" b="1" dirty="0" err="1">
                <a:cs typeface="Century Gothic"/>
              </a:rPr>
              <a:t>samtycke</a:t>
            </a:r>
            <a:r>
              <a:rPr lang="en-US" sz="2800" b="1" dirty="0">
                <a:cs typeface="Century Gothic"/>
              </a:rPr>
              <a:t> </a:t>
            </a:r>
            <a:r>
              <a:rPr lang="en-US" sz="2800" b="1" dirty="0" err="1">
                <a:cs typeface="Century Gothic"/>
              </a:rPr>
              <a:t>har</a:t>
            </a:r>
            <a:r>
              <a:rPr lang="en-US" sz="2800" b="1" dirty="0">
                <a:cs typeface="Century Gothic"/>
              </a:rPr>
              <a:t> </a:t>
            </a:r>
            <a:r>
              <a:rPr lang="en-US" sz="2800" b="1" dirty="0" err="1">
                <a:cs typeface="Century Gothic"/>
              </a:rPr>
              <a:t>lämnats</a:t>
            </a:r>
            <a:r>
              <a:rPr lang="en-US" sz="2800" b="1" dirty="0">
                <a:cs typeface="Century Gothic"/>
              </a:rPr>
              <a:t> till </a:t>
            </a:r>
            <a:r>
              <a:rPr lang="en-US" sz="2800" b="1" dirty="0" err="1">
                <a:cs typeface="Century Gothic"/>
              </a:rPr>
              <a:t>ingreppet</a:t>
            </a:r>
            <a:r>
              <a:rPr lang="en-US" sz="2800" b="1" dirty="0">
                <a:cs typeface="Century Gothic"/>
              </a:rPr>
              <a:t> </a:t>
            </a:r>
            <a:r>
              <a:rPr lang="en-US" sz="2800" b="1" dirty="0" err="1">
                <a:cs typeface="Century Gothic"/>
              </a:rPr>
              <a:t>eller</a:t>
            </a:r>
            <a:r>
              <a:rPr lang="en-US" sz="2800" b="1" dirty="0">
                <a:cs typeface="Century Gothic"/>
              </a:rPr>
              <a:t> </a:t>
            </a:r>
            <a:r>
              <a:rPr lang="en-US" sz="2800" b="1" dirty="0" err="1">
                <a:cs typeface="Century Gothic"/>
              </a:rPr>
              <a:t>inte</a:t>
            </a:r>
            <a:r>
              <a:rPr lang="en-US" sz="2800" dirty="0">
                <a:cs typeface="Century Gothic"/>
              </a:rPr>
              <a:t>."</a:t>
            </a:r>
          </a:p>
          <a:p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Bita Eshraghi 20180416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164486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Defibulering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64802" y="2204864"/>
            <a:ext cx="4752528" cy="4536504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>
              <a:buFont typeface="Arial" charset="0"/>
              <a:buNone/>
            </a:pPr>
            <a:r>
              <a:rPr lang="en-US" altLang="en-US" sz="2200" dirty="0">
                <a:solidFill>
                  <a:schemeClr val="tx1"/>
                </a:solidFill>
              </a:rPr>
              <a:t>“In conclusion, </a:t>
            </a:r>
            <a:r>
              <a:rPr lang="en-US" altLang="en-US" sz="2200" b="1" dirty="0" err="1">
                <a:solidFill>
                  <a:schemeClr val="tx1"/>
                </a:solidFill>
              </a:rPr>
              <a:t>defibulation</a:t>
            </a:r>
            <a:r>
              <a:rPr lang="en-US" altLang="en-US" sz="2200" dirty="0">
                <a:solidFill>
                  <a:schemeClr val="tx1"/>
                </a:solidFill>
              </a:rPr>
              <a:t> is recommended for </a:t>
            </a:r>
            <a:r>
              <a:rPr lang="en-US" altLang="en-US" sz="2200" b="1" dirty="0">
                <a:solidFill>
                  <a:schemeClr val="tx1"/>
                </a:solidFill>
              </a:rPr>
              <a:t>all infibulated women </a:t>
            </a:r>
            <a:r>
              <a:rPr lang="en-US" altLang="en-US" sz="2200" dirty="0">
                <a:solidFill>
                  <a:schemeClr val="tx1"/>
                </a:solidFill>
              </a:rPr>
              <a:t>who experience long-term </a:t>
            </a:r>
            <a:r>
              <a:rPr lang="sv-SE" altLang="en-US" sz="2200" dirty="0" err="1">
                <a:solidFill>
                  <a:schemeClr val="tx1"/>
                </a:solidFill>
              </a:rPr>
              <a:t>complications</a:t>
            </a:r>
            <a:r>
              <a:rPr lang="sv-SE" altLang="en-US" sz="2200" dirty="0">
                <a:solidFill>
                  <a:schemeClr val="tx1"/>
                </a:solidFill>
              </a:rPr>
              <a:t> </a:t>
            </a:r>
            <a:r>
              <a:rPr lang="sv-SE" altLang="en-US" sz="2200" dirty="0" err="1">
                <a:solidFill>
                  <a:schemeClr val="tx1"/>
                </a:solidFill>
              </a:rPr>
              <a:t>such</a:t>
            </a:r>
            <a:r>
              <a:rPr lang="sv-SE" altLang="en-US" sz="2200" dirty="0">
                <a:solidFill>
                  <a:schemeClr val="tx1"/>
                </a:solidFill>
              </a:rPr>
              <a:t> as </a:t>
            </a:r>
            <a:r>
              <a:rPr lang="sv-SE" altLang="en-US" sz="2200" b="1" dirty="0" err="1">
                <a:solidFill>
                  <a:schemeClr val="tx1"/>
                </a:solidFill>
              </a:rPr>
              <a:t>dysmenorrhea</a:t>
            </a:r>
            <a:r>
              <a:rPr lang="sv-SE" altLang="en-US" sz="2200" dirty="0">
                <a:solidFill>
                  <a:schemeClr val="tx1"/>
                </a:solidFill>
              </a:rPr>
              <a:t>, </a:t>
            </a:r>
            <a:r>
              <a:rPr lang="sv-SE" altLang="en-US" sz="2200" b="1" dirty="0" err="1">
                <a:solidFill>
                  <a:schemeClr val="tx1"/>
                </a:solidFill>
              </a:rPr>
              <a:t>dyspareunia</a:t>
            </a:r>
            <a:r>
              <a:rPr lang="sv-SE" altLang="en-US" sz="2200" dirty="0">
                <a:solidFill>
                  <a:schemeClr val="tx1"/>
                </a:solidFill>
              </a:rPr>
              <a:t>, </a:t>
            </a:r>
            <a:r>
              <a:rPr lang="en-US" altLang="en-US" sz="2200" b="1" dirty="0">
                <a:solidFill>
                  <a:schemeClr val="tx1"/>
                </a:solidFill>
              </a:rPr>
              <a:t>apareunia</a:t>
            </a:r>
            <a:r>
              <a:rPr lang="en-US" altLang="en-US" sz="2200" dirty="0">
                <a:solidFill>
                  <a:schemeClr val="tx1"/>
                </a:solidFill>
              </a:rPr>
              <a:t>, or </a:t>
            </a:r>
            <a:r>
              <a:rPr lang="en-US" altLang="en-US" sz="2200" b="1" dirty="0">
                <a:solidFill>
                  <a:schemeClr val="tx1"/>
                </a:solidFill>
              </a:rPr>
              <a:t>chronic vaginal and urinary infections</a:t>
            </a:r>
            <a:r>
              <a:rPr lang="en-US" altLang="en-US" sz="2200" dirty="0">
                <a:solidFill>
                  <a:schemeClr val="tx1"/>
                </a:solidFill>
              </a:rPr>
              <a:t>.”</a:t>
            </a:r>
            <a:endParaRPr lang="en-US" sz="2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v-SE" altLang="en-US" sz="1500" dirty="0">
                <a:solidFill>
                  <a:schemeClr val="tx1"/>
                </a:solidFill>
              </a:rPr>
              <a:t>*</a:t>
            </a:r>
            <a:r>
              <a:rPr lang="sv-SE" altLang="en-US" sz="1500" dirty="0" err="1">
                <a:solidFill>
                  <a:schemeClr val="tx1"/>
                </a:solidFill>
              </a:rPr>
              <a:t>Nour</a:t>
            </a:r>
            <a:r>
              <a:rPr lang="sv-SE" altLang="en-US" sz="1500" dirty="0">
                <a:solidFill>
                  <a:schemeClr val="tx1"/>
                </a:solidFill>
              </a:rPr>
              <a:t> NM, Michels KB, Bryant AE: </a:t>
            </a:r>
            <a:r>
              <a:rPr lang="sv-SE" altLang="en-US" sz="1500" b="1" dirty="0" err="1">
                <a:solidFill>
                  <a:schemeClr val="tx1"/>
                </a:solidFill>
              </a:rPr>
              <a:t>Defibulation</a:t>
            </a:r>
            <a:r>
              <a:rPr lang="sv-SE" altLang="en-US" sz="1500" b="1" dirty="0">
                <a:solidFill>
                  <a:schemeClr val="tx1"/>
                </a:solidFill>
              </a:rPr>
              <a:t> to </a:t>
            </a:r>
            <a:r>
              <a:rPr lang="sv-SE" altLang="en-US" sz="1500" b="1" dirty="0" err="1">
                <a:solidFill>
                  <a:schemeClr val="tx1"/>
                </a:solidFill>
              </a:rPr>
              <a:t>treat</a:t>
            </a:r>
            <a:r>
              <a:rPr lang="sv-SE" altLang="en-US" sz="1500" b="1" dirty="0">
                <a:solidFill>
                  <a:schemeClr val="tx1"/>
                </a:solidFill>
              </a:rPr>
              <a:t> </a:t>
            </a:r>
            <a:r>
              <a:rPr lang="sv-SE" altLang="en-US" sz="1500" b="1" dirty="0" err="1">
                <a:solidFill>
                  <a:schemeClr val="tx1"/>
                </a:solidFill>
              </a:rPr>
              <a:t>female</a:t>
            </a:r>
            <a:r>
              <a:rPr lang="sv-SE" altLang="en-US" sz="1500" b="1" dirty="0">
                <a:solidFill>
                  <a:schemeClr val="tx1"/>
                </a:solidFill>
              </a:rPr>
              <a:t> genital </a:t>
            </a:r>
            <a:r>
              <a:rPr lang="sv-SE" altLang="en-US" sz="1500" b="1" dirty="0" err="1">
                <a:solidFill>
                  <a:schemeClr val="tx1"/>
                </a:solidFill>
              </a:rPr>
              <a:t>cutting</a:t>
            </a:r>
            <a:r>
              <a:rPr lang="sv-SE" altLang="en-US" sz="1500" b="1" dirty="0">
                <a:solidFill>
                  <a:schemeClr val="tx1"/>
                </a:solidFill>
              </a:rPr>
              <a:t>: </a:t>
            </a:r>
            <a:r>
              <a:rPr lang="sv-SE" altLang="en-US" sz="1500" b="1" dirty="0" err="1">
                <a:solidFill>
                  <a:schemeClr val="tx1"/>
                </a:solidFill>
              </a:rPr>
              <a:t>effect</a:t>
            </a:r>
            <a:r>
              <a:rPr lang="sv-SE" altLang="en-US" sz="1500" b="1" dirty="0">
                <a:solidFill>
                  <a:schemeClr val="tx1"/>
                </a:solidFill>
              </a:rPr>
              <a:t> on symptoms and sexual </a:t>
            </a:r>
            <a:r>
              <a:rPr lang="sv-SE" altLang="en-US" sz="1500" b="1" dirty="0" err="1">
                <a:solidFill>
                  <a:schemeClr val="tx1"/>
                </a:solidFill>
              </a:rPr>
              <a:t>function</a:t>
            </a:r>
            <a:r>
              <a:rPr lang="sv-SE" altLang="en-US" sz="1500" b="1" dirty="0">
                <a:solidFill>
                  <a:schemeClr val="tx1"/>
                </a:solidFill>
              </a:rPr>
              <a:t>.</a:t>
            </a:r>
            <a:r>
              <a:rPr lang="sv-SE" alt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Obstet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Gynecol</a:t>
            </a:r>
            <a:r>
              <a:rPr lang="sv-SE" altLang="en-US" sz="1500" dirty="0">
                <a:solidFill>
                  <a:schemeClr val="tx1"/>
                </a:solidFill>
              </a:rPr>
              <a:t> 2006 Jul;108(1):55-60. 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Bita Eshraghi 20180416</a:t>
            </a:r>
            <a:endParaRPr lang="sv-SE" dirty="0"/>
          </a:p>
        </p:txBody>
      </p:sp>
      <p:sp>
        <p:nvSpPr>
          <p:cNvPr id="6" name="Rektangel 5"/>
          <p:cNvSpPr/>
          <p:nvPr/>
        </p:nvSpPr>
        <p:spPr>
          <a:xfrm>
            <a:off x="5238944" y="4473116"/>
            <a:ext cx="3384376" cy="147732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sv-SE" dirty="0"/>
              <a:t>A.O. Hussen, L. </a:t>
            </a:r>
            <a:r>
              <a:rPr lang="sv-SE" dirty="0" err="1"/>
              <a:t>Catania</a:t>
            </a:r>
            <a:r>
              <a:rPr lang="sv-SE" b="1" dirty="0" err="1"/>
              <a:t>Deinfibulazione</a:t>
            </a:r>
            <a:r>
              <a:rPr lang="sv-SE" b="1" dirty="0"/>
              <a:t> </a:t>
            </a:r>
            <a:r>
              <a:rPr lang="sv-SE" b="1" dirty="0" err="1"/>
              <a:t>terapeutica</a:t>
            </a:r>
            <a:endParaRPr lang="sv-SE" dirty="0"/>
          </a:p>
          <a:p>
            <a:r>
              <a:rPr lang="sv-SE" dirty="0" err="1"/>
              <a:t>Ginecologo</a:t>
            </a:r>
            <a:r>
              <a:rPr lang="sv-SE" dirty="0"/>
              <a:t>, 1 (2006), </a:t>
            </a:r>
            <a:r>
              <a:rPr lang="sv-SE" dirty="0" err="1"/>
              <a:t>pp</a:t>
            </a:r>
            <a:r>
              <a:rPr lang="sv-SE" dirty="0"/>
              <a:t>. 72-75</a:t>
            </a:r>
          </a:p>
        </p:txBody>
      </p:sp>
      <p:sp>
        <p:nvSpPr>
          <p:cNvPr id="7" name="Rektangel 6"/>
          <p:cNvSpPr/>
          <p:nvPr/>
        </p:nvSpPr>
        <p:spPr>
          <a:xfrm>
            <a:off x="5238944" y="2204864"/>
            <a:ext cx="3703142" cy="181588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sv-SE" sz="1400" dirty="0"/>
              <a:t>S. </a:t>
            </a:r>
            <a:r>
              <a:rPr lang="sv-SE" sz="1400" dirty="0" err="1"/>
              <a:t>Sirigatti</a:t>
            </a:r>
            <a:r>
              <a:rPr lang="sv-SE" sz="1400" dirty="0"/>
              <a:t>, L. Catania, S. Simone, </a:t>
            </a:r>
            <a:r>
              <a:rPr lang="sv-SE" sz="1400" i="1" dirty="0"/>
              <a:t>et </a:t>
            </a:r>
            <a:r>
              <a:rPr lang="sv-SE" sz="1400" i="1" dirty="0" err="1"/>
              <a:t>al.</a:t>
            </a:r>
            <a:r>
              <a:rPr lang="sv-SE" sz="1400" b="1" dirty="0" err="1"/>
              <a:t>Preliminary</a:t>
            </a:r>
            <a:r>
              <a:rPr lang="sv-SE" sz="1400" b="1" dirty="0"/>
              <a:t> research </a:t>
            </a:r>
            <a:r>
              <a:rPr lang="sv-SE" sz="1400" b="1" dirty="0" err="1"/>
              <a:t>into</a:t>
            </a:r>
            <a:r>
              <a:rPr lang="sv-SE" sz="1400" b="1" dirty="0"/>
              <a:t> the </a:t>
            </a:r>
            <a:r>
              <a:rPr lang="sv-SE" sz="1400" b="1" dirty="0" err="1"/>
              <a:t>psycho</a:t>
            </a:r>
            <a:r>
              <a:rPr lang="sv-SE" sz="1400" b="1" dirty="0"/>
              <a:t>-sexual </a:t>
            </a:r>
            <a:r>
              <a:rPr lang="sv-SE" sz="1400" b="1" dirty="0" err="1"/>
              <a:t>aspects</a:t>
            </a:r>
            <a:r>
              <a:rPr lang="sv-SE" sz="1400" b="1" dirty="0"/>
              <a:t> </a:t>
            </a:r>
            <a:r>
              <a:rPr lang="sv-SE" sz="1400" b="1" dirty="0" err="1"/>
              <a:t>of</a:t>
            </a:r>
            <a:r>
              <a:rPr lang="sv-SE" sz="1400" b="1" dirty="0"/>
              <a:t> the operation </a:t>
            </a:r>
            <a:r>
              <a:rPr lang="sv-SE" sz="1400" b="1" dirty="0" err="1"/>
              <a:t>of</a:t>
            </a:r>
            <a:r>
              <a:rPr lang="sv-SE" sz="1400" b="1" dirty="0"/>
              <a:t> </a:t>
            </a:r>
            <a:r>
              <a:rPr lang="sv-SE" sz="1400" b="1" dirty="0" err="1"/>
              <a:t>definbulation</a:t>
            </a:r>
            <a:endParaRPr lang="sv-SE" sz="1400" dirty="0"/>
          </a:p>
          <a:p>
            <a:r>
              <a:rPr lang="sv-SE" sz="1400" dirty="0"/>
              <a:t>G.C. Denniston, P. </a:t>
            </a:r>
            <a:r>
              <a:rPr lang="sv-SE" sz="1400" dirty="0" err="1"/>
              <a:t>Grassiovaro</a:t>
            </a:r>
            <a:r>
              <a:rPr lang="sv-SE" sz="1400" dirty="0"/>
              <a:t> Gallo, F.M. Hodges, </a:t>
            </a:r>
            <a:r>
              <a:rPr lang="sv-SE" sz="1400" i="1" dirty="0"/>
              <a:t>et al.</a:t>
            </a:r>
            <a:r>
              <a:rPr lang="sv-SE" sz="1400" dirty="0"/>
              <a:t> (Eds.), </a:t>
            </a:r>
            <a:r>
              <a:rPr lang="sv-SE" sz="1400" dirty="0" err="1"/>
              <a:t>Bodily</a:t>
            </a:r>
            <a:r>
              <a:rPr lang="sv-SE" sz="1400" dirty="0"/>
              <a:t> </a:t>
            </a:r>
            <a:r>
              <a:rPr lang="sv-SE" sz="1400" dirty="0" err="1"/>
              <a:t>integrity</a:t>
            </a:r>
            <a:r>
              <a:rPr lang="sv-SE" sz="1400" dirty="0"/>
              <a:t> and the </a:t>
            </a:r>
            <a:r>
              <a:rPr lang="sv-SE" sz="1400" dirty="0" err="1"/>
              <a:t>politics</a:t>
            </a:r>
            <a:r>
              <a:rPr lang="sv-SE" sz="1400" dirty="0"/>
              <a:t> </a:t>
            </a:r>
            <a:r>
              <a:rPr lang="sv-SE" sz="1400" dirty="0" err="1"/>
              <a:t>of</a:t>
            </a:r>
            <a:r>
              <a:rPr lang="sv-SE" sz="1400" dirty="0"/>
              <a:t> </a:t>
            </a:r>
            <a:r>
              <a:rPr lang="sv-SE" sz="1400" dirty="0" err="1"/>
              <a:t>circumcision</a:t>
            </a:r>
            <a:r>
              <a:rPr lang="sv-SE" sz="1400" dirty="0"/>
              <a:t>, Springer, New York (2006), </a:t>
            </a:r>
            <a:r>
              <a:rPr lang="sv-SE" sz="1400" dirty="0" err="1"/>
              <a:t>pp</a:t>
            </a:r>
            <a:r>
              <a:rPr lang="sv-SE" sz="1400" dirty="0"/>
              <a:t>. 123-132</a:t>
            </a:r>
          </a:p>
        </p:txBody>
      </p:sp>
    </p:spTree>
    <p:extLst>
      <p:ext uri="{BB962C8B-B14F-4D97-AF65-F5344CB8AC3E}">
        <p14:creationId xmlns:p14="http://schemas.microsoft.com/office/powerpoint/2010/main" val="30413735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501008"/>
            <a:ext cx="1374744" cy="1832992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Majoriteten vill att traditionen upphör</a:t>
            </a:r>
          </a:p>
        </p:txBody>
      </p:sp>
      <p:graphicFrame>
        <p:nvGraphicFramePr>
          <p:cNvPr id="11" name="Platshållare för innehåll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2091091"/>
              </p:ext>
            </p:extLst>
          </p:nvPr>
        </p:nvGraphicFramePr>
        <p:xfrm>
          <a:off x="-468560" y="2608728"/>
          <a:ext cx="6336704" cy="3484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Platshållare för innehåll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2848353"/>
              </p:ext>
            </p:extLst>
          </p:nvPr>
        </p:nvGraphicFramePr>
        <p:xfrm>
          <a:off x="4283968" y="2276872"/>
          <a:ext cx="4392488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ruta 16"/>
          <p:cNvSpPr txBox="1"/>
          <p:nvPr/>
        </p:nvSpPr>
        <p:spPr>
          <a:xfrm>
            <a:off x="467544" y="5877272"/>
            <a:ext cx="31683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dirty="0"/>
              <a:t>United Nations </a:t>
            </a:r>
            <a:r>
              <a:rPr lang="sv-SE" sz="1100" dirty="0" err="1"/>
              <a:t>Children’s</a:t>
            </a:r>
            <a:r>
              <a:rPr lang="sv-SE" sz="1100" dirty="0"/>
              <a:t> </a:t>
            </a:r>
            <a:r>
              <a:rPr lang="sv-SE" sz="1100" dirty="0" err="1"/>
              <a:t>Fund</a:t>
            </a:r>
            <a:r>
              <a:rPr lang="sv-SE" sz="1100" dirty="0"/>
              <a:t>,</a:t>
            </a:r>
          </a:p>
          <a:p>
            <a:r>
              <a:rPr lang="sv-SE" sz="1100" i="1" dirty="0" err="1"/>
              <a:t>Female</a:t>
            </a:r>
            <a:r>
              <a:rPr lang="sv-SE" sz="1100" i="1" dirty="0"/>
              <a:t> Genital </a:t>
            </a:r>
            <a:r>
              <a:rPr lang="sv-SE" sz="1100" i="1" dirty="0" err="1"/>
              <a:t>Mutilation</a:t>
            </a:r>
            <a:r>
              <a:rPr lang="sv-SE" sz="1100" i="1" dirty="0"/>
              <a:t>/</a:t>
            </a:r>
            <a:r>
              <a:rPr lang="sv-SE" sz="1100" i="1" dirty="0" err="1"/>
              <a:t>Cutting</a:t>
            </a:r>
            <a:r>
              <a:rPr lang="sv-SE" sz="1100" i="1" dirty="0"/>
              <a:t>: A global </a:t>
            </a:r>
            <a:r>
              <a:rPr lang="sv-SE" sz="1100" i="1" dirty="0" err="1"/>
              <a:t>concern</a:t>
            </a:r>
            <a:r>
              <a:rPr lang="sv-SE" sz="1100" dirty="0"/>
              <a:t>, UNICEF, New York, 2016.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C50509-419F-2E48-B666-FF8FF4F98D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Bita Eshraghi 20180416</a:t>
            </a:r>
          </a:p>
        </p:txBody>
      </p:sp>
    </p:spTree>
    <p:extLst>
      <p:ext uri="{BB962C8B-B14F-4D97-AF65-F5344CB8AC3E}">
        <p14:creationId xmlns:p14="http://schemas.microsoft.com/office/powerpoint/2010/main" val="28577296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cs typeface="Century Gothic"/>
              </a:rPr>
              <a:t>Akuta komplikationer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>
                <a:ea typeface="ＭＳ Ｐゴシック" charset="-128"/>
              </a:rPr>
              <a:t>Smärta</a:t>
            </a:r>
            <a:endParaRPr lang="en-US" sz="2400" dirty="0">
              <a:ea typeface="ＭＳ Ｐゴシック" charset="-128"/>
            </a:endParaRPr>
          </a:p>
          <a:p>
            <a:r>
              <a:rPr lang="en-US" sz="2400" dirty="0" err="1">
                <a:ea typeface="ＭＳ Ｐゴシック" charset="-128"/>
              </a:rPr>
              <a:t>Blödning</a:t>
            </a:r>
            <a:endParaRPr lang="en-US" sz="2400" dirty="0">
              <a:ea typeface="ＭＳ Ｐゴシック" charset="-128"/>
            </a:endParaRPr>
          </a:p>
          <a:p>
            <a:r>
              <a:rPr lang="en-US" sz="2400" dirty="0" err="1">
                <a:ea typeface="ＭＳ Ｐゴシック" charset="-128"/>
              </a:rPr>
              <a:t>Infektion</a:t>
            </a:r>
            <a:endParaRPr lang="en-US" sz="2400" dirty="0">
              <a:ea typeface="ＭＳ Ｐゴシック" charset="-128"/>
            </a:endParaRPr>
          </a:p>
          <a:p>
            <a:endParaRPr lang="en-US" sz="2400" dirty="0">
              <a:ea typeface="ＭＳ Ｐゴシック" charset="-128"/>
            </a:endParaRPr>
          </a:p>
          <a:p>
            <a:r>
              <a:rPr lang="en-US" sz="2400" dirty="0" err="1">
                <a:ea typeface="ＭＳ Ｐゴシック" charset="-128"/>
              </a:rPr>
              <a:t>Dödsfall</a:t>
            </a:r>
            <a:endParaRPr lang="en-US" sz="2400" dirty="0">
              <a:ea typeface="ＭＳ Ｐゴシック" charset="-128"/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Bita Eshraghi 20180416</a:t>
            </a:r>
            <a:endParaRPr lang="sv-SE" dirty="0"/>
          </a:p>
        </p:txBody>
      </p:sp>
      <p:pic>
        <p:nvPicPr>
          <p:cNvPr id="9" name="Picture 8" descr="WH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5" y="3778528"/>
            <a:ext cx="2088232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347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Långsiktiga</a:t>
            </a:r>
            <a:r>
              <a:rPr lang="en-US" dirty="0"/>
              <a:t> </a:t>
            </a:r>
            <a:r>
              <a:rPr lang="en-US" dirty="0" err="1"/>
              <a:t>komplikationer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Autofit/>
          </a:bodyPr>
          <a:lstStyle/>
          <a:p>
            <a:r>
              <a:rPr lang="en-US" dirty="0" err="1">
                <a:cs typeface="Century Gothic"/>
              </a:rPr>
              <a:t>Blödningsbesvär</a:t>
            </a:r>
            <a:endParaRPr lang="en-US" dirty="0">
              <a:cs typeface="Century Gothic"/>
            </a:endParaRPr>
          </a:p>
          <a:p>
            <a:r>
              <a:rPr lang="en-US" dirty="0" err="1">
                <a:cs typeface="Century Gothic"/>
              </a:rPr>
              <a:t>Urinbesvär</a:t>
            </a:r>
            <a:r>
              <a:rPr lang="en-US" dirty="0">
                <a:cs typeface="Century Gothic"/>
              </a:rPr>
              <a:t> </a:t>
            </a:r>
          </a:p>
          <a:p>
            <a:pPr marL="0" indent="0">
              <a:buNone/>
            </a:pPr>
            <a:r>
              <a:rPr lang="en-US" dirty="0">
                <a:cs typeface="Century Gothic"/>
              </a:rPr>
              <a:t>    - UVI, “</a:t>
            </a:r>
            <a:r>
              <a:rPr lang="en-US" dirty="0" err="1">
                <a:cs typeface="Century Gothic"/>
              </a:rPr>
              <a:t>inkontinens</a:t>
            </a:r>
            <a:r>
              <a:rPr lang="en-US" dirty="0">
                <a:cs typeface="Century Gothic"/>
              </a:rPr>
              <a:t>”</a:t>
            </a:r>
          </a:p>
          <a:p>
            <a:r>
              <a:rPr lang="en-US" dirty="0" err="1">
                <a:cs typeface="Century Gothic"/>
              </a:rPr>
              <a:t>Dyspareuni</a:t>
            </a:r>
            <a:r>
              <a:rPr lang="en-US" dirty="0">
                <a:cs typeface="Century Gothic"/>
              </a:rPr>
              <a:t>/</a:t>
            </a:r>
            <a:r>
              <a:rPr lang="en-US" dirty="0" err="1">
                <a:cs typeface="Century Gothic"/>
              </a:rPr>
              <a:t>Apareun</a:t>
            </a:r>
            <a:endParaRPr lang="en-US" dirty="0">
              <a:cs typeface="Century Gothic"/>
            </a:endParaRPr>
          </a:p>
          <a:p>
            <a:pPr marL="0" indent="0">
              <a:buNone/>
            </a:pPr>
            <a:r>
              <a:rPr lang="en-US" dirty="0">
                <a:cs typeface="Century Gothic"/>
              </a:rPr>
              <a:t>    - </a:t>
            </a:r>
            <a:r>
              <a:rPr lang="en-US" dirty="0" err="1">
                <a:cs typeface="Century Gothic"/>
              </a:rPr>
              <a:t>Vaginism</a:t>
            </a:r>
            <a:endParaRPr lang="en-US" dirty="0">
              <a:cs typeface="Century Gothic"/>
            </a:endParaRPr>
          </a:p>
          <a:p>
            <a:r>
              <a:rPr lang="en-US" dirty="0" err="1">
                <a:cs typeface="Century Gothic"/>
              </a:rPr>
              <a:t>Komplikationer</a:t>
            </a:r>
            <a:r>
              <a:rPr lang="en-US" dirty="0">
                <a:cs typeface="Century Gothic"/>
              </a:rPr>
              <a:t> vid </a:t>
            </a:r>
            <a:r>
              <a:rPr lang="en-US" dirty="0" err="1">
                <a:cs typeface="Century Gothic"/>
              </a:rPr>
              <a:t>läkning</a:t>
            </a:r>
            <a:endParaRPr lang="en-US" dirty="0">
              <a:cs typeface="Century Gothic"/>
            </a:endParaRPr>
          </a:p>
          <a:p>
            <a:r>
              <a:rPr lang="en-US" dirty="0">
                <a:cs typeface="Century Gothic"/>
              </a:rPr>
              <a:t>- </a:t>
            </a:r>
            <a:r>
              <a:rPr lang="en-US" dirty="0" err="1">
                <a:cs typeface="Century Gothic"/>
              </a:rPr>
              <a:t>Ofullständig</a:t>
            </a:r>
            <a:r>
              <a:rPr lang="en-US" dirty="0">
                <a:cs typeface="Century Gothic"/>
              </a:rPr>
              <a:t>, </a:t>
            </a:r>
            <a:r>
              <a:rPr lang="en-US" dirty="0" err="1">
                <a:cs typeface="Century Gothic"/>
              </a:rPr>
              <a:t>abscessbildning</a:t>
            </a:r>
            <a:r>
              <a:rPr lang="en-US" dirty="0">
                <a:cs typeface="Century Gothic"/>
              </a:rPr>
              <a:t>, keloid, </a:t>
            </a:r>
            <a:r>
              <a:rPr lang="en-US" dirty="0" err="1">
                <a:cs typeface="Century Gothic"/>
              </a:rPr>
              <a:t>cystbildning</a:t>
            </a:r>
            <a:endParaRPr lang="en-US" dirty="0">
              <a:cs typeface="Century Gothic"/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Bita Eshraghi 20180416</a:t>
            </a:r>
            <a:endParaRPr lang="sv-SE" dirty="0"/>
          </a:p>
        </p:txBody>
      </p:sp>
      <p:pic>
        <p:nvPicPr>
          <p:cNvPr id="5" name="Picture 4" descr="WH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278" y="1991668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61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72816"/>
            <a:ext cx="9154924" cy="2960092"/>
          </a:xfrm>
          <a:prstGeom prst="rect">
            <a:avLst/>
          </a:prstGeom>
        </p:spPr>
      </p:pic>
      <p:sp>
        <p:nvSpPr>
          <p:cNvPr id="3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Bita Eshraghi 20180416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189347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cs typeface="Century Gothic"/>
              </a:rPr>
              <a:t>Psykiska</a:t>
            </a:r>
            <a:r>
              <a:rPr lang="en-US" dirty="0">
                <a:cs typeface="Century Gothic"/>
              </a:rPr>
              <a:t> </a:t>
            </a:r>
            <a:r>
              <a:rPr lang="en-US" dirty="0" err="1">
                <a:cs typeface="Century Gothic"/>
              </a:rPr>
              <a:t>effekter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cs typeface="Century Gothic"/>
              </a:rPr>
              <a:t>PTSD</a:t>
            </a:r>
          </a:p>
          <a:p>
            <a:r>
              <a:rPr lang="en-US" sz="2400" dirty="0" err="1">
                <a:solidFill>
                  <a:schemeClr val="tx1"/>
                </a:solidFill>
                <a:cs typeface="Century Gothic"/>
              </a:rPr>
              <a:t>Ångest</a:t>
            </a:r>
            <a:r>
              <a:rPr lang="en-US" sz="2400" dirty="0">
                <a:solidFill>
                  <a:schemeClr val="tx1"/>
                </a:solidFill>
                <a:cs typeface="Century Gothic"/>
              </a:rPr>
              <a:t>/depression</a:t>
            </a:r>
          </a:p>
          <a:p>
            <a:r>
              <a:rPr lang="en-US" sz="2400" dirty="0" err="1">
                <a:solidFill>
                  <a:schemeClr val="tx1"/>
                </a:solidFill>
                <a:cs typeface="Century Gothic"/>
              </a:rPr>
              <a:t>Psykosexuella</a:t>
            </a:r>
            <a:r>
              <a:rPr lang="en-US" sz="2400" dirty="0">
                <a:solidFill>
                  <a:schemeClr val="tx1"/>
                </a:solidFill>
                <a:cs typeface="Century Gothic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Century Gothic"/>
              </a:rPr>
              <a:t>besvär</a:t>
            </a:r>
            <a:endParaRPr lang="en-US" sz="2400" dirty="0">
              <a:solidFill>
                <a:schemeClr val="tx1"/>
              </a:solidFill>
              <a:cs typeface="Century Gothic"/>
            </a:endParaRP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  <a:cs typeface="Century Gothic"/>
            </a:endParaRPr>
          </a:p>
          <a:p>
            <a:pPr marL="0" indent="0">
              <a:buNone/>
            </a:pPr>
            <a:endParaRPr lang="en-US" sz="1600" dirty="0">
              <a:solidFill>
                <a:schemeClr val="tx1"/>
              </a:solidFill>
              <a:cs typeface="Century Gothic"/>
            </a:endParaRPr>
          </a:p>
          <a:p>
            <a:pPr marL="0" indent="0">
              <a:buNone/>
            </a:pPr>
            <a:endParaRPr lang="en-US" sz="1600" dirty="0">
              <a:solidFill>
                <a:schemeClr val="tx1"/>
              </a:solidFill>
              <a:cs typeface="Century Gothic"/>
            </a:endParaRPr>
          </a:p>
          <a:p>
            <a:pPr marL="0" indent="0">
              <a:buNone/>
            </a:pPr>
            <a:endParaRPr lang="en-US" sz="1600" dirty="0">
              <a:cs typeface="Century Gothic"/>
            </a:endParaRPr>
          </a:p>
          <a:p>
            <a:pPr marL="0" indent="0">
              <a:buNone/>
            </a:pPr>
            <a:endParaRPr lang="en-US" sz="1600" dirty="0">
              <a:solidFill>
                <a:schemeClr val="tx1"/>
              </a:solidFill>
              <a:cs typeface="Century Gothic"/>
            </a:endParaRPr>
          </a:p>
          <a:p>
            <a:pPr marL="0" indent="0">
              <a:buNone/>
            </a:pPr>
            <a:endParaRPr lang="en-US" sz="1600" dirty="0">
              <a:cs typeface="Century Gothic"/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  <a:cs typeface="Century Gothic"/>
              </a:rPr>
              <a:t>*</a:t>
            </a:r>
            <a:r>
              <a:rPr lang="en-US" sz="1600" dirty="0" err="1">
                <a:solidFill>
                  <a:schemeClr val="tx1"/>
                </a:solidFill>
                <a:cs typeface="Century Gothic"/>
              </a:rPr>
              <a:t>Vloeberghs</a:t>
            </a:r>
            <a:r>
              <a:rPr lang="en-US" sz="1600" dirty="0">
                <a:solidFill>
                  <a:schemeClr val="tx1"/>
                </a:solidFill>
                <a:cs typeface="Century Gothic"/>
              </a:rPr>
              <a:t> E et al, </a:t>
            </a:r>
            <a:r>
              <a:rPr lang="en-US" sz="1600" dirty="0" err="1">
                <a:solidFill>
                  <a:schemeClr val="tx1"/>
                </a:solidFill>
                <a:cs typeface="Century Gothic"/>
              </a:rPr>
              <a:t>Behrendt</a:t>
            </a:r>
            <a:r>
              <a:rPr lang="en-US" sz="1600" dirty="0">
                <a:solidFill>
                  <a:schemeClr val="tx1"/>
                </a:solidFill>
                <a:cs typeface="Century Gothic"/>
              </a:rPr>
              <a:t> A et al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Bita Eshraghi 20180416</a:t>
            </a:r>
            <a:endParaRPr lang="sv-S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699" y="1834311"/>
            <a:ext cx="2903162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2286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Psykosexuella</a:t>
            </a:r>
            <a:r>
              <a:rPr lang="en-US" dirty="0"/>
              <a:t> </a:t>
            </a:r>
            <a:r>
              <a:rPr lang="en-US" dirty="0" err="1"/>
              <a:t>besvär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95974"/>
            <a:ext cx="6048672" cy="488535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sz="2200" dirty="0">
              <a:latin typeface="Century Gothic"/>
              <a:cs typeface="Century Gothic"/>
            </a:endParaRPr>
          </a:p>
          <a:p>
            <a:pPr>
              <a:buFontTx/>
              <a:buChar char="-"/>
            </a:pPr>
            <a:r>
              <a:rPr lang="en-US" dirty="0" err="1">
                <a:cs typeface="Century Gothic"/>
              </a:rPr>
              <a:t>Stora</a:t>
            </a:r>
            <a:r>
              <a:rPr lang="en-US" dirty="0">
                <a:cs typeface="Century Gothic"/>
              </a:rPr>
              <a:t> </a:t>
            </a:r>
            <a:r>
              <a:rPr lang="en-US" dirty="0" err="1">
                <a:cs typeface="Century Gothic"/>
              </a:rPr>
              <a:t>delar</a:t>
            </a:r>
            <a:r>
              <a:rPr lang="en-US" dirty="0">
                <a:cs typeface="Century Gothic"/>
              </a:rPr>
              <a:t> </a:t>
            </a:r>
            <a:r>
              <a:rPr lang="en-US" dirty="0" err="1">
                <a:cs typeface="Century Gothic"/>
              </a:rPr>
              <a:t>av</a:t>
            </a:r>
            <a:r>
              <a:rPr lang="en-US" dirty="0">
                <a:cs typeface="Century Gothic"/>
              </a:rPr>
              <a:t> den </a:t>
            </a:r>
            <a:r>
              <a:rPr lang="en-US" dirty="0" err="1">
                <a:cs typeface="Century Gothic"/>
              </a:rPr>
              <a:t>erektila</a:t>
            </a:r>
            <a:r>
              <a:rPr lang="en-US" dirty="0">
                <a:cs typeface="Century Gothic"/>
              </a:rPr>
              <a:t> </a:t>
            </a:r>
            <a:r>
              <a:rPr lang="en-US" dirty="0" err="1">
                <a:cs typeface="Century Gothic"/>
              </a:rPr>
              <a:t>vävnaden</a:t>
            </a:r>
            <a:r>
              <a:rPr lang="en-US" dirty="0">
                <a:cs typeface="Century Gothic"/>
              </a:rPr>
              <a:t> </a:t>
            </a:r>
            <a:r>
              <a:rPr lang="en-US" dirty="0" err="1">
                <a:cs typeface="Century Gothic"/>
              </a:rPr>
              <a:t>finns</a:t>
            </a:r>
            <a:r>
              <a:rPr lang="en-US" dirty="0">
                <a:cs typeface="Century Gothic"/>
              </a:rPr>
              <a:t> </a:t>
            </a:r>
            <a:r>
              <a:rPr lang="en-US" dirty="0" err="1">
                <a:cs typeface="Century Gothic"/>
              </a:rPr>
              <a:t>kvar</a:t>
            </a:r>
            <a:r>
              <a:rPr lang="en-US" dirty="0">
                <a:cs typeface="Century Gothic"/>
              </a:rPr>
              <a:t>.</a:t>
            </a:r>
          </a:p>
          <a:p>
            <a:pPr>
              <a:buFontTx/>
              <a:buChar char="-"/>
            </a:pPr>
            <a:r>
              <a:rPr lang="en-US" dirty="0" err="1">
                <a:cs typeface="Century Gothic"/>
              </a:rPr>
              <a:t>Sexuella</a:t>
            </a:r>
            <a:r>
              <a:rPr lang="en-US" dirty="0">
                <a:cs typeface="Century Gothic"/>
              </a:rPr>
              <a:t> </a:t>
            </a:r>
            <a:r>
              <a:rPr lang="en-US" dirty="0" err="1">
                <a:cs typeface="Century Gothic"/>
              </a:rPr>
              <a:t>dysfunktionen</a:t>
            </a:r>
            <a:r>
              <a:rPr lang="en-US" dirty="0">
                <a:cs typeface="Century Gothic"/>
              </a:rPr>
              <a:t> </a:t>
            </a:r>
            <a:r>
              <a:rPr lang="en-US" dirty="0" err="1">
                <a:cs typeface="Century Gothic"/>
              </a:rPr>
              <a:t>pga</a:t>
            </a:r>
            <a:r>
              <a:rPr lang="en-US" dirty="0">
                <a:cs typeface="Century Gothic"/>
              </a:rPr>
              <a:t> </a:t>
            </a:r>
            <a:r>
              <a:rPr lang="en-US" dirty="0" err="1">
                <a:cs typeface="Century Gothic"/>
              </a:rPr>
              <a:t>vävnadsskador</a:t>
            </a:r>
            <a:r>
              <a:rPr lang="en-US" dirty="0">
                <a:cs typeface="Century Gothic"/>
              </a:rPr>
              <a:t> men </a:t>
            </a:r>
            <a:r>
              <a:rPr lang="en-US" dirty="0" err="1">
                <a:cs typeface="Century Gothic"/>
              </a:rPr>
              <a:t>också</a:t>
            </a:r>
            <a:r>
              <a:rPr lang="en-US" dirty="0">
                <a:cs typeface="Century Gothic"/>
              </a:rPr>
              <a:t> </a:t>
            </a:r>
            <a:r>
              <a:rPr lang="en-US" dirty="0" err="1">
                <a:cs typeface="Century Gothic"/>
              </a:rPr>
              <a:t>andra</a:t>
            </a:r>
            <a:r>
              <a:rPr lang="en-US" dirty="0">
                <a:cs typeface="Century Gothic"/>
              </a:rPr>
              <a:t> </a:t>
            </a:r>
            <a:r>
              <a:rPr lang="en-US" dirty="0" err="1">
                <a:cs typeface="Century Gothic"/>
              </a:rPr>
              <a:t>faktorer</a:t>
            </a:r>
            <a:r>
              <a:rPr lang="en-US" dirty="0">
                <a:cs typeface="Century Gothic"/>
              </a:rPr>
              <a:t>.</a:t>
            </a:r>
          </a:p>
          <a:p>
            <a:pPr>
              <a:buFontTx/>
              <a:buChar char="-"/>
            </a:pPr>
            <a:r>
              <a:rPr lang="en-US" b="1" dirty="0">
                <a:cs typeface="Century Gothic"/>
              </a:rPr>
              <a:t>Catania et al (2007) </a:t>
            </a:r>
            <a:r>
              <a:rPr lang="en-US" dirty="0">
                <a:cs typeface="Century Gothic"/>
              </a:rPr>
              <a:t>– </a:t>
            </a:r>
            <a:r>
              <a:rPr lang="en-US" dirty="0" err="1">
                <a:cs typeface="Century Gothic"/>
              </a:rPr>
              <a:t>inga</a:t>
            </a:r>
            <a:r>
              <a:rPr lang="en-US" dirty="0">
                <a:cs typeface="Century Gothic"/>
              </a:rPr>
              <a:t> </a:t>
            </a:r>
            <a:r>
              <a:rPr lang="en-US" dirty="0" err="1">
                <a:cs typeface="Century Gothic"/>
              </a:rPr>
              <a:t>skillnad</a:t>
            </a:r>
            <a:r>
              <a:rPr lang="en-US" dirty="0">
                <a:cs typeface="Century Gothic"/>
              </a:rPr>
              <a:t> </a:t>
            </a:r>
            <a:r>
              <a:rPr lang="en-US" dirty="0" err="1">
                <a:cs typeface="Century Gothic"/>
              </a:rPr>
              <a:t>på</a:t>
            </a:r>
            <a:r>
              <a:rPr lang="en-US" dirty="0">
                <a:cs typeface="Century Gothic"/>
              </a:rPr>
              <a:t> lubrication </a:t>
            </a:r>
            <a:r>
              <a:rPr lang="en-US" dirty="0" err="1">
                <a:cs typeface="Century Gothic"/>
              </a:rPr>
              <a:t>och</a:t>
            </a:r>
            <a:r>
              <a:rPr lang="en-US" dirty="0">
                <a:cs typeface="Century Gothic"/>
              </a:rPr>
              <a:t> </a:t>
            </a:r>
            <a:r>
              <a:rPr lang="en-US" dirty="0" err="1">
                <a:cs typeface="Century Gothic"/>
              </a:rPr>
              <a:t>smärta</a:t>
            </a:r>
            <a:r>
              <a:rPr lang="en-US" dirty="0">
                <a:cs typeface="Century Gothic"/>
              </a:rPr>
              <a:t>.</a:t>
            </a:r>
          </a:p>
          <a:p>
            <a:pPr>
              <a:buFontTx/>
              <a:buChar char="-"/>
            </a:pPr>
            <a:r>
              <a:rPr lang="en-US" b="1" dirty="0" err="1">
                <a:cs typeface="Century Gothic"/>
              </a:rPr>
              <a:t>Andersson</a:t>
            </a:r>
            <a:r>
              <a:rPr lang="en-US" b="1" dirty="0">
                <a:cs typeface="Century Gothic"/>
              </a:rPr>
              <a:t> et al (2012)</a:t>
            </a:r>
            <a:r>
              <a:rPr lang="en-US" dirty="0">
                <a:cs typeface="Century Gothic"/>
              </a:rPr>
              <a:t> – </a:t>
            </a:r>
            <a:r>
              <a:rPr lang="en-US" dirty="0" err="1">
                <a:cs typeface="Century Gothic"/>
              </a:rPr>
              <a:t>Signifikant</a:t>
            </a:r>
            <a:r>
              <a:rPr lang="en-US" dirty="0">
                <a:cs typeface="Century Gothic"/>
              </a:rPr>
              <a:t> </a:t>
            </a:r>
            <a:r>
              <a:rPr lang="en-US" dirty="0" err="1">
                <a:cs typeface="Century Gothic"/>
              </a:rPr>
              <a:t>minskad</a:t>
            </a:r>
            <a:r>
              <a:rPr lang="en-US" dirty="0">
                <a:cs typeface="Century Gothic"/>
              </a:rPr>
              <a:t> </a:t>
            </a:r>
            <a:r>
              <a:rPr lang="en-US" dirty="0" err="1">
                <a:cs typeface="Century Gothic"/>
              </a:rPr>
              <a:t>sexuell</a:t>
            </a:r>
            <a:r>
              <a:rPr lang="en-US" dirty="0">
                <a:cs typeface="Century Gothic"/>
              </a:rPr>
              <a:t> </a:t>
            </a:r>
            <a:r>
              <a:rPr lang="en-US" dirty="0" err="1">
                <a:cs typeface="Century Gothic"/>
              </a:rPr>
              <a:t>kvalité</a:t>
            </a:r>
            <a:r>
              <a:rPr lang="en-US" dirty="0">
                <a:cs typeface="Century Gothic"/>
              </a:rPr>
              <a:t>.</a:t>
            </a:r>
          </a:p>
          <a:p>
            <a:pPr>
              <a:buFontTx/>
              <a:buChar char="-"/>
            </a:pPr>
            <a:r>
              <a:rPr lang="en-US" b="1" dirty="0" err="1">
                <a:cs typeface="Century Gothic"/>
              </a:rPr>
              <a:t>Elnashar</a:t>
            </a:r>
            <a:r>
              <a:rPr lang="en-US" b="1" dirty="0">
                <a:cs typeface="Century Gothic"/>
              </a:rPr>
              <a:t> et al (2007) </a:t>
            </a:r>
            <a:r>
              <a:rPr lang="en-US" dirty="0">
                <a:cs typeface="Century Gothic"/>
              </a:rPr>
              <a:t>- </a:t>
            </a:r>
            <a:r>
              <a:rPr lang="en-US" dirty="0" err="1">
                <a:cs typeface="Century Gothic"/>
              </a:rPr>
              <a:t>samlagsmärtor</a:t>
            </a:r>
            <a:r>
              <a:rPr lang="en-US" dirty="0">
                <a:cs typeface="Century Gothic"/>
              </a:rPr>
              <a:t> (40,5% vs18,8%) </a:t>
            </a:r>
            <a:r>
              <a:rPr lang="en-US" dirty="0" err="1">
                <a:cs typeface="Century Gothic"/>
              </a:rPr>
              <a:t>nedsatt</a:t>
            </a:r>
            <a:r>
              <a:rPr lang="en-US" dirty="0">
                <a:cs typeface="Century Gothic"/>
              </a:rPr>
              <a:t> libido (28,5% </a:t>
            </a:r>
            <a:r>
              <a:rPr lang="en-US" dirty="0" err="1">
                <a:cs typeface="Century Gothic"/>
              </a:rPr>
              <a:t>vs</a:t>
            </a:r>
            <a:r>
              <a:rPr lang="en-US" dirty="0">
                <a:cs typeface="Century Gothic"/>
              </a:rPr>
              <a:t> 15,6%) </a:t>
            </a:r>
            <a:endParaRPr lang="en-US" dirty="0"/>
          </a:p>
          <a:p>
            <a:pPr>
              <a:buFontTx/>
              <a:buChar char="-"/>
            </a:pPr>
            <a:r>
              <a:rPr lang="en-US" b="1" dirty="0" err="1">
                <a:cs typeface="Century Gothic"/>
              </a:rPr>
              <a:t>Abdulcadir</a:t>
            </a:r>
            <a:r>
              <a:rPr lang="en-US" b="1" dirty="0">
                <a:cs typeface="Century Gothic"/>
              </a:rPr>
              <a:t> et la (2016) </a:t>
            </a:r>
            <a:r>
              <a:rPr lang="en-US" dirty="0" err="1">
                <a:cs typeface="Century Gothic"/>
              </a:rPr>
              <a:t>signifikant</a:t>
            </a:r>
            <a:r>
              <a:rPr lang="en-US" dirty="0">
                <a:cs typeface="Century Gothic"/>
              </a:rPr>
              <a:t> </a:t>
            </a:r>
            <a:r>
              <a:rPr lang="en-US" dirty="0" err="1">
                <a:cs typeface="Century Gothic"/>
              </a:rPr>
              <a:t>skillnad</a:t>
            </a:r>
            <a:r>
              <a:rPr lang="en-US" dirty="0">
                <a:cs typeface="Century Gothic"/>
              </a:rPr>
              <a:t> </a:t>
            </a:r>
            <a:r>
              <a:rPr lang="en-US" dirty="0" err="1">
                <a:cs typeface="Century Gothic"/>
              </a:rPr>
              <a:t>gällande</a:t>
            </a:r>
            <a:r>
              <a:rPr lang="en-US" dirty="0">
                <a:cs typeface="Century Gothic"/>
              </a:rPr>
              <a:t> total </a:t>
            </a:r>
            <a:r>
              <a:rPr lang="en-US" dirty="0" err="1">
                <a:cs typeface="Century Gothic"/>
              </a:rPr>
              <a:t>sexuell</a:t>
            </a:r>
            <a:r>
              <a:rPr lang="en-US" dirty="0">
                <a:cs typeface="Century Gothic"/>
              </a:rPr>
              <a:t> </a:t>
            </a:r>
            <a:r>
              <a:rPr lang="en-US" dirty="0" err="1">
                <a:cs typeface="Century Gothic"/>
              </a:rPr>
              <a:t>njutning</a:t>
            </a:r>
            <a:endParaRPr lang="en-US" dirty="0">
              <a:cs typeface="Century Gothic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Bita Eshraghi 20180416</a:t>
            </a:r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401" y="3068960"/>
            <a:ext cx="2903162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246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Förlossningskomplikationer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200" dirty="0" err="1">
                <a:solidFill>
                  <a:schemeClr val="tx1"/>
                </a:solidFill>
                <a:cs typeface="Century Gothic"/>
              </a:rPr>
              <a:t>Förlängd</a:t>
            </a:r>
            <a:r>
              <a:rPr lang="en-US" sz="2200" dirty="0">
                <a:solidFill>
                  <a:schemeClr val="tx1"/>
                </a:solidFill>
                <a:cs typeface="Century Gothic"/>
              </a:rPr>
              <a:t> </a:t>
            </a:r>
            <a:r>
              <a:rPr lang="en-US" sz="2200" dirty="0" err="1">
                <a:solidFill>
                  <a:schemeClr val="tx1"/>
                </a:solidFill>
                <a:cs typeface="Century Gothic"/>
              </a:rPr>
              <a:t>förlossning</a:t>
            </a:r>
            <a:br>
              <a:rPr lang="en-US" sz="2200" dirty="0">
                <a:solidFill>
                  <a:schemeClr val="tx1"/>
                </a:solidFill>
                <a:cs typeface="Century Gothic"/>
              </a:rPr>
            </a:br>
            <a:endParaRPr lang="en-US" sz="2200" dirty="0">
              <a:solidFill>
                <a:schemeClr val="tx1"/>
              </a:solidFill>
              <a:cs typeface="Century Gothic"/>
            </a:endParaRPr>
          </a:p>
          <a:p>
            <a:r>
              <a:rPr lang="en-US" sz="2200" dirty="0" err="1">
                <a:solidFill>
                  <a:schemeClr val="tx1"/>
                </a:solidFill>
                <a:cs typeface="Century Gothic"/>
              </a:rPr>
              <a:t>Ökad</a:t>
            </a:r>
            <a:r>
              <a:rPr lang="en-US" sz="2200" dirty="0">
                <a:solidFill>
                  <a:schemeClr val="tx1"/>
                </a:solidFill>
                <a:cs typeface="Century Gothic"/>
              </a:rPr>
              <a:t> risk </a:t>
            </a:r>
            <a:r>
              <a:rPr lang="en-US" sz="2200" dirty="0" err="1">
                <a:solidFill>
                  <a:schemeClr val="tx1"/>
                </a:solidFill>
                <a:cs typeface="Century Gothic"/>
              </a:rPr>
              <a:t>för</a:t>
            </a:r>
            <a:r>
              <a:rPr lang="en-US" sz="2200" dirty="0">
                <a:solidFill>
                  <a:schemeClr val="tx1"/>
                </a:solidFill>
                <a:cs typeface="Century Gothic"/>
              </a:rPr>
              <a:t> postpartum </a:t>
            </a:r>
            <a:r>
              <a:rPr lang="en-US" sz="2200" dirty="0" err="1">
                <a:solidFill>
                  <a:schemeClr val="tx1"/>
                </a:solidFill>
                <a:cs typeface="Century Gothic"/>
              </a:rPr>
              <a:t>blödning</a:t>
            </a:r>
            <a:br>
              <a:rPr lang="en-US" sz="2200" dirty="0">
                <a:solidFill>
                  <a:schemeClr val="tx1"/>
                </a:solidFill>
                <a:cs typeface="Century Gothic"/>
              </a:rPr>
            </a:br>
            <a:endParaRPr lang="en-US" sz="2200" dirty="0">
              <a:solidFill>
                <a:schemeClr val="tx1"/>
              </a:solidFill>
              <a:cs typeface="Century Gothic"/>
            </a:endParaRPr>
          </a:p>
          <a:p>
            <a:r>
              <a:rPr lang="en-US" sz="2200" dirty="0" err="1">
                <a:solidFill>
                  <a:schemeClr val="tx1"/>
                </a:solidFill>
                <a:cs typeface="Century Gothic"/>
              </a:rPr>
              <a:t>Ökad</a:t>
            </a:r>
            <a:r>
              <a:rPr lang="en-US" sz="2200" dirty="0">
                <a:solidFill>
                  <a:schemeClr val="tx1"/>
                </a:solidFill>
                <a:cs typeface="Century Gothic"/>
              </a:rPr>
              <a:t> risk </a:t>
            </a:r>
            <a:r>
              <a:rPr lang="en-US" sz="2200" dirty="0" err="1">
                <a:solidFill>
                  <a:schemeClr val="tx1"/>
                </a:solidFill>
                <a:cs typeface="Century Gothic"/>
              </a:rPr>
              <a:t>för</a:t>
            </a:r>
            <a:r>
              <a:rPr lang="en-US" sz="2200" dirty="0">
                <a:solidFill>
                  <a:schemeClr val="tx1"/>
                </a:solidFill>
                <a:cs typeface="Century Gothic"/>
              </a:rPr>
              <a:t> </a:t>
            </a:r>
            <a:r>
              <a:rPr lang="en-US" sz="2200" dirty="0" err="1">
                <a:solidFill>
                  <a:schemeClr val="tx1"/>
                </a:solidFill>
                <a:cs typeface="Century Gothic"/>
              </a:rPr>
              <a:t>förlossningskador</a:t>
            </a:r>
            <a:r>
              <a:rPr lang="en-US" sz="2200" dirty="0">
                <a:solidFill>
                  <a:schemeClr val="tx1"/>
                </a:solidFill>
                <a:cs typeface="Century Gothic"/>
              </a:rPr>
              <a:t>/</a:t>
            </a:r>
            <a:r>
              <a:rPr lang="en-US" sz="2200" dirty="0" err="1">
                <a:solidFill>
                  <a:schemeClr val="tx1"/>
                </a:solidFill>
                <a:cs typeface="Century Gothic"/>
              </a:rPr>
              <a:t>instrumentell</a:t>
            </a:r>
            <a:r>
              <a:rPr lang="en-US" sz="2200" dirty="0">
                <a:solidFill>
                  <a:schemeClr val="tx1"/>
                </a:solidFill>
                <a:cs typeface="Century Gothic"/>
              </a:rPr>
              <a:t> </a:t>
            </a:r>
            <a:r>
              <a:rPr lang="en-US" sz="2200" dirty="0" err="1">
                <a:solidFill>
                  <a:schemeClr val="tx1"/>
                </a:solidFill>
                <a:cs typeface="Century Gothic"/>
              </a:rPr>
              <a:t>förlossning</a:t>
            </a:r>
            <a:br>
              <a:rPr lang="en-US" sz="2200" dirty="0">
                <a:solidFill>
                  <a:schemeClr val="tx1"/>
                </a:solidFill>
                <a:cs typeface="Century Gothic"/>
              </a:rPr>
            </a:br>
            <a:endParaRPr lang="en-US" sz="1600" i="1" dirty="0">
              <a:cs typeface="Century Gothic"/>
            </a:endParaRPr>
          </a:p>
          <a:p>
            <a:endParaRPr lang="en-US" sz="1600" i="1" dirty="0">
              <a:solidFill>
                <a:schemeClr val="tx1"/>
              </a:solidFill>
              <a:cs typeface="Century Gothic"/>
            </a:endParaRPr>
          </a:p>
          <a:p>
            <a:endParaRPr lang="en-US" sz="1600" i="1" dirty="0">
              <a:cs typeface="Century Gothic"/>
            </a:endParaRPr>
          </a:p>
          <a:p>
            <a:endParaRPr lang="en-US" sz="1600" i="1" dirty="0">
              <a:solidFill>
                <a:schemeClr val="tx1"/>
              </a:solidFill>
              <a:cs typeface="Century Gothic"/>
            </a:endParaRPr>
          </a:p>
          <a:p>
            <a:endParaRPr lang="en-US" sz="1600" i="1" dirty="0">
              <a:cs typeface="Century Gothic"/>
            </a:endParaRPr>
          </a:p>
          <a:p>
            <a:pPr marL="0" indent="0">
              <a:buNone/>
            </a:pPr>
            <a:r>
              <a:rPr lang="en-US" sz="1600" i="1" dirty="0">
                <a:cs typeface="Century Gothic"/>
              </a:rPr>
              <a:t>*</a:t>
            </a:r>
            <a:r>
              <a:rPr lang="en-US" sz="1600" i="1" dirty="0" err="1">
                <a:solidFill>
                  <a:schemeClr val="tx1"/>
                </a:solidFill>
                <a:cs typeface="Century Gothic"/>
              </a:rPr>
              <a:t>Rigmor</a:t>
            </a:r>
            <a:r>
              <a:rPr lang="en-US" sz="1600" i="1" dirty="0">
                <a:solidFill>
                  <a:schemeClr val="tx1"/>
                </a:solidFill>
                <a:cs typeface="Century Gothic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cs typeface="Century Gothic"/>
              </a:rPr>
              <a:t>C.Berg</a:t>
            </a:r>
            <a:r>
              <a:rPr lang="en-US" sz="1600" i="1" dirty="0">
                <a:solidFill>
                  <a:schemeClr val="tx1"/>
                </a:solidFill>
                <a:cs typeface="Century Gothic"/>
              </a:rPr>
              <a:t> and </a:t>
            </a:r>
            <a:r>
              <a:rPr lang="en-US" sz="1600" i="1" dirty="0" err="1">
                <a:solidFill>
                  <a:schemeClr val="tx1"/>
                </a:solidFill>
                <a:cs typeface="Century Gothic"/>
              </a:rPr>
              <a:t>Vigdis</a:t>
            </a:r>
            <a:r>
              <a:rPr lang="en-US" sz="1600" i="1" dirty="0">
                <a:solidFill>
                  <a:schemeClr val="tx1"/>
                </a:solidFill>
                <a:cs typeface="Century Gothic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cs typeface="Century Gothic"/>
              </a:rPr>
              <a:t>Underland</a:t>
            </a:r>
            <a:r>
              <a:rPr lang="en-US" sz="1600" i="1" dirty="0">
                <a:solidFill>
                  <a:schemeClr val="tx1"/>
                </a:solidFill>
                <a:cs typeface="Century Gothic"/>
              </a:rPr>
              <a:t>. The Obstetric Consequences of Female Mutilation/Cutting: A systemic Review and Meta-Analysis. 2013</a:t>
            </a:r>
          </a:p>
          <a:p>
            <a:endParaRPr lang="en-US" dirty="0">
              <a:latin typeface="Century Gothic"/>
              <a:cs typeface="Century Gothic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Bita Eshraghi 20180416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678128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6A4333-1FC2-924A-9E93-5F67D4A960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Mödrahälsovård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E9AAA0D-CED1-0847-9907-EEC0F17BA7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139BAF-0774-AE47-B388-BE6CAA755E9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34138"/>
            <a:ext cx="4614863" cy="212725"/>
          </a:xfrm>
        </p:spPr>
        <p:txBody>
          <a:bodyPr/>
          <a:lstStyle/>
          <a:p>
            <a:r>
              <a:rPr lang="sv-SE"/>
              <a:t>Bita Eshraghi 20180416</a:t>
            </a:r>
          </a:p>
        </p:txBody>
      </p:sp>
    </p:spTree>
    <p:extLst>
      <p:ext uri="{BB962C8B-B14F-4D97-AF65-F5344CB8AC3E}">
        <p14:creationId xmlns:p14="http://schemas.microsoft.com/office/powerpoint/2010/main" val="34134966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v-SE" dirty="0"/>
              <a:t>Mödrahälsovård</a:t>
            </a:r>
          </a:p>
        </p:txBody>
      </p:sp>
      <p:sp>
        <p:nvSpPr>
          <p:cNvPr id="6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sv-SE" dirty="0">
                <a:solidFill>
                  <a:srgbClr val="000000"/>
                </a:solidFill>
              </a:rPr>
              <a:t>Läkartid?</a:t>
            </a:r>
          </a:p>
          <a:p>
            <a:r>
              <a:rPr lang="sv-SE" dirty="0">
                <a:solidFill>
                  <a:srgbClr val="000000"/>
                </a:solidFill>
              </a:rPr>
              <a:t>Information och utbildning!</a:t>
            </a:r>
          </a:p>
          <a:p>
            <a:r>
              <a:rPr lang="sv-SE" dirty="0">
                <a:solidFill>
                  <a:srgbClr val="000000"/>
                </a:solidFill>
              </a:rPr>
              <a:t>Anamnes</a:t>
            </a:r>
          </a:p>
          <a:p>
            <a:pPr lvl="1"/>
            <a:r>
              <a:rPr lang="sv-SE" dirty="0">
                <a:solidFill>
                  <a:srgbClr val="000000"/>
                </a:solidFill>
              </a:rPr>
              <a:t>Fysiska och/eller psykiska besvär</a:t>
            </a:r>
          </a:p>
          <a:p>
            <a:pPr lvl="1"/>
            <a:r>
              <a:rPr lang="sv-SE" dirty="0">
                <a:solidFill>
                  <a:srgbClr val="000000"/>
                </a:solidFill>
              </a:rPr>
              <a:t>Tidigare förlossningar? Var?</a:t>
            </a:r>
          </a:p>
          <a:p>
            <a:pPr lvl="2"/>
            <a:r>
              <a:rPr lang="sv-SE" dirty="0">
                <a:solidFill>
                  <a:srgbClr val="000000"/>
                </a:solidFill>
              </a:rPr>
              <a:t>Komplikationer? Bristningar? </a:t>
            </a:r>
            <a:r>
              <a:rPr lang="sv-SE" dirty="0" err="1">
                <a:solidFill>
                  <a:srgbClr val="000000"/>
                </a:solidFill>
              </a:rPr>
              <a:t>Reinfibulerad</a:t>
            </a:r>
            <a:r>
              <a:rPr lang="sv-SE" dirty="0">
                <a:solidFill>
                  <a:srgbClr val="000000"/>
                </a:solidFill>
              </a:rPr>
              <a:t>? Besvär med </a:t>
            </a:r>
            <a:r>
              <a:rPr lang="sv-SE" dirty="0" err="1">
                <a:solidFill>
                  <a:srgbClr val="000000"/>
                </a:solidFill>
              </a:rPr>
              <a:t>gas/faecesinkontinens</a:t>
            </a:r>
            <a:r>
              <a:rPr lang="sv-SE" dirty="0">
                <a:solidFill>
                  <a:srgbClr val="000000"/>
                </a:solidFill>
              </a:rPr>
              <a:t>?</a:t>
            </a:r>
          </a:p>
          <a:p>
            <a:r>
              <a:rPr lang="sv-SE" dirty="0">
                <a:solidFill>
                  <a:srgbClr val="000000"/>
                </a:solidFill>
              </a:rPr>
              <a:t>Status</a:t>
            </a:r>
          </a:p>
          <a:p>
            <a:pPr lvl="1"/>
            <a:r>
              <a:rPr lang="sv-SE" dirty="0">
                <a:solidFill>
                  <a:srgbClr val="000000"/>
                </a:solidFill>
              </a:rPr>
              <a:t>Öppningsoperation aktuell?</a:t>
            </a:r>
          </a:p>
          <a:p>
            <a:pPr lvl="1"/>
            <a:r>
              <a:rPr lang="sv-SE" dirty="0">
                <a:solidFill>
                  <a:srgbClr val="000000"/>
                </a:solidFill>
              </a:rPr>
              <a:t>Titta efter spår av </a:t>
            </a:r>
            <a:r>
              <a:rPr lang="sv-SE" dirty="0" err="1">
                <a:solidFill>
                  <a:srgbClr val="000000"/>
                </a:solidFill>
              </a:rPr>
              <a:t>ev</a:t>
            </a:r>
            <a:r>
              <a:rPr lang="sv-SE" dirty="0">
                <a:solidFill>
                  <a:srgbClr val="000000"/>
                </a:solidFill>
              </a:rPr>
              <a:t> tidigare bristningar</a:t>
            </a:r>
          </a:p>
          <a:p>
            <a:pPr lvl="1"/>
            <a:endParaRPr lang="sv-SE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474F3E-1AF5-674B-9E02-329EEFF518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Bita Eshraghi 20180416</a:t>
            </a:r>
          </a:p>
        </p:txBody>
      </p:sp>
    </p:spTree>
    <p:extLst>
      <p:ext uri="{BB962C8B-B14F-4D97-AF65-F5344CB8AC3E}">
        <p14:creationId xmlns:p14="http://schemas.microsoft.com/office/powerpoint/2010/main" val="23921497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v-SE" dirty="0"/>
              <a:t>Mödrahälsovård</a:t>
            </a:r>
          </a:p>
        </p:txBody>
      </p:sp>
      <p:sp>
        <p:nvSpPr>
          <p:cNvPr id="6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sv-SE" sz="2400" dirty="0">
                <a:solidFill>
                  <a:srgbClr val="000000"/>
                </a:solidFill>
              </a:rPr>
              <a:t>Graviditetsplanering</a:t>
            </a:r>
          </a:p>
          <a:p>
            <a:pPr lvl="1"/>
            <a:r>
              <a:rPr lang="sv-SE" sz="2000" dirty="0">
                <a:solidFill>
                  <a:srgbClr val="000000"/>
                </a:solidFill>
              </a:rPr>
              <a:t>Basprogram?</a:t>
            </a:r>
          </a:p>
          <a:p>
            <a:pPr lvl="1"/>
            <a:r>
              <a:rPr lang="sv-SE" sz="2000" dirty="0">
                <a:solidFill>
                  <a:srgbClr val="000000"/>
                </a:solidFill>
              </a:rPr>
              <a:t>Frikostigt med urinodlingar</a:t>
            </a:r>
          </a:p>
          <a:p>
            <a:pPr lvl="1"/>
            <a:r>
              <a:rPr lang="sv-SE" sz="2000" dirty="0">
                <a:solidFill>
                  <a:srgbClr val="000000"/>
                </a:solidFill>
              </a:rPr>
              <a:t>Remiss för öppningsoperation?</a:t>
            </a:r>
          </a:p>
          <a:p>
            <a:pPr lvl="1"/>
            <a:r>
              <a:rPr lang="sv-SE" sz="2000" dirty="0">
                <a:solidFill>
                  <a:srgbClr val="000000"/>
                </a:solidFill>
              </a:rPr>
              <a:t>Tillväxtultraljud? Kostråd!</a:t>
            </a:r>
          </a:p>
          <a:p>
            <a:pPr lvl="1"/>
            <a:r>
              <a:rPr lang="sv-SE" sz="2000" dirty="0">
                <a:solidFill>
                  <a:srgbClr val="000000"/>
                </a:solidFill>
              </a:rPr>
              <a:t>Remiss till </a:t>
            </a:r>
            <a:r>
              <a:rPr lang="sv-SE" sz="2000" dirty="0" err="1">
                <a:solidFill>
                  <a:srgbClr val="000000"/>
                </a:solidFill>
              </a:rPr>
              <a:t>spec</a:t>
            </a:r>
            <a:r>
              <a:rPr lang="sv-SE" sz="2000" dirty="0">
                <a:solidFill>
                  <a:srgbClr val="000000"/>
                </a:solidFill>
              </a:rPr>
              <a:t>-MVC för förlossningsplanering?</a:t>
            </a:r>
          </a:p>
          <a:p>
            <a:pPr marL="271463" lvl="1" indent="0">
              <a:buNone/>
            </a:pPr>
            <a:endParaRPr lang="sv-SE" dirty="0">
              <a:solidFill>
                <a:srgbClr val="000000"/>
              </a:solidFill>
            </a:endParaRPr>
          </a:p>
          <a:p>
            <a:pPr marL="271463" lvl="1" indent="0">
              <a:buNone/>
            </a:pPr>
            <a:endParaRPr lang="sv-SE" dirty="0"/>
          </a:p>
          <a:p>
            <a:endParaRPr lang="sv-SE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7230A4A-AAFA-614A-981B-8499309267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Bita Eshraghi 20180416</a:t>
            </a:r>
          </a:p>
        </p:txBody>
      </p:sp>
    </p:spTree>
    <p:extLst>
      <p:ext uri="{BB962C8B-B14F-4D97-AF65-F5344CB8AC3E}">
        <p14:creationId xmlns:p14="http://schemas.microsoft.com/office/powerpoint/2010/main" val="30632476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v-SE" dirty="0" err="1"/>
              <a:t>Sectio</a:t>
            </a:r>
            <a:endParaRPr lang="sv-SE" dirty="0"/>
          </a:p>
        </p:txBody>
      </p:sp>
      <p:sp>
        <p:nvSpPr>
          <p:cNvPr id="6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sv-SE" dirty="0">
                <a:solidFill>
                  <a:srgbClr val="000000"/>
                </a:solidFill>
              </a:rPr>
              <a:t>Informera om svenska förhållanden</a:t>
            </a:r>
          </a:p>
          <a:p>
            <a:r>
              <a:rPr lang="sv-SE" dirty="0">
                <a:solidFill>
                  <a:srgbClr val="000000"/>
                </a:solidFill>
              </a:rPr>
              <a:t>Operation på medicinsk indikation</a:t>
            </a:r>
          </a:p>
          <a:p>
            <a:r>
              <a:rPr lang="sv-SE" dirty="0">
                <a:solidFill>
                  <a:srgbClr val="000000"/>
                </a:solidFill>
              </a:rPr>
              <a:t>Planerat eller akut</a:t>
            </a:r>
          </a:p>
          <a:p>
            <a:r>
              <a:rPr lang="sv-SE" dirty="0">
                <a:solidFill>
                  <a:srgbClr val="000000"/>
                </a:solidFill>
              </a:rPr>
              <a:t>Vanligen komplikationsfritt</a:t>
            </a:r>
          </a:p>
          <a:p>
            <a:r>
              <a:rPr lang="sv-SE" dirty="0">
                <a:solidFill>
                  <a:srgbClr val="000000"/>
                </a:solidFill>
              </a:rPr>
              <a:t>Könsstympning ingen indikation i sig.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78B8F7-DC7E-284D-8D36-37B09C769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Bita Eshraghi 20180416</a:t>
            </a:r>
          </a:p>
        </p:txBody>
      </p:sp>
    </p:spTree>
    <p:extLst>
      <p:ext uri="{BB962C8B-B14F-4D97-AF65-F5344CB8AC3E}">
        <p14:creationId xmlns:p14="http://schemas.microsoft.com/office/powerpoint/2010/main" val="3256715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v-SE" dirty="0"/>
              <a:t>Mödrahälsovård</a:t>
            </a:r>
          </a:p>
        </p:txBody>
      </p:sp>
      <p:sp>
        <p:nvSpPr>
          <p:cNvPr id="6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sv-SE" sz="2400" dirty="0">
                <a:solidFill>
                  <a:srgbClr val="000000"/>
                </a:solidFill>
              </a:rPr>
              <a:t>Informera om svensk lagstiftning till båda parter</a:t>
            </a:r>
          </a:p>
          <a:p>
            <a:pPr lvl="1"/>
            <a:r>
              <a:rPr lang="sv-SE" sz="2000" dirty="0">
                <a:solidFill>
                  <a:srgbClr val="000000"/>
                </a:solidFill>
              </a:rPr>
              <a:t>Könsstympning av flickor</a:t>
            </a:r>
          </a:p>
          <a:p>
            <a:pPr lvl="1"/>
            <a:r>
              <a:rPr lang="sv-SE" sz="2000" dirty="0" err="1">
                <a:solidFill>
                  <a:srgbClr val="000000"/>
                </a:solidFill>
              </a:rPr>
              <a:t>Reinfibulation</a:t>
            </a:r>
            <a:r>
              <a:rPr lang="sv-SE" sz="2000" dirty="0">
                <a:solidFill>
                  <a:srgbClr val="000000"/>
                </a:solidFill>
              </a:rPr>
              <a:t> efter förlossning</a:t>
            </a:r>
          </a:p>
          <a:p>
            <a:pPr lvl="1"/>
            <a:endParaRPr lang="sv-SE" dirty="0">
              <a:solidFill>
                <a:srgbClr val="000000"/>
              </a:solidFill>
            </a:endParaRPr>
          </a:p>
          <a:p>
            <a:r>
              <a:rPr lang="sv-SE" sz="2400" dirty="0">
                <a:solidFill>
                  <a:srgbClr val="000000"/>
                </a:solidFill>
              </a:rPr>
              <a:t>Dokumentation</a:t>
            </a:r>
          </a:p>
          <a:p>
            <a:pPr lvl="1"/>
            <a:r>
              <a:rPr lang="sv-SE" dirty="0">
                <a:solidFill>
                  <a:srgbClr val="000000"/>
                </a:solidFill>
              </a:rPr>
              <a:t>MHV 1 dokumentation</a:t>
            </a:r>
          </a:p>
          <a:p>
            <a:pPr lvl="1"/>
            <a:r>
              <a:rPr lang="sv-SE" dirty="0">
                <a:solidFill>
                  <a:srgbClr val="000000"/>
                </a:solidFill>
              </a:rPr>
              <a:t>Sammanfattning v 37 MHV 3</a:t>
            </a:r>
          </a:p>
          <a:p>
            <a:pPr lvl="2"/>
            <a:r>
              <a:rPr lang="sv-SE" sz="2000" dirty="0" err="1">
                <a:solidFill>
                  <a:srgbClr val="000000"/>
                </a:solidFill>
              </a:rPr>
              <a:t>Ev</a:t>
            </a:r>
            <a:r>
              <a:rPr lang="sv-SE" sz="2000" dirty="0">
                <a:solidFill>
                  <a:srgbClr val="000000"/>
                </a:solidFill>
              </a:rPr>
              <a:t> besvär, åtgärd under graviditet, kvinnans önskemål under förlossningen</a:t>
            </a:r>
          </a:p>
          <a:p>
            <a:pPr lvl="1"/>
            <a:endParaRPr lang="sv-SE" sz="2000" dirty="0">
              <a:solidFill>
                <a:srgbClr val="0000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93F21F-0491-8742-8288-D2CEDAC64E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Bita Eshraghi 20180416</a:t>
            </a:r>
          </a:p>
        </p:txBody>
      </p:sp>
    </p:spTree>
    <p:extLst>
      <p:ext uri="{BB962C8B-B14F-4D97-AF65-F5344CB8AC3E}">
        <p14:creationId xmlns:p14="http://schemas.microsoft.com/office/powerpoint/2010/main" val="9594288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v-SE" dirty="0" err="1"/>
              <a:t>Defibulering</a:t>
            </a:r>
            <a:endParaRPr lang="sv-SE" dirty="0"/>
          </a:p>
        </p:txBody>
      </p:sp>
      <p:sp>
        <p:nvSpPr>
          <p:cNvPr id="6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sv-SE" dirty="0">
                <a:solidFill>
                  <a:srgbClr val="000000"/>
                </a:solidFill>
              </a:rPr>
              <a:t>Lämpligast i andra </a:t>
            </a:r>
            <a:r>
              <a:rPr lang="sv-SE" dirty="0" err="1">
                <a:solidFill>
                  <a:srgbClr val="000000"/>
                </a:solidFill>
              </a:rPr>
              <a:t>trimestern</a:t>
            </a:r>
            <a:r>
              <a:rPr lang="sv-SE" dirty="0">
                <a:solidFill>
                  <a:srgbClr val="000000"/>
                </a:solidFill>
              </a:rPr>
              <a:t>, av hänsyn till  missfallsrisk – läkning</a:t>
            </a:r>
          </a:p>
          <a:p>
            <a:r>
              <a:rPr lang="sv-SE" dirty="0">
                <a:solidFill>
                  <a:srgbClr val="000000"/>
                </a:solidFill>
              </a:rPr>
              <a:t>Dock aldrig för sent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FCBAAFE-3827-3449-BE13-4C806518F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Bita Eshraghi 20180416</a:t>
            </a:r>
          </a:p>
        </p:txBody>
      </p:sp>
    </p:spTree>
    <p:extLst>
      <p:ext uri="{BB962C8B-B14F-4D97-AF65-F5344CB8AC3E}">
        <p14:creationId xmlns:p14="http://schemas.microsoft.com/office/powerpoint/2010/main" val="21581094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>
                <a:cs typeface="Century Gothic"/>
              </a:rPr>
              <a:t>Förlossning</a:t>
            </a:r>
          </a:p>
        </p:txBody>
      </p:sp>
      <p:sp>
        <p:nvSpPr>
          <p:cNvPr id="6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2200" dirty="0">
                <a:cs typeface="Century Gothic"/>
              </a:rPr>
              <a:t>Akut </a:t>
            </a:r>
            <a:r>
              <a:rPr lang="sv-SE" sz="2200" dirty="0" err="1">
                <a:cs typeface="Century Gothic"/>
              </a:rPr>
              <a:t>defibulering</a:t>
            </a:r>
            <a:endParaRPr lang="sv-SE" sz="2200" dirty="0">
              <a:cs typeface="Century Gothic"/>
            </a:endParaRPr>
          </a:p>
          <a:p>
            <a:pPr lvl="1"/>
            <a:r>
              <a:rPr lang="sv-SE" sz="2200" dirty="0">
                <a:cs typeface="Century Gothic"/>
              </a:rPr>
              <a:t>Samtal</a:t>
            </a:r>
          </a:p>
          <a:p>
            <a:pPr lvl="1"/>
            <a:r>
              <a:rPr lang="sv-SE" sz="2200" dirty="0" err="1">
                <a:cs typeface="Century Gothic"/>
              </a:rPr>
              <a:t>Emla</a:t>
            </a:r>
            <a:endParaRPr lang="sv-SE" sz="2200" dirty="0">
              <a:cs typeface="Century Gothic"/>
            </a:endParaRPr>
          </a:p>
          <a:p>
            <a:pPr lvl="1"/>
            <a:r>
              <a:rPr lang="sv-SE" sz="2200" dirty="0">
                <a:cs typeface="Century Gothic"/>
              </a:rPr>
              <a:t>Lokalbedövning</a:t>
            </a:r>
          </a:p>
          <a:p>
            <a:pPr lvl="1"/>
            <a:r>
              <a:rPr lang="sv-SE" sz="2200" dirty="0">
                <a:cs typeface="Century Gothic"/>
              </a:rPr>
              <a:t>Lyft </a:t>
            </a:r>
            <a:r>
              <a:rPr lang="sv-SE" sz="2200" dirty="0" err="1">
                <a:cs typeface="Century Gothic"/>
              </a:rPr>
              <a:t>hudbrygga</a:t>
            </a:r>
            <a:r>
              <a:rPr lang="sv-SE" sz="2200" dirty="0">
                <a:cs typeface="Century Gothic"/>
              </a:rPr>
              <a:t> med peang, klipp uppåt till strax ovan </a:t>
            </a:r>
            <a:r>
              <a:rPr lang="sv-SE" sz="2200" dirty="0" err="1">
                <a:cs typeface="Century Gothic"/>
              </a:rPr>
              <a:t>uretra</a:t>
            </a:r>
            <a:r>
              <a:rPr lang="sv-SE" sz="2200" dirty="0">
                <a:cs typeface="Century Gothic"/>
              </a:rPr>
              <a:t>-nivå</a:t>
            </a:r>
          </a:p>
          <a:p>
            <a:pPr lvl="1"/>
            <a:r>
              <a:rPr lang="sv-SE" sz="2200" dirty="0">
                <a:cs typeface="Century Gothic"/>
              </a:rPr>
              <a:t>Tunn resorberbar tråd</a:t>
            </a:r>
          </a:p>
          <a:p>
            <a:pPr lvl="1"/>
            <a:r>
              <a:rPr lang="sv-SE" sz="2200" dirty="0" err="1">
                <a:cs typeface="Century Gothic"/>
              </a:rPr>
              <a:t>Xylocaingel</a:t>
            </a:r>
            <a:endParaRPr lang="sv-SE" sz="2200" dirty="0">
              <a:cs typeface="Century Gothic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94B287-B027-EE45-A89F-7868CEB9C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Bita Eshraghi 20180416</a:t>
            </a:r>
          </a:p>
        </p:txBody>
      </p:sp>
    </p:spTree>
    <p:extLst>
      <p:ext uri="{BB962C8B-B14F-4D97-AF65-F5344CB8AC3E}">
        <p14:creationId xmlns:p14="http://schemas.microsoft.com/office/powerpoint/2010/main" val="3357426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599"/>
            <a:ext cx="9144000" cy="5575419"/>
          </a:xfrm>
          <a:prstGeom prst="rect">
            <a:avLst/>
          </a:prstGeom>
        </p:spPr>
      </p:pic>
      <p:pic>
        <p:nvPicPr>
          <p:cNvPr id="9" name="Picture 4" descr="Image unavailab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07720"/>
            <a:ext cx="16954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5A66984-9F81-A847-8CF1-7D42A5B71D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Bita Eshraghi 20180416</a:t>
            </a:r>
          </a:p>
        </p:txBody>
      </p:sp>
    </p:spTree>
    <p:extLst>
      <p:ext uri="{BB962C8B-B14F-4D97-AF65-F5344CB8AC3E}">
        <p14:creationId xmlns:p14="http://schemas.microsoft.com/office/powerpoint/2010/main" val="5391709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+mn-lt"/>
                <a:cs typeface="Century Gothic"/>
              </a:rPr>
              <a:t>Förlossning</a:t>
            </a:r>
          </a:p>
        </p:txBody>
      </p:sp>
      <p:sp>
        <p:nvSpPr>
          <p:cNvPr id="6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2400" dirty="0">
                <a:cs typeface="Century Gothic"/>
              </a:rPr>
              <a:t>Stram och oeftergivlig ärrvävnad</a:t>
            </a:r>
          </a:p>
          <a:p>
            <a:r>
              <a:rPr lang="sv-SE" sz="2400" dirty="0" err="1">
                <a:cs typeface="Century Gothic"/>
              </a:rPr>
              <a:t>Ev</a:t>
            </a:r>
            <a:r>
              <a:rPr lang="sv-SE" sz="2400" dirty="0">
                <a:cs typeface="Century Gothic"/>
              </a:rPr>
              <a:t> </a:t>
            </a:r>
            <a:r>
              <a:rPr lang="sv-SE" sz="2400" dirty="0" err="1">
                <a:cs typeface="Century Gothic"/>
              </a:rPr>
              <a:t>perineotomi</a:t>
            </a:r>
            <a:endParaRPr lang="sv-SE" sz="2400" dirty="0">
              <a:cs typeface="Century Gothic"/>
            </a:endParaRPr>
          </a:p>
          <a:p>
            <a:endParaRPr lang="sv-SE" sz="2400" dirty="0">
              <a:cs typeface="Century Gothic"/>
            </a:endParaRPr>
          </a:p>
          <a:p>
            <a:r>
              <a:rPr lang="sv-SE" sz="2400" dirty="0"/>
              <a:t>Suturering postpartum</a:t>
            </a:r>
          </a:p>
          <a:p>
            <a:endParaRPr lang="sv-SE" sz="2400" dirty="0"/>
          </a:p>
          <a:p>
            <a:pPr lvl="1"/>
            <a:r>
              <a:rPr lang="sv-SE" sz="2400" dirty="0"/>
              <a:t>Återskapa så normal anatomi som möjligt</a:t>
            </a:r>
          </a:p>
          <a:p>
            <a:pPr lvl="1"/>
            <a:r>
              <a:rPr lang="sv-SE" sz="2400" dirty="0" err="1"/>
              <a:t>Reinfibulation</a:t>
            </a:r>
            <a:r>
              <a:rPr lang="sv-SE" sz="2400" dirty="0"/>
              <a:t> ej tillåtet enligt svensk lag</a:t>
            </a:r>
          </a:p>
          <a:p>
            <a:pPr lvl="1"/>
            <a:r>
              <a:rPr lang="sv-SE" sz="2400" dirty="0"/>
              <a:t>Adekvat kompetens viktigt</a:t>
            </a:r>
          </a:p>
          <a:p>
            <a:pPr lvl="1"/>
            <a:r>
              <a:rPr lang="sv-SE" sz="2400" dirty="0" err="1"/>
              <a:t>Ev</a:t>
            </a:r>
            <a:r>
              <a:rPr lang="sv-SE" sz="2400" dirty="0"/>
              <a:t> KAD</a:t>
            </a:r>
          </a:p>
          <a:p>
            <a:endParaRPr lang="sv-SE" dirty="0">
              <a:latin typeface="Century Gothic"/>
              <a:cs typeface="Century Gothic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C02BDC6-4952-AD45-9CD4-260F73AA01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Bita Eshraghi 20180416</a:t>
            </a:r>
          </a:p>
        </p:txBody>
      </p:sp>
    </p:spTree>
    <p:extLst>
      <p:ext uri="{BB962C8B-B14F-4D97-AF65-F5344CB8AC3E}">
        <p14:creationId xmlns:p14="http://schemas.microsoft.com/office/powerpoint/2010/main" val="13554386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cs typeface="Century Gothic"/>
              </a:rPr>
              <a:t>Våga</a:t>
            </a:r>
            <a:r>
              <a:rPr lang="en-US" dirty="0">
                <a:cs typeface="Century Gothic"/>
              </a:rPr>
              <a:t> </a:t>
            </a:r>
            <a:r>
              <a:rPr lang="en-US" dirty="0" err="1">
                <a:cs typeface="Century Gothic"/>
              </a:rPr>
              <a:t>fråga</a:t>
            </a:r>
            <a:r>
              <a:rPr lang="en-US" dirty="0">
                <a:cs typeface="Century Gothic"/>
              </a:rPr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5639" y="1694125"/>
            <a:ext cx="8041332" cy="3917449"/>
          </a:xfrm>
        </p:spPr>
        <p:txBody>
          <a:bodyPr>
            <a:normAutofit/>
          </a:bodyPr>
          <a:lstStyle/>
          <a:p>
            <a:r>
              <a:rPr lang="en-US" sz="1800" dirty="0" err="1">
                <a:solidFill>
                  <a:srgbClr val="000000"/>
                </a:solidFill>
                <a:cs typeface="Century Gothic"/>
              </a:rPr>
              <a:t>Det</a:t>
            </a:r>
            <a:r>
              <a:rPr lang="en-US" sz="1800" dirty="0">
                <a:solidFill>
                  <a:srgbClr val="000000"/>
                </a:solidFill>
                <a:cs typeface="Century Gothic"/>
              </a:rPr>
              <a:t> </a:t>
            </a:r>
            <a:r>
              <a:rPr lang="en-US" sz="1800" dirty="0" err="1">
                <a:solidFill>
                  <a:srgbClr val="000000"/>
                </a:solidFill>
                <a:cs typeface="Century Gothic"/>
              </a:rPr>
              <a:t>är</a:t>
            </a:r>
            <a:r>
              <a:rPr lang="en-US" sz="1800" dirty="0">
                <a:solidFill>
                  <a:srgbClr val="000000"/>
                </a:solidFill>
                <a:cs typeface="Century Gothic"/>
              </a:rPr>
              <a:t> </a:t>
            </a:r>
            <a:r>
              <a:rPr lang="en-US" sz="1800" dirty="0" err="1">
                <a:solidFill>
                  <a:srgbClr val="000000"/>
                </a:solidFill>
                <a:cs typeface="Century Gothic"/>
              </a:rPr>
              <a:t>lättare</a:t>
            </a:r>
            <a:r>
              <a:rPr lang="en-US" sz="1800" dirty="0">
                <a:solidFill>
                  <a:srgbClr val="000000"/>
                </a:solidFill>
                <a:cs typeface="Century Gothic"/>
              </a:rPr>
              <a:t> </a:t>
            </a:r>
            <a:r>
              <a:rPr lang="en-US" sz="1800" dirty="0" err="1">
                <a:solidFill>
                  <a:srgbClr val="000000"/>
                </a:solidFill>
                <a:cs typeface="Century Gothic"/>
              </a:rPr>
              <a:t>än</a:t>
            </a:r>
            <a:r>
              <a:rPr lang="en-US" sz="1800" dirty="0">
                <a:solidFill>
                  <a:srgbClr val="000000"/>
                </a:solidFill>
                <a:cs typeface="Century Gothic"/>
              </a:rPr>
              <a:t> du </a:t>
            </a:r>
            <a:r>
              <a:rPr lang="en-US" sz="1800" dirty="0" err="1">
                <a:solidFill>
                  <a:srgbClr val="000000"/>
                </a:solidFill>
                <a:cs typeface="Century Gothic"/>
              </a:rPr>
              <a:t>tror</a:t>
            </a:r>
            <a:r>
              <a:rPr lang="en-US" sz="1800" dirty="0">
                <a:solidFill>
                  <a:srgbClr val="000000"/>
                </a:solidFill>
                <a:cs typeface="Century Gothic"/>
              </a:rPr>
              <a:t>! </a:t>
            </a:r>
          </a:p>
          <a:p>
            <a:r>
              <a:rPr lang="en-US" sz="1800" dirty="0" err="1">
                <a:solidFill>
                  <a:srgbClr val="000000"/>
                </a:solidFill>
                <a:cs typeface="Century Gothic"/>
              </a:rPr>
              <a:t>Diskriminerande</a:t>
            </a:r>
            <a:r>
              <a:rPr lang="en-US" sz="1800" dirty="0">
                <a:solidFill>
                  <a:srgbClr val="000000"/>
                </a:solidFill>
                <a:cs typeface="Century Gothic"/>
              </a:rPr>
              <a:t>?</a:t>
            </a:r>
          </a:p>
          <a:p>
            <a:r>
              <a:rPr lang="en-US" sz="1800" dirty="0" err="1">
                <a:solidFill>
                  <a:srgbClr val="000000"/>
                </a:solidFill>
                <a:cs typeface="Century Gothic"/>
              </a:rPr>
              <a:t>När</a:t>
            </a:r>
            <a:r>
              <a:rPr lang="en-US" sz="1800" dirty="0">
                <a:solidFill>
                  <a:srgbClr val="000000"/>
                </a:solidFill>
                <a:cs typeface="Century Gothic"/>
              </a:rPr>
              <a:t> </a:t>
            </a:r>
            <a:r>
              <a:rPr lang="en-US" sz="1800" dirty="0" err="1">
                <a:solidFill>
                  <a:srgbClr val="000000"/>
                </a:solidFill>
                <a:cs typeface="Century Gothic"/>
              </a:rPr>
              <a:t>ska</a:t>
            </a:r>
            <a:r>
              <a:rPr lang="en-US" sz="1800" dirty="0">
                <a:solidFill>
                  <a:srgbClr val="000000"/>
                </a:solidFill>
                <a:cs typeface="Century Gothic"/>
              </a:rPr>
              <a:t> jag </a:t>
            </a:r>
            <a:r>
              <a:rPr lang="en-US" sz="1800" dirty="0" err="1">
                <a:solidFill>
                  <a:srgbClr val="000000"/>
                </a:solidFill>
                <a:cs typeface="Century Gothic"/>
              </a:rPr>
              <a:t>fråga</a:t>
            </a:r>
            <a:r>
              <a:rPr lang="en-US" sz="1800" dirty="0">
                <a:solidFill>
                  <a:srgbClr val="000000"/>
                </a:solidFill>
                <a:cs typeface="Century Gothic"/>
              </a:rPr>
              <a:t>?</a:t>
            </a:r>
          </a:p>
          <a:p>
            <a:r>
              <a:rPr lang="en-US" sz="1800" dirty="0" err="1">
                <a:solidFill>
                  <a:srgbClr val="000000"/>
                </a:solidFill>
                <a:cs typeface="Century Gothic"/>
              </a:rPr>
              <a:t>Vem</a:t>
            </a:r>
            <a:r>
              <a:rPr lang="en-US" sz="1800" dirty="0">
                <a:solidFill>
                  <a:srgbClr val="000000"/>
                </a:solidFill>
                <a:cs typeface="Century Gothic"/>
              </a:rPr>
              <a:t> </a:t>
            </a:r>
            <a:r>
              <a:rPr lang="en-US" sz="1800" dirty="0" err="1">
                <a:solidFill>
                  <a:srgbClr val="000000"/>
                </a:solidFill>
                <a:cs typeface="Century Gothic"/>
              </a:rPr>
              <a:t>ska</a:t>
            </a:r>
            <a:r>
              <a:rPr lang="en-US" sz="1800" dirty="0">
                <a:solidFill>
                  <a:srgbClr val="000000"/>
                </a:solidFill>
                <a:cs typeface="Century Gothic"/>
              </a:rPr>
              <a:t> jag </a:t>
            </a:r>
            <a:r>
              <a:rPr lang="en-US" sz="1800" dirty="0" err="1">
                <a:solidFill>
                  <a:srgbClr val="000000"/>
                </a:solidFill>
                <a:cs typeface="Century Gothic"/>
              </a:rPr>
              <a:t>fråga</a:t>
            </a:r>
            <a:r>
              <a:rPr lang="en-US" sz="1800" dirty="0">
                <a:solidFill>
                  <a:srgbClr val="000000"/>
                </a:solidFill>
                <a:cs typeface="Century Gothic"/>
              </a:rPr>
              <a:t>?</a:t>
            </a:r>
          </a:p>
          <a:p>
            <a:r>
              <a:rPr lang="en-US" sz="1800" dirty="0" err="1">
                <a:solidFill>
                  <a:srgbClr val="000000"/>
                </a:solidFill>
                <a:cs typeface="Century Gothic"/>
              </a:rPr>
              <a:t>Vad</a:t>
            </a:r>
            <a:r>
              <a:rPr lang="en-US" sz="1800" dirty="0">
                <a:solidFill>
                  <a:srgbClr val="000000"/>
                </a:solidFill>
                <a:cs typeface="Century Gothic"/>
              </a:rPr>
              <a:t> </a:t>
            </a:r>
            <a:r>
              <a:rPr lang="en-US" sz="1800" dirty="0" err="1">
                <a:solidFill>
                  <a:srgbClr val="000000"/>
                </a:solidFill>
                <a:cs typeface="Century Gothic"/>
              </a:rPr>
              <a:t>ska</a:t>
            </a:r>
            <a:r>
              <a:rPr lang="en-US" sz="1800" dirty="0">
                <a:solidFill>
                  <a:srgbClr val="000000"/>
                </a:solidFill>
                <a:cs typeface="Century Gothic"/>
              </a:rPr>
              <a:t> jag </a:t>
            </a:r>
            <a:r>
              <a:rPr lang="en-US" sz="1800" dirty="0" err="1">
                <a:solidFill>
                  <a:srgbClr val="000000"/>
                </a:solidFill>
                <a:cs typeface="Century Gothic"/>
              </a:rPr>
              <a:t>fråga</a:t>
            </a:r>
            <a:r>
              <a:rPr lang="en-US" sz="1800" dirty="0">
                <a:solidFill>
                  <a:srgbClr val="000000"/>
                </a:solidFill>
                <a:cs typeface="Century Gothic"/>
              </a:rPr>
              <a:t>?</a:t>
            </a:r>
          </a:p>
          <a:p>
            <a:r>
              <a:rPr lang="en-US" sz="1800" dirty="0" err="1">
                <a:solidFill>
                  <a:srgbClr val="000000"/>
                </a:solidFill>
                <a:cs typeface="Century Gothic"/>
              </a:rPr>
              <a:t>Hur</a:t>
            </a:r>
            <a:r>
              <a:rPr lang="en-US" sz="1800" dirty="0">
                <a:solidFill>
                  <a:srgbClr val="000000"/>
                </a:solidFill>
                <a:cs typeface="Century Gothic"/>
              </a:rPr>
              <a:t> </a:t>
            </a:r>
            <a:r>
              <a:rPr lang="en-US" sz="1800" dirty="0" err="1">
                <a:solidFill>
                  <a:srgbClr val="000000"/>
                </a:solidFill>
                <a:cs typeface="Century Gothic"/>
              </a:rPr>
              <a:t>ska</a:t>
            </a:r>
            <a:r>
              <a:rPr lang="en-US" sz="1800" dirty="0">
                <a:solidFill>
                  <a:srgbClr val="000000"/>
                </a:solidFill>
                <a:cs typeface="Century Gothic"/>
              </a:rPr>
              <a:t> jag </a:t>
            </a:r>
            <a:r>
              <a:rPr lang="en-US" sz="1800" dirty="0" err="1">
                <a:solidFill>
                  <a:srgbClr val="000000"/>
                </a:solidFill>
                <a:cs typeface="Century Gothic"/>
              </a:rPr>
              <a:t>fråga</a:t>
            </a:r>
            <a:r>
              <a:rPr lang="en-US" sz="1800" dirty="0">
                <a:solidFill>
                  <a:srgbClr val="000000"/>
                </a:solidFill>
                <a:cs typeface="Century Gothic"/>
              </a:rPr>
              <a:t>? “</a:t>
            </a:r>
            <a:r>
              <a:rPr lang="en-US" sz="1800" dirty="0">
                <a:solidFill>
                  <a:schemeClr val="accent1"/>
                </a:solidFill>
              </a:rPr>
              <a:t>Jag vet </a:t>
            </a:r>
            <a:r>
              <a:rPr lang="en-US" sz="1800" dirty="0" err="1">
                <a:solidFill>
                  <a:schemeClr val="accent1"/>
                </a:solidFill>
              </a:rPr>
              <a:t>att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omskärelse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av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kvinnor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är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vanligt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ditt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hemland</a:t>
            </a:r>
            <a:r>
              <a:rPr lang="en-US" sz="1800" dirty="0">
                <a:solidFill>
                  <a:schemeClr val="accent1"/>
                </a:solidFill>
              </a:rPr>
              <a:t>, </a:t>
            </a:r>
            <a:r>
              <a:rPr lang="en-US" sz="1800" dirty="0" err="1">
                <a:solidFill>
                  <a:schemeClr val="accent1"/>
                </a:solidFill>
              </a:rPr>
              <a:t>och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eftersom</a:t>
            </a:r>
            <a:r>
              <a:rPr lang="en-US" sz="1800" dirty="0">
                <a:solidFill>
                  <a:schemeClr val="accent1"/>
                </a:solidFill>
              </a:rPr>
              <a:t> jag vet </a:t>
            </a:r>
            <a:r>
              <a:rPr lang="en-US" sz="1800" dirty="0" err="1">
                <a:solidFill>
                  <a:schemeClr val="accent1"/>
                </a:solidFill>
              </a:rPr>
              <a:t>att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sådana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här</a:t>
            </a:r>
            <a:r>
              <a:rPr lang="en-US" sz="1800" dirty="0">
                <a:solidFill>
                  <a:schemeClr val="accent1"/>
                </a:solidFill>
              </a:rPr>
              <a:t> problem </a:t>
            </a:r>
            <a:r>
              <a:rPr lang="en-US" sz="1800" dirty="0" err="1">
                <a:solidFill>
                  <a:schemeClr val="accent1"/>
                </a:solidFill>
              </a:rPr>
              <a:t>kan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uppstå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efter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omskärelse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funderar</a:t>
            </a:r>
            <a:r>
              <a:rPr lang="en-US" sz="1800" dirty="0">
                <a:solidFill>
                  <a:schemeClr val="accent1"/>
                </a:solidFill>
              </a:rPr>
              <a:t> jag </a:t>
            </a:r>
            <a:r>
              <a:rPr lang="en-US" sz="1800" dirty="0" err="1">
                <a:solidFill>
                  <a:schemeClr val="accent1"/>
                </a:solidFill>
              </a:rPr>
              <a:t>på</a:t>
            </a:r>
            <a:r>
              <a:rPr lang="en-US" sz="1800" dirty="0">
                <a:solidFill>
                  <a:schemeClr val="accent1"/>
                </a:solidFill>
              </a:rPr>
              <a:t>...</a:t>
            </a:r>
            <a:r>
              <a:rPr lang="en-US" sz="1800" dirty="0">
                <a:solidFill>
                  <a:srgbClr val="000000"/>
                </a:solidFill>
              </a:rPr>
              <a:t>”</a:t>
            </a:r>
          </a:p>
          <a:p>
            <a:r>
              <a:rPr lang="en-US" sz="1800" dirty="0" err="1">
                <a:solidFill>
                  <a:srgbClr val="000000"/>
                </a:solidFill>
                <a:cs typeface="Century Gothic"/>
              </a:rPr>
              <a:t>Vad</a:t>
            </a:r>
            <a:r>
              <a:rPr lang="en-US" sz="1800" dirty="0">
                <a:solidFill>
                  <a:srgbClr val="000000"/>
                </a:solidFill>
                <a:cs typeface="Century Gothic"/>
              </a:rPr>
              <a:t> </a:t>
            </a:r>
            <a:r>
              <a:rPr lang="en-US" sz="1800" dirty="0" err="1">
                <a:solidFill>
                  <a:srgbClr val="000000"/>
                </a:solidFill>
                <a:cs typeface="Century Gothic"/>
              </a:rPr>
              <a:t>gör</a:t>
            </a:r>
            <a:r>
              <a:rPr lang="en-US" sz="1800" dirty="0">
                <a:solidFill>
                  <a:srgbClr val="000000"/>
                </a:solidFill>
                <a:cs typeface="Century Gothic"/>
              </a:rPr>
              <a:t> jag med </a:t>
            </a:r>
            <a:r>
              <a:rPr lang="en-US" sz="1800" dirty="0" err="1">
                <a:solidFill>
                  <a:srgbClr val="000000"/>
                </a:solidFill>
                <a:cs typeface="Century Gothic"/>
              </a:rPr>
              <a:t>svaret</a:t>
            </a:r>
            <a:r>
              <a:rPr lang="en-US" sz="1800" dirty="0">
                <a:solidFill>
                  <a:srgbClr val="000000"/>
                </a:solidFill>
                <a:cs typeface="Century Gothic"/>
              </a:rPr>
              <a:t>?</a:t>
            </a: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Bita Eshraghi 20180416</a:t>
            </a:r>
          </a:p>
        </p:txBody>
      </p:sp>
    </p:spTree>
    <p:extLst>
      <p:ext uri="{BB962C8B-B14F-4D97-AF65-F5344CB8AC3E}">
        <p14:creationId xmlns:p14="http://schemas.microsoft.com/office/powerpoint/2010/main" val="5606898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cs typeface="Century Gothic"/>
              </a:rPr>
              <a:t>Amel-mottagningen</a:t>
            </a:r>
            <a:r>
              <a:rPr lang="en-US" dirty="0">
                <a:cs typeface="Century Gothic"/>
              </a:rPr>
              <a:t>/</a:t>
            </a:r>
            <a:r>
              <a:rPr lang="en-US" dirty="0" err="1">
                <a:cs typeface="Century Gothic"/>
              </a:rPr>
              <a:t>Amelprojektet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11198" y="1733551"/>
            <a:ext cx="4667625" cy="4286250"/>
          </a:xfrm>
        </p:spPr>
        <p:txBody>
          <a:bodyPr/>
          <a:lstStyle/>
          <a:p>
            <a:r>
              <a:rPr lang="sv-SE" sz="2400" dirty="0">
                <a:ea typeface="ＭＳ Ｐゴシック" charset="-128"/>
              </a:rPr>
              <a:t>Dr Meri Liljegren 2003</a:t>
            </a:r>
          </a:p>
          <a:p>
            <a:r>
              <a:rPr lang="sv-SE" sz="2400" dirty="0">
                <a:ea typeface="ＭＳ Ｐゴシック" charset="-128"/>
              </a:rPr>
              <a:t>Förfrågan från HSN</a:t>
            </a:r>
          </a:p>
          <a:p>
            <a:r>
              <a:rPr lang="sv-SE" sz="2400" dirty="0">
                <a:ea typeface="ＭＳ Ｐゴシック" charset="-128"/>
              </a:rPr>
              <a:t>Ca 1600 patienter</a:t>
            </a:r>
          </a:p>
          <a:p>
            <a:endParaRPr lang="sv-SE" sz="2400" dirty="0">
              <a:ea typeface="ＭＳ Ｐゴシック" charset="-128"/>
            </a:endParaRPr>
          </a:p>
          <a:p>
            <a:r>
              <a:rPr lang="sv-SE" sz="2400" dirty="0">
                <a:ea typeface="ＭＳ Ｐゴシック" charset="-128"/>
              </a:rPr>
              <a:t>Ej remisskrav</a:t>
            </a:r>
          </a:p>
          <a:p>
            <a:r>
              <a:rPr lang="sv-SE" sz="2400" dirty="0">
                <a:ea typeface="ＭＳ Ｐゴシック" charset="-128"/>
              </a:rPr>
              <a:t>Medicinsk/kirurgisk behandling</a:t>
            </a:r>
          </a:p>
          <a:p>
            <a:r>
              <a:rPr lang="sv-SE" sz="2400" dirty="0">
                <a:ea typeface="ＭＳ Ｐゴシック" charset="-128"/>
              </a:rPr>
              <a:t>Samtalsbehandling</a:t>
            </a:r>
          </a:p>
          <a:p>
            <a:r>
              <a:rPr lang="sv-SE" sz="2400" dirty="0">
                <a:ea typeface="ＭＳ Ｐゴシック" charset="-128"/>
              </a:rPr>
              <a:t>Intyg</a:t>
            </a:r>
          </a:p>
          <a:p>
            <a:endParaRPr lang="sv-SE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Bita Eshraghi 20180416</a:t>
            </a:r>
            <a:endParaRPr lang="sv-SE" dirty="0"/>
          </a:p>
        </p:txBody>
      </p:sp>
      <p:pic>
        <p:nvPicPr>
          <p:cNvPr id="4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69026" y="1663421"/>
            <a:ext cx="3672408" cy="519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997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400" dirty="0"/>
              <a:t>2014-2017</a:t>
            </a:r>
          </a:p>
        </p:txBody>
      </p:sp>
      <p:sp>
        <p:nvSpPr>
          <p:cNvPr id="3" name="textruta 2"/>
          <p:cNvSpPr txBox="1"/>
          <p:nvPr/>
        </p:nvSpPr>
        <p:spPr>
          <a:xfrm rot="2056690">
            <a:off x="7693677" y="1961299"/>
            <a:ext cx="898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</a:t>
            </a:r>
            <a:endParaRPr lang="sv-SE" sz="2800" dirty="0">
              <a:solidFill>
                <a:srgbClr val="C00000"/>
              </a:solidFill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EDC0F67E-F3CE-4C40-BD81-F19962D52D15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711210" y="1592956"/>
          <a:ext cx="7937500" cy="428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3F093E-4F27-CA44-9B2A-059724B91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Bita Eshraghi 20180416</a:t>
            </a:r>
          </a:p>
        </p:txBody>
      </p:sp>
    </p:spTree>
    <p:extLst>
      <p:ext uri="{BB962C8B-B14F-4D97-AF65-F5344CB8AC3E}">
        <p14:creationId xmlns:p14="http://schemas.microsoft.com/office/powerpoint/2010/main" val="7069695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Lästips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>
                <a:solidFill>
                  <a:srgbClr val="000000"/>
                </a:solidFill>
                <a:cs typeface="Century Gothic"/>
              </a:rPr>
              <a:t>Socialstyrelsen</a:t>
            </a:r>
            <a:r>
              <a:rPr lang="en-US" sz="2400" dirty="0">
                <a:solidFill>
                  <a:srgbClr val="000000"/>
                </a:solidFill>
                <a:cs typeface="Century Gothic"/>
              </a:rPr>
              <a:t> – </a:t>
            </a:r>
            <a:r>
              <a:rPr lang="en-US" sz="2400" dirty="0" err="1">
                <a:solidFill>
                  <a:srgbClr val="000000"/>
                </a:solidFill>
                <a:cs typeface="Century Gothic"/>
              </a:rPr>
              <a:t>Webbutbildning</a:t>
            </a:r>
            <a:endParaRPr lang="en-US" sz="2400" dirty="0">
              <a:solidFill>
                <a:srgbClr val="000000"/>
              </a:solidFill>
              <a:cs typeface="Century Gothic"/>
            </a:endParaRPr>
          </a:p>
          <a:p>
            <a:endParaRPr lang="en-US" sz="2400" dirty="0">
              <a:solidFill>
                <a:srgbClr val="000000"/>
              </a:solidFill>
              <a:cs typeface="Century Gothic"/>
            </a:endParaRPr>
          </a:p>
          <a:p>
            <a:r>
              <a:rPr lang="en-US" sz="2400" dirty="0" err="1">
                <a:solidFill>
                  <a:srgbClr val="000000"/>
                </a:solidFill>
                <a:cs typeface="Century Gothic"/>
              </a:rPr>
              <a:t>Hedersfortryck.se</a:t>
            </a:r>
            <a:endParaRPr lang="en-US" sz="2400" dirty="0">
              <a:solidFill>
                <a:srgbClr val="000000"/>
              </a:solidFill>
              <a:cs typeface="Century Gothic"/>
            </a:endParaRPr>
          </a:p>
          <a:p>
            <a:endParaRPr lang="en-US" sz="2400" dirty="0">
              <a:solidFill>
                <a:srgbClr val="000000"/>
              </a:solidFill>
              <a:cs typeface="Century Gothic"/>
            </a:endParaRPr>
          </a:p>
          <a:p>
            <a:r>
              <a:rPr lang="en-US" sz="2400" dirty="0" err="1">
                <a:solidFill>
                  <a:srgbClr val="000000"/>
                </a:solidFill>
                <a:cs typeface="Century Gothic"/>
              </a:rPr>
              <a:t>Origostockholm.se</a:t>
            </a:r>
            <a:endParaRPr lang="en-US" sz="2400" dirty="0">
              <a:solidFill>
                <a:srgbClr val="000000"/>
              </a:solidFill>
              <a:cs typeface="Century Gothic"/>
            </a:endParaRPr>
          </a:p>
          <a:p>
            <a:endParaRPr lang="sv-SE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Bita Eshraghi 20180416</a:t>
            </a:r>
            <a:endParaRPr lang="sv-SE" dirty="0"/>
          </a:p>
        </p:txBody>
      </p:sp>
      <p:pic>
        <p:nvPicPr>
          <p:cNvPr id="4" name="Picture 6" descr="socialstyrelsen-logo201306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482" y="5350784"/>
            <a:ext cx="3516853" cy="728491"/>
          </a:xfrm>
          <a:prstGeom prst="rect">
            <a:avLst/>
          </a:prstGeom>
        </p:spPr>
      </p:pic>
      <p:pic>
        <p:nvPicPr>
          <p:cNvPr id="5" name="Picture 3" descr="LstOstergotland_Text_under_farg_svarttex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07" y="4857998"/>
            <a:ext cx="1498006" cy="1362372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/>
          </p:cNvPicPr>
          <p:nvPr/>
        </p:nvPicPr>
        <p:blipFill rotWithShape="1">
          <a:blip r:embed="rId4" cstate="print"/>
          <a:srcRect l="15286" t="19542" r="19882" b="22257"/>
          <a:stretch/>
        </p:blipFill>
        <p:spPr>
          <a:xfrm>
            <a:off x="6797529" y="5103425"/>
            <a:ext cx="1718553" cy="96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644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28160" y="4419600"/>
            <a:ext cx="7950190" cy="180967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/>
              <a:t>Amelmottagningen.sodersjukhuset@sll.se</a:t>
            </a:r>
            <a:endParaRPr lang="en-US" sz="3200" dirty="0"/>
          </a:p>
          <a:p>
            <a:r>
              <a:rPr lang="en-US" sz="3200" dirty="0" err="1"/>
              <a:t>Instagram</a:t>
            </a:r>
            <a:r>
              <a:rPr lang="en-US" sz="3200" dirty="0"/>
              <a:t>: </a:t>
            </a:r>
            <a:r>
              <a:rPr lang="en-US" sz="3200" dirty="0" err="1"/>
              <a:t>amelmottagningensos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877" y="384875"/>
            <a:ext cx="4034725" cy="403472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823A62-DA6F-4B44-8F70-89C640CE47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Bita Eshraghi 20180416</a:t>
            </a:r>
          </a:p>
        </p:txBody>
      </p:sp>
    </p:spTree>
    <p:extLst>
      <p:ext uri="{BB962C8B-B14F-4D97-AF65-F5344CB8AC3E}">
        <p14:creationId xmlns:p14="http://schemas.microsoft.com/office/powerpoint/2010/main" val="2928392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4657994"/>
              </p:ext>
            </p:extLst>
          </p:nvPr>
        </p:nvGraphicFramePr>
        <p:xfrm>
          <a:off x="467544" y="260648"/>
          <a:ext cx="7200799" cy="695963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3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37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r>
                        <a:rPr lang="en-US" sz="1600" dirty="0"/>
                        <a:t>Country 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Prevalence 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Country 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Prevalence 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Country 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Prevalence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29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Somalia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98%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Ethiopia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74%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Yemen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23%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9779">
                <a:tc>
                  <a:txBody>
                    <a:bodyPr/>
                    <a:lstStyle/>
                    <a:p>
                      <a:r>
                        <a:rPr lang="en-US" sz="1600" dirty="0"/>
                        <a:t>Guinea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96%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Mauritania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69%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Tanzania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15%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290">
                <a:tc>
                  <a:txBody>
                    <a:bodyPr/>
                    <a:lstStyle/>
                    <a:p>
                      <a:r>
                        <a:rPr lang="en-US" sz="1600" dirty="0"/>
                        <a:t>Djibouti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93%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Liberia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66%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Benin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13%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9779">
                <a:tc>
                  <a:txBody>
                    <a:bodyPr/>
                    <a:lstStyle/>
                    <a:p>
                      <a:r>
                        <a:rPr lang="en-US" sz="1600" dirty="0"/>
                        <a:t>Egypt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91%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Guinea-Bissau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50%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Iraq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8%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9779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Eritrea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89%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Chad</a:t>
                      </a:r>
                    </a:p>
                    <a:p>
                      <a:endParaRPr lang="en-US" sz="1600" dirty="0"/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44%</a:t>
                      </a:r>
                    </a:p>
                    <a:p>
                      <a:endParaRPr lang="en-US" sz="1600" dirty="0"/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Ghana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4%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9779">
                <a:tc>
                  <a:txBody>
                    <a:bodyPr/>
                    <a:lstStyle/>
                    <a:p>
                      <a:r>
                        <a:rPr lang="en-US" sz="1600" dirty="0"/>
                        <a:t>Mali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89%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Ivory Coast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36%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Togo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4%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9779">
                <a:tc>
                  <a:txBody>
                    <a:bodyPr/>
                    <a:lstStyle/>
                    <a:p>
                      <a:r>
                        <a:rPr lang="en-US" sz="1600" dirty="0"/>
                        <a:t>Sierra Leone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88%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Kenya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27%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Niger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2%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9779">
                <a:tc>
                  <a:txBody>
                    <a:bodyPr/>
                    <a:lstStyle/>
                    <a:p>
                      <a:r>
                        <a:rPr lang="en-US" sz="1600" dirty="0"/>
                        <a:t>Sudan*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88%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Nigeria</a:t>
                      </a:r>
                    </a:p>
                  </a:txBody>
                  <a:tcPr marL="91447" marR="91447"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27%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Cameroon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1%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9779">
                <a:tc>
                  <a:txBody>
                    <a:bodyPr/>
                    <a:lstStyle/>
                    <a:p>
                      <a:r>
                        <a:rPr lang="en-US" sz="1600" dirty="0"/>
                        <a:t>Burkina Faso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76%</a:t>
                      </a:r>
                    </a:p>
                  </a:txBody>
                  <a:tcPr marL="91447" marR="91447"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Senegal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26%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Uganda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1%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81269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Gambia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76%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Central African Republic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24%</a:t>
                      </a:r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81269">
                <a:tc gridSpan="6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Note: Data from the Republic of the Sudan only. Data not collected from South Sudan. Source: </a:t>
                      </a:r>
                      <a:r>
                        <a:rPr lang="en-US" sz="1600" dirty="0" err="1"/>
                        <a:t>Unicef</a:t>
                      </a:r>
                      <a:endParaRPr lang="en-US" sz="1600" dirty="0"/>
                    </a:p>
                    <a:p>
                      <a:endParaRPr lang="en-US" sz="1600" dirty="0"/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91447" marR="91447" marT="45716" marB="45716"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742C63-FBFF-B448-B9E1-9BA0165583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Bita Eshraghi 20180416</a:t>
            </a:r>
          </a:p>
        </p:txBody>
      </p:sp>
    </p:spTree>
    <p:extLst>
      <p:ext uri="{BB962C8B-B14F-4D97-AF65-F5344CB8AC3E}">
        <p14:creationId xmlns:p14="http://schemas.microsoft.com/office/powerpoint/2010/main" val="3056405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>
                <a:cs typeface="Century Gothic"/>
              </a:rPr>
              <a:t>Lagen i Sverige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2400" dirty="0">
                <a:cs typeface="Century Gothic"/>
              </a:rPr>
              <a:t>1982: </a:t>
            </a:r>
            <a:r>
              <a:rPr lang="en-US" sz="2400" dirty="0" err="1">
                <a:cs typeface="Century Gothic"/>
              </a:rPr>
              <a:t>Förbud</a:t>
            </a:r>
            <a:r>
              <a:rPr lang="en-US" sz="2400" dirty="0">
                <a:cs typeface="Century Gothic"/>
              </a:rPr>
              <a:t> mot </a:t>
            </a:r>
            <a:r>
              <a:rPr lang="en-US" sz="2400" dirty="0" err="1">
                <a:cs typeface="Century Gothic"/>
              </a:rPr>
              <a:t>könsstympande</a:t>
            </a:r>
            <a:endParaRPr lang="en-US" sz="2400" dirty="0">
              <a:cs typeface="Century Gothic"/>
            </a:endParaRPr>
          </a:p>
          <a:p>
            <a:pPr marL="0" indent="0">
              <a:buNone/>
            </a:pPr>
            <a:r>
              <a:rPr lang="en-US" sz="2400" dirty="0">
                <a:cs typeface="Century Gothic"/>
              </a:rPr>
              <a:t>    </a:t>
            </a:r>
            <a:r>
              <a:rPr lang="en-US" sz="2400" dirty="0" err="1">
                <a:cs typeface="Century Gothic"/>
              </a:rPr>
              <a:t>ingrepp</a:t>
            </a:r>
            <a:endParaRPr lang="en-US" sz="2400" dirty="0">
              <a:cs typeface="Century Gothic"/>
            </a:endParaRPr>
          </a:p>
          <a:p>
            <a:pPr>
              <a:buFontTx/>
              <a:buChar char="-"/>
            </a:pPr>
            <a:r>
              <a:rPr lang="en-US" sz="2400" dirty="0">
                <a:cs typeface="Century Gothic"/>
              </a:rPr>
              <a:t>1999: </a:t>
            </a:r>
            <a:r>
              <a:rPr lang="en-US" sz="2400" dirty="0" err="1">
                <a:cs typeface="Century Gothic"/>
              </a:rPr>
              <a:t>Skärpning</a:t>
            </a:r>
            <a:r>
              <a:rPr lang="en-US" sz="2400" dirty="0">
                <a:cs typeface="Century Gothic"/>
              </a:rPr>
              <a:t> </a:t>
            </a:r>
            <a:r>
              <a:rPr lang="en-US" sz="2400" dirty="0" err="1">
                <a:cs typeface="Century Gothic"/>
              </a:rPr>
              <a:t>av</a:t>
            </a:r>
            <a:r>
              <a:rPr lang="en-US" sz="2400" dirty="0">
                <a:cs typeface="Century Gothic"/>
              </a:rPr>
              <a:t> </a:t>
            </a:r>
            <a:r>
              <a:rPr lang="en-US" sz="2400" dirty="0" err="1">
                <a:cs typeface="Century Gothic"/>
              </a:rPr>
              <a:t>lagen</a:t>
            </a:r>
            <a:endParaRPr lang="en-US" sz="2400" dirty="0">
              <a:cs typeface="Century Gothic"/>
            </a:endParaRPr>
          </a:p>
          <a:p>
            <a:pPr marL="0" indent="0">
              <a:buNone/>
            </a:pPr>
            <a:r>
              <a:rPr lang="en-US" sz="2400" dirty="0">
                <a:cs typeface="Century Gothic"/>
              </a:rPr>
              <a:t>En person </a:t>
            </a:r>
            <a:r>
              <a:rPr lang="en-US" sz="2400" dirty="0" err="1">
                <a:cs typeface="Century Gothic"/>
              </a:rPr>
              <a:t>kan</a:t>
            </a:r>
            <a:r>
              <a:rPr lang="en-US" sz="2400" dirty="0">
                <a:cs typeface="Century Gothic"/>
              </a:rPr>
              <a:t> </a:t>
            </a:r>
            <a:r>
              <a:rPr lang="en-US" sz="2400" dirty="0" err="1">
                <a:cs typeface="Century Gothic"/>
              </a:rPr>
              <a:t>dömas</a:t>
            </a:r>
            <a:r>
              <a:rPr lang="en-US" sz="2400" dirty="0">
                <a:cs typeface="Century Gothic"/>
              </a:rPr>
              <a:t> </a:t>
            </a:r>
            <a:r>
              <a:rPr lang="en-US" sz="2400" dirty="0" err="1">
                <a:cs typeface="Century Gothic"/>
              </a:rPr>
              <a:t>i</a:t>
            </a:r>
            <a:r>
              <a:rPr lang="en-US" sz="2400" dirty="0">
                <a:cs typeface="Century Gothic"/>
              </a:rPr>
              <a:t> </a:t>
            </a:r>
            <a:r>
              <a:rPr lang="en-US" sz="2400" dirty="0" err="1">
                <a:cs typeface="Century Gothic"/>
              </a:rPr>
              <a:t>Sverige</a:t>
            </a:r>
            <a:r>
              <a:rPr lang="en-US" sz="2400" dirty="0">
                <a:cs typeface="Century Gothic"/>
              </a:rPr>
              <a:t> </a:t>
            </a:r>
            <a:r>
              <a:rPr lang="en-US" sz="2400" dirty="0" err="1">
                <a:cs typeface="Century Gothic"/>
              </a:rPr>
              <a:t>för</a:t>
            </a:r>
            <a:r>
              <a:rPr lang="en-US" sz="2400" dirty="0">
                <a:cs typeface="Century Gothic"/>
              </a:rPr>
              <a:t> </a:t>
            </a:r>
            <a:r>
              <a:rPr lang="en-US" sz="2400" dirty="0" err="1">
                <a:cs typeface="Century Gothic"/>
              </a:rPr>
              <a:t>brott</a:t>
            </a:r>
            <a:r>
              <a:rPr lang="en-US" sz="2400" dirty="0">
                <a:cs typeface="Century Gothic"/>
              </a:rPr>
              <a:t> mot </a:t>
            </a:r>
            <a:r>
              <a:rPr lang="en-US" sz="2400" dirty="0" err="1">
                <a:cs typeface="Century Gothic"/>
              </a:rPr>
              <a:t>lagen</a:t>
            </a:r>
            <a:r>
              <a:rPr lang="en-US" sz="2400" dirty="0">
                <a:cs typeface="Century Gothic"/>
              </a:rPr>
              <a:t>, </a:t>
            </a:r>
            <a:r>
              <a:rPr lang="en-US" sz="2400" dirty="0" err="1">
                <a:cs typeface="Century Gothic"/>
              </a:rPr>
              <a:t>även</a:t>
            </a:r>
            <a:r>
              <a:rPr lang="en-US" sz="2400" dirty="0">
                <a:cs typeface="Century Gothic"/>
              </a:rPr>
              <a:t> </a:t>
            </a:r>
            <a:r>
              <a:rPr lang="en-US" sz="2400" dirty="0" err="1">
                <a:cs typeface="Century Gothic"/>
              </a:rPr>
              <a:t>som</a:t>
            </a:r>
            <a:r>
              <a:rPr lang="en-US" sz="2400" dirty="0">
                <a:cs typeface="Century Gothic"/>
              </a:rPr>
              <a:t> </a:t>
            </a:r>
            <a:r>
              <a:rPr lang="en-US" sz="2400" dirty="0" err="1">
                <a:cs typeface="Century Gothic"/>
              </a:rPr>
              <a:t>brottet</a:t>
            </a:r>
            <a:r>
              <a:rPr lang="en-US" sz="2400" dirty="0">
                <a:cs typeface="Century Gothic"/>
              </a:rPr>
              <a:t> </a:t>
            </a:r>
            <a:r>
              <a:rPr lang="en-US" sz="2400" dirty="0" err="1">
                <a:cs typeface="Century Gothic"/>
              </a:rPr>
              <a:t>begåtts</a:t>
            </a:r>
            <a:r>
              <a:rPr lang="en-US" sz="2400" dirty="0">
                <a:cs typeface="Century Gothic"/>
              </a:rPr>
              <a:t> </a:t>
            </a:r>
            <a:r>
              <a:rPr lang="en-US" sz="2400" dirty="0" err="1">
                <a:cs typeface="Century Gothic"/>
              </a:rPr>
              <a:t>utomlands</a:t>
            </a:r>
            <a:r>
              <a:rPr lang="en-US" sz="2400" dirty="0">
                <a:cs typeface="Century Gothic"/>
              </a:rPr>
              <a:t>.</a:t>
            </a:r>
          </a:p>
          <a:p>
            <a:pPr marL="0" indent="0">
              <a:buNone/>
            </a:pPr>
            <a:endParaRPr lang="en-US" sz="2400" dirty="0">
              <a:cs typeface="Century Gothic"/>
            </a:endParaRPr>
          </a:p>
          <a:p>
            <a:pPr marL="0" indent="0">
              <a:buNone/>
            </a:pPr>
            <a:r>
              <a:rPr lang="en-US" sz="2400" dirty="0">
                <a:cs typeface="Century Gothic"/>
              </a:rPr>
              <a:t>- </a:t>
            </a:r>
            <a:r>
              <a:rPr lang="en-US" sz="2400" dirty="0" err="1">
                <a:cs typeface="Century Gothic"/>
              </a:rPr>
              <a:t>Socialtjänstlagen</a:t>
            </a:r>
            <a:r>
              <a:rPr lang="en-US" sz="2400" dirty="0">
                <a:cs typeface="Century Gothic"/>
              </a:rPr>
              <a:t> §14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Bita Eshraghi 20180416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47132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Anmälningar/fällande domar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89 anmälningar i Sverige</a:t>
            </a:r>
          </a:p>
          <a:p>
            <a:r>
              <a:rPr lang="sv-SE" dirty="0"/>
              <a:t>3</a:t>
            </a:r>
            <a:r>
              <a:rPr lang="sv-SE"/>
              <a:t> </a:t>
            </a:r>
            <a:r>
              <a:rPr lang="sv-SE" dirty="0"/>
              <a:t>fällande domar</a:t>
            </a:r>
          </a:p>
          <a:p>
            <a:endParaRPr lang="sv-SE" dirty="0"/>
          </a:p>
          <a:p>
            <a:r>
              <a:rPr lang="sv-SE" dirty="0"/>
              <a:t>50 fällande domar inom EU.</a:t>
            </a:r>
          </a:p>
          <a:p>
            <a:endParaRPr lang="sv-SE" dirty="0"/>
          </a:p>
          <a:p>
            <a:r>
              <a:rPr lang="sv-SE" dirty="0"/>
              <a:t>2-10 år fängelse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Bita Eshraghi 20180416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59299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Barnahus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30 </a:t>
            </a:r>
            <a:r>
              <a:rPr lang="en-US" dirty="0" err="1"/>
              <a:t>barnahus</a:t>
            </a:r>
            <a:r>
              <a:rPr lang="en-US" dirty="0"/>
              <a:t> </a:t>
            </a:r>
          </a:p>
          <a:p>
            <a:r>
              <a:rPr lang="en-US" dirty="0"/>
              <a:t>2005</a:t>
            </a:r>
          </a:p>
          <a:p>
            <a:r>
              <a:rPr lang="en-US" dirty="0" err="1"/>
              <a:t>Sjukvård</a:t>
            </a:r>
            <a:r>
              <a:rPr lang="en-US" dirty="0"/>
              <a:t> + Polis/</a:t>
            </a:r>
            <a:r>
              <a:rPr lang="en-US" dirty="0" err="1"/>
              <a:t>åklagare</a:t>
            </a:r>
            <a:r>
              <a:rPr lang="en-US" dirty="0"/>
              <a:t> + BUP + </a:t>
            </a:r>
            <a:r>
              <a:rPr lang="en-US" dirty="0" err="1"/>
              <a:t>Socialsekreterare</a:t>
            </a:r>
            <a:endParaRPr lang="en-US" dirty="0"/>
          </a:p>
          <a:p>
            <a:r>
              <a:rPr lang="en-US" dirty="0"/>
              <a:t>0-18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Bita Eshraghi 20180416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87619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ea typeface="ＭＳ Ｐゴシック" charset="-128"/>
              </a:rPr>
              <a:t>Incidens</a:t>
            </a:r>
            <a:endParaRPr lang="sv-SE" dirty="0"/>
          </a:p>
        </p:txBody>
      </p:sp>
      <p:pic>
        <p:nvPicPr>
          <p:cNvPr id="5" name="Picture 2" descr="http://upload.wikimedia.org/wikipedia/commons/thumb/e/eb/2013_Female_Genital_Mutilation_Cutting_Circumcision_FGM_World_Map_UNICEF.SVG/863px-2013_Female_Genital_Mutilation_Cutting_Circumcision_FGM_World_Map_UNICEF.SVG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161" b="2161"/>
          <a:stretch>
            <a:fillRect/>
          </a:stretch>
        </p:blipFill>
        <p:spPr bwMode="auto">
          <a:xfrm>
            <a:off x="871331" y="1977716"/>
            <a:ext cx="7610476" cy="367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Bita Eshraghi 20180416</a:t>
            </a:r>
            <a:endParaRPr lang="sv-SE" dirty="0"/>
          </a:p>
        </p:txBody>
      </p:sp>
      <p:sp>
        <p:nvSpPr>
          <p:cNvPr id="6" name="textruta 3"/>
          <p:cNvSpPr txBox="1">
            <a:spLocks noChangeArrowheads="1"/>
          </p:cNvSpPr>
          <p:nvPr/>
        </p:nvSpPr>
        <p:spPr bwMode="auto">
          <a:xfrm>
            <a:off x="223393" y="1958135"/>
            <a:ext cx="33835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v-SE" sz="2000" b="1" dirty="0"/>
              <a:t>&gt;200 miljoner kvinnor</a:t>
            </a:r>
          </a:p>
        </p:txBody>
      </p:sp>
      <p:sp>
        <p:nvSpPr>
          <p:cNvPr id="7" name="textruta 3"/>
          <p:cNvSpPr txBox="1">
            <a:spLocks noChangeArrowheads="1"/>
          </p:cNvSpPr>
          <p:nvPr/>
        </p:nvSpPr>
        <p:spPr bwMode="auto">
          <a:xfrm>
            <a:off x="223393" y="2875329"/>
            <a:ext cx="33835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v-SE" b="1" dirty="0"/>
              <a:t>30 länder</a:t>
            </a:r>
          </a:p>
        </p:txBody>
      </p:sp>
      <p:sp>
        <p:nvSpPr>
          <p:cNvPr id="8" name="textruta 4"/>
          <p:cNvSpPr txBox="1">
            <a:spLocks noChangeArrowheads="1"/>
          </p:cNvSpPr>
          <p:nvPr/>
        </p:nvSpPr>
        <p:spPr bwMode="auto">
          <a:xfrm>
            <a:off x="223393" y="2382866"/>
            <a:ext cx="34836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v-SE" sz="2000" b="1" dirty="0"/>
              <a:t>3 miljoner flickor årligen</a:t>
            </a:r>
          </a:p>
        </p:txBody>
      </p:sp>
      <p:pic>
        <p:nvPicPr>
          <p:cNvPr id="10" name="Picture 4" descr="Image unavailab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6828" y="6202522"/>
            <a:ext cx="16954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5429560"/>
      </p:ext>
    </p:extLst>
  </p:cSld>
  <p:clrMapOvr>
    <a:masterClrMapping/>
  </p:clrMapOvr>
</p:sld>
</file>

<file path=ppt/theme/theme1.xml><?xml version="1.0" encoding="utf-8"?>
<a:theme xmlns:a="http://schemas.openxmlformats.org/drawingml/2006/main" name="SÖS_ppt mall_20160906">
  <a:themeElements>
    <a:clrScheme name="Sös Lena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A6192E"/>
      </a:accent1>
      <a:accent2>
        <a:srgbClr val="EF3340"/>
      </a:accent2>
      <a:accent3>
        <a:srgbClr val="003C71"/>
      </a:accent3>
      <a:accent4>
        <a:srgbClr val="5D577A"/>
      </a:accent4>
      <a:accent5>
        <a:srgbClr val="00B140"/>
      </a:accent5>
      <a:accent6>
        <a:srgbClr val="572D2D"/>
      </a:accent6>
      <a:hlink>
        <a:srgbClr val="000000"/>
      </a:hlink>
      <a:folHlink>
        <a:srgbClr val="000000"/>
      </a:folHlink>
    </a:clrScheme>
    <a:fontScheme name="SÖS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ÖS_Sachsska ppt mall_20160330.potx" id="{848A933C-E111-4D87-888F-E5B9CADC5DB7}" vid="{FE7CA46C-EF72-4407-B408-383FED4708BF}"/>
    </a:ext>
  </a:extLst>
</a:theme>
</file>

<file path=ppt/theme/theme2.xml><?xml version="1.0" encoding="utf-8"?>
<a:theme xmlns:a="http://schemas.openxmlformats.org/drawingml/2006/main" name="SÖS GRÖN">
  <a:themeElements>
    <a:clrScheme name="Sös Lena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A6192E"/>
      </a:accent1>
      <a:accent2>
        <a:srgbClr val="EF3340"/>
      </a:accent2>
      <a:accent3>
        <a:srgbClr val="003C71"/>
      </a:accent3>
      <a:accent4>
        <a:srgbClr val="5D577A"/>
      </a:accent4>
      <a:accent5>
        <a:srgbClr val="00B140"/>
      </a:accent5>
      <a:accent6>
        <a:srgbClr val="572D2D"/>
      </a:accent6>
      <a:hlink>
        <a:srgbClr val="000000"/>
      </a:hlink>
      <a:folHlink>
        <a:srgbClr val="000000"/>
      </a:folHlink>
    </a:clrScheme>
    <a:fontScheme name="SÖS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ÖS_Sachsska ppt mall_20160330.potx" id="{848A933C-E111-4D87-888F-E5B9CADC5DB7}" vid="{1210DA7D-DACD-490E-B292-D5151203B846}"/>
    </a:ext>
  </a:extLst>
</a:theme>
</file>

<file path=ppt/theme/theme3.xml><?xml version="1.0" encoding="utf-8"?>
<a:theme xmlns:a="http://schemas.openxmlformats.org/drawingml/2006/main" name="SÖS BLÅ">
  <a:themeElements>
    <a:clrScheme name="Sös Lena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A6192E"/>
      </a:accent1>
      <a:accent2>
        <a:srgbClr val="EF3340"/>
      </a:accent2>
      <a:accent3>
        <a:srgbClr val="003C71"/>
      </a:accent3>
      <a:accent4>
        <a:srgbClr val="5D577A"/>
      </a:accent4>
      <a:accent5>
        <a:srgbClr val="00B140"/>
      </a:accent5>
      <a:accent6>
        <a:srgbClr val="572D2D"/>
      </a:accent6>
      <a:hlink>
        <a:srgbClr val="000000"/>
      </a:hlink>
      <a:folHlink>
        <a:srgbClr val="000000"/>
      </a:folHlink>
    </a:clrScheme>
    <a:fontScheme name="SÖS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ÖS_Sachsska ppt mall_20160330.potx" id="{848A933C-E111-4D87-888F-E5B9CADC5DB7}" vid="{3BABAA05-D9DE-43AF-9E7E-B96AD3EC4D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Södersjukhuset_ppt mall_m_exempelsidor</Template>
  <TotalTime>583</TotalTime>
  <Words>1764</Words>
  <Application>Microsoft Macintosh PowerPoint</Application>
  <PresentationFormat>Bildspel på skärmen (4:3)</PresentationFormat>
  <Paragraphs>428</Paragraphs>
  <Slides>45</Slides>
  <Notes>23</Notes>
  <HiddenSlides>1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45</vt:i4>
      </vt:variant>
    </vt:vector>
  </HeadingPairs>
  <TitlesOfParts>
    <vt:vector size="53" baseType="lpstr">
      <vt:lpstr>ＭＳ Ｐゴシック</vt:lpstr>
      <vt:lpstr>Arial</vt:lpstr>
      <vt:lpstr>Calibri</vt:lpstr>
      <vt:lpstr>Century Gothic</vt:lpstr>
      <vt:lpstr>Georgia</vt:lpstr>
      <vt:lpstr>SÖS_ppt mall_20160906</vt:lpstr>
      <vt:lpstr>SÖS GRÖN</vt:lpstr>
      <vt:lpstr>SÖS BLÅ</vt:lpstr>
      <vt:lpstr>Kvinnlig könsstympning</vt:lpstr>
      <vt:lpstr>WHO</vt:lpstr>
      <vt:lpstr>PowerPoint-presentation</vt:lpstr>
      <vt:lpstr>PowerPoint-presentation</vt:lpstr>
      <vt:lpstr>PowerPoint-presentation</vt:lpstr>
      <vt:lpstr>Lagen i Sverige</vt:lpstr>
      <vt:lpstr>Anmälningar/fällande domar</vt:lpstr>
      <vt:lpstr>Barnahus</vt:lpstr>
      <vt:lpstr>Incidens</vt:lpstr>
      <vt:lpstr>Internationella lagar</vt:lpstr>
      <vt:lpstr>Organisationer i Afrika</vt:lpstr>
      <vt:lpstr>Sverige</vt:lpstr>
      <vt:lpstr>Prevalens/capita</vt:lpstr>
      <vt:lpstr>WHO klassifikationer</vt:lpstr>
      <vt:lpstr>När?</vt:lpstr>
      <vt:lpstr>Hur?</vt:lpstr>
      <vt:lpstr>Medikalisering i Egypten</vt:lpstr>
      <vt:lpstr>Varför?</vt:lpstr>
      <vt:lpstr>Social acceptans</vt:lpstr>
      <vt:lpstr>Svensk kultur</vt:lpstr>
      <vt:lpstr>PowerPoint-presentation</vt:lpstr>
      <vt:lpstr>PowerPoint-presentation</vt:lpstr>
      <vt:lpstr>PowerPoint-presentation</vt:lpstr>
      <vt:lpstr>PowerPoint-presentation</vt:lpstr>
      <vt:lpstr>Lag (1982:316) med förbud mot könsstympning av kvinnor </vt:lpstr>
      <vt:lpstr>Defibulering</vt:lpstr>
      <vt:lpstr>Majoriteten vill att traditionen upphör</vt:lpstr>
      <vt:lpstr>Akuta komplikationer</vt:lpstr>
      <vt:lpstr>Långsiktiga komplikationer</vt:lpstr>
      <vt:lpstr>Psykiska effekter</vt:lpstr>
      <vt:lpstr>Psykosexuella besvär</vt:lpstr>
      <vt:lpstr>Förlossningskomplikationer</vt:lpstr>
      <vt:lpstr>Mödrahälsovård</vt:lpstr>
      <vt:lpstr>Mödrahälsovård</vt:lpstr>
      <vt:lpstr>Mödrahälsovård</vt:lpstr>
      <vt:lpstr>Sectio</vt:lpstr>
      <vt:lpstr>Mödrahälsovård</vt:lpstr>
      <vt:lpstr>Defibulering</vt:lpstr>
      <vt:lpstr>Förlossning</vt:lpstr>
      <vt:lpstr>Förlossning</vt:lpstr>
      <vt:lpstr>Våga fråga!</vt:lpstr>
      <vt:lpstr>Amel-mottagningen/Amelprojektet</vt:lpstr>
      <vt:lpstr>2014-2017</vt:lpstr>
      <vt:lpstr>Lästips</vt:lpstr>
      <vt:lpstr>PowerPoint-presentation</vt:lpstr>
    </vt:vector>
  </TitlesOfParts>
  <Company>SLL IT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Presentationens namn</dc:title>
  <dc:creator>Sofia Sjöman Waas</dc:creator>
  <cp:lastModifiedBy>Hanna Toorell</cp:lastModifiedBy>
  <cp:revision>64</cp:revision>
  <dcterms:created xsi:type="dcterms:W3CDTF">2017-10-10T11:41:29Z</dcterms:created>
  <dcterms:modified xsi:type="dcterms:W3CDTF">2018-05-02T12:44:39Z</dcterms:modified>
</cp:coreProperties>
</file>