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1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43"/>
  </p:normalViewPr>
  <p:slideViewPr>
    <p:cSldViewPr>
      <p:cViewPr varScale="1">
        <p:scale>
          <a:sx n="90" d="100"/>
          <a:sy n="90" d="100"/>
        </p:scale>
        <p:origin x="17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FB59-3A50-4BD2-9F4E-FFADC2B69AE2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86FB-8EB0-4101-AD93-7FA44D6E60E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64206-7874-6040-9680-E8FE06A75F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36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0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32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837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25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29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511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5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93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49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0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05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99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0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7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23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94BB-19A8-476E-90A5-2A01478E5426}" type="datetimeFigureOut">
              <a:rPr lang="sv-SE" smtClean="0"/>
              <a:pPr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7D13B3-84CD-4397-B489-7B066B914F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2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lke.flam@cevitacare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Kirurgi</a:t>
            </a:r>
            <a:r>
              <a:rPr lang="en-US" dirty="0"/>
              <a:t> vid </a:t>
            </a:r>
            <a:r>
              <a:rPr lang="en-US" dirty="0" err="1"/>
              <a:t>stressinkontinens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2721325" cy="1096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Folke Flam, Cevita Care</a:t>
            </a:r>
          </a:p>
          <a:p>
            <a:r>
              <a:rPr lang="en-US" dirty="0">
                <a:hlinkClick r:id="rId3"/>
              </a:rPr>
              <a:t>folke.flam@cevitacare.se</a:t>
            </a:r>
            <a:endParaRPr lang="en-US" dirty="0"/>
          </a:p>
          <a:p>
            <a:r>
              <a:rPr lang="en-US" dirty="0"/>
              <a:t>070-4845376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178628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r>
              <a:rPr lang="en-US" dirty="0" err="1"/>
              <a:t>Metod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Retropubisk</a:t>
            </a:r>
            <a:r>
              <a:rPr lang="en-US" dirty="0"/>
              <a:t> 					48,7%</a:t>
            </a:r>
          </a:p>
          <a:p>
            <a:r>
              <a:rPr lang="en-US" dirty="0"/>
              <a:t>TOT 							26,5%</a:t>
            </a:r>
          </a:p>
          <a:p>
            <a:r>
              <a:rPr lang="en-US" dirty="0"/>
              <a:t>TVT-O 						19,2%</a:t>
            </a:r>
          </a:p>
          <a:p>
            <a:r>
              <a:rPr lang="en-US" dirty="0" err="1"/>
              <a:t>Minislyngor</a:t>
            </a:r>
            <a:r>
              <a:rPr lang="en-US" dirty="0"/>
              <a:t> 					  1,3% (</a:t>
            </a:r>
            <a:r>
              <a:rPr lang="en-US" dirty="0" err="1"/>
              <a:t>Lidköping</a:t>
            </a:r>
            <a:r>
              <a:rPr lang="en-US" dirty="0"/>
              <a:t>)</a:t>
            </a:r>
          </a:p>
          <a:p>
            <a:r>
              <a:rPr lang="en-US" dirty="0" err="1"/>
              <a:t>Bulkamid</a:t>
            </a:r>
            <a:r>
              <a:rPr lang="en-US" dirty="0"/>
              <a:t> 						  1,3%</a:t>
            </a:r>
          </a:p>
          <a:p>
            <a:r>
              <a:rPr lang="en-US" dirty="0" err="1"/>
              <a:t>Små</a:t>
            </a:r>
            <a:r>
              <a:rPr lang="en-US" dirty="0"/>
              <a:t> </a:t>
            </a:r>
            <a:r>
              <a:rPr lang="en-US" dirty="0" err="1"/>
              <a:t>differeneser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2015 </a:t>
            </a:r>
            <a:r>
              <a:rPr lang="en-US" dirty="0" err="1"/>
              <a:t>och</a:t>
            </a:r>
            <a:r>
              <a:rPr lang="en-US" dirty="0"/>
              <a:t> 2016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r>
              <a:rPr lang="en-US" dirty="0" err="1"/>
              <a:t>Anestesi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Op-</a:t>
            </a:r>
            <a:r>
              <a:rPr lang="en-US" dirty="0" err="1"/>
              <a:t>tider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Lokalanestesi</a:t>
            </a:r>
            <a:r>
              <a:rPr lang="en-US" dirty="0"/>
              <a:t> + </a:t>
            </a:r>
            <a:r>
              <a:rPr lang="en-US" dirty="0" err="1"/>
              <a:t>sedering</a:t>
            </a:r>
            <a:r>
              <a:rPr lang="en-US" dirty="0"/>
              <a:t> 	 87%</a:t>
            </a:r>
          </a:p>
          <a:p>
            <a:r>
              <a:rPr lang="en-US" dirty="0" err="1"/>
              <a:t>Narkos</a:t>
            </a:r>
            <a:r>
              <a:rPr lang="en-US" dirty="0"/>
              <a:t> 					 13%</a:t>
            </a:r>
          </a:p>
          <a:p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tid</a:t>
            </a:r>
            <a:r>
              <a:rPr lang="en-US" dirty="0"/>
              <a:t> median 			20      </a:t>
            </a:r>
            <a:r>
              <a:rPr lang="en-US" dirty="0" err="1"/>
              <a:t>minuter</a:t>
            </a:r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kliniker</a:t>
            </a:r>
            <a:r>
              <a:rPr lang="en-US" dirty="0"/>
              <a:t> 					35-42 </a:t>
            </a:r>
            <a:r>
              <a:rPr lang="en-US" dirty="0" err="1"/>
              <a:t>minuter</a:t>
            </a:r>
            <a:endParaRPr lang="en-US" dirty="0"/>
          </a:p>
          <a:p>
            <a:r>
              <a:rPr lang="en-US" dirty="0" err="1"/>
              <a:t>Snabbast</a:t>
            </a:r>
            <a:r>
              <a:rPr lang="en-US" dirty="0"/>
              <a:t> 						7 </a:t>
            </a:r>
            <a:r>
              <a:rPr lang="en-US" dirty="0" err="1"/>
              <a:t>minuter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733648"/>
          </a:xfrm>
        </p:spPr>
        <p:txBody>
          <a:bodyPr/>
          <a:lstStyle/>
          <a:p>
            <a:r>
              <a:rPr lang="en-US" dirty="0" err="1"/>
              <a:t>Vårdtid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93,4% </a:t>
            </a:r>
            <a:r>
              <a:rPr lang="en-US" dirty="0" err="1"/>
              <a:t>går</a:t>
            </a:r>
            <a:r>
              <a:rPr lang="en-US" dirty="0"/>
              <a:t> hem </a:t>
            </a:r>
            <a:r>
              <a:rPr lang="en-US" dirty="0" err="1"/>
              <a:t>samma</a:t>
            </a:r>
            <a:r>
              <a:rPr lang="en-US" dirty="0"/>
              <a:t> dag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r>
              <a:rPr lang="en-US" dirty="0" err="1"/>
              <a:t>Antibiotika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UVI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91 % </a:t>
            </a:r>
            <a:r>
              <a:rPr lang="en-US" dirty="0" err="1"/>
              <a:t>av</a:t>
            </a:r>
            <a:r>
              <a:rPr lang="en-US" dirty="0"/>
              <a:t> pat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fått</a:t>
            </a:r>
            <a:r>
              <a:rPr lang="en-US" dirty="0"/>
              <a:t> </a:t>
            </a:r>
            <a:r>
              <a:rPr lang="en-US" dirty="0" err="1"/>
              <a:t>ab</a:t>
            </a:r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kliniker</a:t>
            </a:r>
            <a:r>
              <a:rPr lang="en-US" dirty="0"/>
              <a:t> </a:t>
            </a:r>
            <a:r>
              <a:rPr lang="en-US" dirty="0" err="1"/>
              <a:t>ger</a:t>
            </a:r>
            <a:r>
              <a:rPr lang="en-US" dirty="0"/>
              <a:t> i </a:t>
            </a:r>
            <a:r>
              <a:rPr lang="en-US" dirty="0" err="1"/>
              <a:t>färre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30% </a:t>
            </a:r>
            <a:r>
              <a:rPr lang="en-US" dirty="0" err="1"/>
              <a:t>av</a:t>
            </a:r>
            <a:r>
              <a:rPr lang="en-US" dirty="0"/>
              <a:t> fallen</a:t>
            </a:r>
          </a:p>
          <a:p>
            <a:endParaRPr lang="en-US" dirty="0"/>
          </a:p>
          <a:p>
            <a:r>
              <a:rPr lang="en-US" dirty="0"/>
              <a:t>UVI 2,6%</a:t>
            </a:r>
          </a:p>
          <a:p>
            <a:r>
              <a:rPr lang="en-US" dirty="0" err="1"/>
              <a:t>Övrig</a:t>
            </a:r>
            <a:r>
              <a:rPr lang="en-US" dirty="0"/>
              <a:t> </a:t>
            </a:r>
            <a:r>
              <a:rPr lang="en-US" dirty="0" err="1"/>
              <a:t>infektion</a:t>
            </a:r>
            <a:r>
              <a:rPr lang="en-US" dirty="0"/>
              <a:t> 1,5%</a:t>
            </a:r>
          </a:p>
          <a:p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skillnad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profylax</a:t>
            </a:r>
            <a:r>
              <a:rPr lang="en-US" dirty="0"/>
              <a:t> </a:t>
            </a:r>
            <a:r>
              <a:rPr lang="en-US" dirty="0" err="1"/>
              <a:t>ges</a:t>
            </a:r>
            <a:endParaRPr lang="en-US" dirty="0"/>
          </a:p>
          <a:p>
            <a:r>
              <a:rPr lang="en-US" dirty="0" err="1"/>
              <a:t>Något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UVI TVT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5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6273744" cy="805656"/>
          </a:xfrm>
        </p:spPr>
        <p:txBody>
          <a:bodyPr/>
          <a:lstStyle/>
          <a:p>
            <a:r>
              <a:rPr lang="en-US" dirty="0" err="1"/>
              <a:t>Komplikationer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Fler</a:t>
            </a:r>
            <a:r>
              <a:rPr lang="en-US" dirty="0"/>
              <a:t> –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lindriga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allvarliga</a:t>
            </a:r>
            <a:r>
              <a:rPr lang="en-US" dirty="0"/>
              <a:t> – vid TVT </a:t>
            </a:r>
            <a:r>
              <a:rPr lang="en-US" dirty="0" err="1"/>
              <a:t>jämfört</a:t>
            </a:r>
            <a:r>
              <a:rPr lang="en-US" dirty="0"/>
              <a:t> med </a:t>
            </a:r>
            <a:r>
              <a:rPr lang="en-US" dirty="0" err="1"/>
              <a:t>obturator</a:t>
            </a:r>
            <a:endParaRPr lang="en-US" dirty="0"/>
          </a:p>
          <a:p>
            <a:r>
              <a:rPr lang="en-US" dirty="0" err="1"/>
              <a:t>Allvarliga</a:t>
            </a:r>
            <a:r>
              <a:rPr lang="en-US" dirty="0"/>
              <a:t> 52 </a:t>
            </a:r>
            <a:r>
              <a:rPr lang="en-US" dirty="0" err="1"/>
              <a:t>patienter</a:t>
            </a:r>
            <a:r>
              <a:rPr lang="en-US" dirty="0"/>
              <a:t> = 1,5%</a:t>
            </a:r>
          </a:p>
          <a:p>
            <a:r>
              <a:rPr lang="en-US" dirty="0"/>
              <a:t>41 </a:t>
            </a:r>
            <a:r>
              <a:rPr lang="en-US" dirty="0" err="1"/>
              <a:t>st</a:t>
            </a:r>
            <a:r>
              <a:rPr lang="en-US" dirty="0"/>
              <a:t> TVT</a:t>
            </a:r>
          </a:p>
          <a:p>
            <a:r>
              <a:rPr lang="en-US" dirty="0"/>
              <a:t>4 </a:t>
            </a:r>
            <a:r>
              <a:rPr lang="en-US" dirty="0" err="1"/>
              <a:t>st</a:t>
            </a:r>
            <a:r>
              <a:rPr lang="en-US" dirty="0"/>
              <a:t> TVT-O</a:t>
            </a:r>
          </a:p>
          <a:p>
            <a:r>
              <a:rPr lang="en-US" dirty="0"/>
              <a:t>4 </a:t>
            </a:r>
            <a:r>
              <a:rPr lang="en-US" dirty="0" err="1"/>
              <a:t>st</a:t>
            </a:r>
            <a:r>
              <a:rPr lang="en-US" dirty="0"/>
              <a:t> TOT</a:t>
            </a:r>
          </a:p>
          <a:p>
            <a:r>
              <a:rPr lang="en-US" dirty="0"/>
              <a:t>2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Bulkamid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st</a:t>
            </a:r>
            <a:r>
              <a:rPr lang="en-US" dirty="0"/>
              <a:t> Botox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/>
          <a:lstStyle/>
          <a:p>
            <a:r>
              <a:rPr lang="en-US" dirty="0" err="1"/>
              <a:t>Komplikationer</a:t>
            </a:r>
            <a:r>
              <a:rPr lang="en-US" dirty="0"/>
              <a:t> forts.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upptäcks</a:t>
            </a:r>
            <a:r>
              <a:rPr lang="en-US" dirty="0"/>
              <a:t> </a:t>
            </a:r>
            <a:r>
              <a:rPr lang="en-US" dirty="0" err="1"/>
              <a:t>peroperativt</a:t>
            </a:r>
            <a:endParaRPr lang="en-US" dirty="0"/>
          </a:p>
          <a:p>
            <a:r>
              <a:rPr lang="en-US" dirty="0"/>
              <a:t>13 </a:t>
            </a:r>
            <a:r>
              <a:rPr lang="en-US" dirty="0" err="1"/>
              <a:t>upptäcks</a:t>
            </a:r>
            <a:r>
              <a:rPr lang="en-US" dirty="0"/>
              <a:t> under </a:t>
            </a:r>
            <a:r>
              <a:rPr lang="en-US" dirty="0" err="1"/>
              <a:t>vårdtiden</a:t>
            </a:r>
            <a:endParaRPr lang="en-US" dirty="0"/>
          </a:p>
          <a:p>
            <a:r>
              <a:rPr lang="en-US" dirty="0" err="1"/>
              <a:t>Tarm</a:t>
            </a:r>
            <a:r>
              <a:rPr lang="en-US" dirty="0"/>
              <a:t>, </a:t>
            </a:r>
            <a:r>
              <a:rPr lang="en-US" dirty="0" err="1"/>
              <a:t>blödning</a:t>
            </a:r>
            <a:r>
              <a:rPr lang="en-US" dirty="0"/>
              <a:t>, </a:t>
            </a:r>
            <a:r>
              <a:rPr lang="en-US" dirty="0" err="1"/>
              <a:t>uretär</a:t>
            </a:r>
            <a:r>
              <a:rPr lang="en-US" dirty="0"/>
              <a:t>, </a:t>
            </a:r>
            <a:r>
              <a:rPr lang="en-US" dirty="0" err="1"/>
              <a:t>nerv</a:t>
            </a:r>
            <a:r>
              <a:rPr lang="en-US" dirty="0"/>
              <a:t>, </a:t>
            </a:r>
            <a:r>
              <a:rPr lang="en-US" dirty="0" err="1"/>
              <a:t>allvarliga</a:t>
            </a:r>
            <a:r>
              <a:rPr lang="en-US" dirty="0"/>
              <a:t> </a:t>
            </a:r>
            <a:r>
              <a:rPr lang="en-US" dirty="0" err="1"/>
              <a:t>blåsperf</a:t>
            </a:r>
            <a:r>
              <a:rPr lang="en-US" dirty="0"/>
              <a:t>., </a:t>
            </a:r>
            <a:r>
              <a:rPr lang="en-US" dirty="0" err="1"/>
              <a:t>allvarliga</a:t>
            </a:r>
            <a:r>
              <a:rPr lang="en-US" dirty="0"/>
              <a:t> </a:t>
            </a:r>
            <a:r>
              <a:rPr lang="en-US" dirty="0" err="1"/>
              <a:t>infektioner</a:t>
            </a:r>
            <a:r>
              <a:rPr lang="en-US" dirty="0"/>
              <a:t> (4 </a:t>
            </a:r>
            <a:r>
              <a:rPr lang="en-US" dirty="0" err="1"/>
              <a:t>st</a:t>
            </a:r>
            <a:r>
              <a:rPr lang="en-US" dirty="0"/>
              <a:t>), </a:t>
            </a:r>
            <a:r>
              <a:rPr lang="en-US" dirty="0" err="1"/>
              <a:t>lungemboli</a:t>
            </a:r>
            <a:r>
              <a:rPr lang="en-US" dirty="0"/>
              <a:t>, </a:t>
            </a:r>
            <a:r>
              <a:rPr lang="en-US" dirty="0" err="1"/>
              <a:t>urinretention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medfört</a:t>
            </a:r>
            <a:r>
              <a:rPr lang="en-US" dirty="0"/>
              <a:t> </a:t>
            </a:r>
            <a:r>
              <a:rPr lang="en-US" dirty="0" err="1"/>
              <a:t>reop</a:t>
            </a:r>
            <a:r>
              <a:rPr lang="en-US" dirty="0"/>
              <a:t> alt </a:t>
            </a:r>
            <a:r>
              <a:rPr lang="en-US" dirty="0" err="1"/>
              <a:t>långdragen</a:t>
            </a:r>
            <a:r>
              <a:rPr lang="en-US" dirty="0"/>
              <a:t> RIK/KAD, postop </a:t>
            </a:r>
            <a:r>
              <a:rPr lang="en-US" dirty="0" err="1"/>
              <a:t>smärtor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7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6201736" cy="805656"/>
          </a:xfrm>
        </p:spPr>
        <p:txBody>
          <a:bodyPr/>
          <a:lstStyle/>
          <a:p>
            <a:r>
              <a:rPr lang="en-US" dirty="0"/>
              <a:t>ADL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Medel</a:t>
            </a:r>
            <a:r>
              <a:rPr lang="en-US" dirty="0"/>
              <a:t> – 2 </a:t>
            </a:r>
            <a:r>
              <a:rPr lang="en-US" dirty="0" err="1"/>
              <a:t>dagar</a:t>
            </a:r>
            <a:endParaRPr lang="en-US" dirty="0"/>
          </a:p>
          <a:p>
            <a:r>
              <a:rPr lang="en-US" dirty="0"/>
              <a:t>89,2 % </a:t>
            </a:r>
            <a:r>
              <a:rPr lang="en-US" dirty="0" err="1"/>
              <a:t>inom</a:t>
            </a:r>
            <a:r>
              <a:rPr lang="en-US" dirty="0"/>
              <a:t> 1 </a:t>
            </a:r>
            <a:r>
              <a:rPr lang="en-US" dirty="0" err="1"/>
              <a:t>vecka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7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r>
              <a:rPr lang="en-US" dirty="0" err="1"/>
              <a:t>Läckage</a:t>
            </a:r>
            <a:r>
              <a:rPr lang="en-US" dirty="0"/>
              <a:t> 1 </a:t>
            </a:r>
            <a:r>
              <a:rPr lang="en-US" dirty="0" err="1"/>
              <a:t>år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Aldrig</a:t>
            </a:r>
            <a:r>
              <a:rPr lang="en-US" dirty="0"/>
              <a:t>/</a:t>
            </a:r>
            <a:r>
              <a:rPr lang="en-US" dirty="0" err="1"/>
              <a:t>nästan</a:t>
            </a:r>
            <a:r>
              <a:rPr lang="en-US" dirty="0"/>
              <a:t> </a:t>
            </a:r>
            <a:r>
              <a:rPr lang="en-US" dirty="0" err="1"/>
              <a:t>aldrig</a:t>
            </a:r>
            <a:r>
              <a:rPr lang="en-US" dirty="0"/>
              <a:t> – 73%</a:t>
            </a:r>
          </a:p>
          <a:p>
            <a:r>
              <a:rPr lang="en-US" dirty="0"/>
              <a:t>1-3 </a:t>
            </a:r>
            <a:r>
              <a:rPr lang="en-US" dirty="0" err="1"/>
              <a:t>ggr</a:t>
            </a:r>
            <a:r>
              <a:rPr lang="en-US" dirty="0"/>
              <a:t>/</a:t>
            </a:r>
            <a:r>
              <a:rPr lang="en-US" dirty="0" err="1"/>
              <a:t>månad</a:t>
            </a:r>
            <a:r>
              <a:rPr lang="en-US" dirty="0"/>
              <a:t> – 8%</a:t>
            </a:r>
          </a:p>
          <a:p>
            <a:r>
              <a:rPr lang="en-US" dirty="0"/>
              <a:t>1 </a:t>
            </a:r>
            <a:r>
              <a:rPr lang="en-US" dirty="0" err="1"/>
              <a:t>gång</a:t>
            </a:r>
            <a:r>
              <a:rPr lang="en-US" dirty="0"/>
              <a:t>/</a:t>
            </a:r>
            <a:r>
              <a:rPr lang="en-US" dirty="0" err="1"/>
              <a:t>vecka</a:t>
            </a:r>
            <a:r>
              <a:rPr lang="en-US" dirty="0"/>
              <a:t> – </a:t>
            </a:r>
            <a:r>
              <a:rPr lang="en-US" dirty="0" err="1"/>
              <a:t>dagl</a:t>
            </a:r>
            <a:r>
              <a:rPr lang="en-US" dirty="0"/>
              <a:t>. – 19%</a:t>
            </a:r>
          </a:p>
          <a:p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skillnad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metoder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6201736" cy="733648"/>
          </a:xfrm>
        </p:spPr>
        <p:txBody>
          <a:bodyPr/>
          <a:lstStyle/>
          <a:p>
            <a:r>
              <a:rPr lang="en-US" dirty="0" err="1"/>
              <a:t>Nöjdhet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1 </a:t>
            </a:r>
            <a:r>
              <a:rPr lang="en-US" dirty="0" err="1"/>
              <a:t>år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85% </a:t>
            </a:r>
            <a:r>
              <a:rPr lang="en-US" dirty="0" err="1"/>
              <a:t>mkt</a:t>
            </a:r>
            <a:r>
              <a:rPr lang="en-US" dirty="0"/>
              <a:t> </a:t>
            </a:r>
            <a:r>
              <a:rPr lang="en-US" dirty="0" err="1"/>
              <a:t>nöjd</a:t>
            </a:r>
            <a:r>
              <a:rPr lang="en-US" dirty="0"/>
              <a:t>/</a:t>
            </a:r>
            <a:r>
              <a:rPr lang="en-US" dirty="0" err="1"/>
              <a:t>nöjd</a:t>
            </a:r>
            <a:endParaRPr lang="en-US" dirty="0"/>
          </a:p>
          <a:p>
            <a:r>
              <a:rPr lang="en-US" dirty="0"/>
              <a:t>8% </a:t>
            </a:r>
            <a:r>
              <a:rPr lang="en-US" dirty="0" err="1"/>
              <a:t>varken</a:t>
            </a:r>
            <a:r>
              <a:rPr lang="en-US" dirty="0"/>
              <a:t> </a:t>
            </a:r>
            <a:r>
              <a:rPr lang="en-US" dirty="0" err="1"/>
              <a:t>nöjd</a:t>
            </a:r>
            <a:r>
              <a:rPr lang="en-US" dirty="0"/>
              <a:t>/</a:t>
            </a:r>
            <a:r>
              <a:rPr lang="en-US" dirty="0" err="1"/>
              <a:t>missnöjd</a:t>
            </a:r>
            <a:endParaRPr lang="en-US" dirty="0"/>
          </a:p>
          <a:p>
            <a:r>
              <a:rPr lang="en-US" dirty="0"/>
              <a:t>7% </a:t>
            </a:r>
            <a:r>
              <a:rPr lang="en-US" dirty="0" err="1"/>
              <a:t>missnöjd</a:t>
            </a:r>
            <a:r>
              <a:rPr lang="en-US" dirty="0"/>
              <a:t>/</a:t>
            </a:r>
            <a:r>
              <a:rPr lang="en-US" dirty="0" err="1"/>
              <a:t>mkt</a:t>
            </a:r>
            <a:r>
              <a:rPr lang="en-US" dirty="0"/>
              <a:t> </a:t>
            </a:r>
            <a:r>
              <a:rPr lang="en-US" dirty="0" err="1"/>
              <a:t>missnöjd</a:t>
            </a:r>
            <a:endParaRPr lang="en-US" dirty="0"/>
          </a:p>
          <a:p>
            <a:r>
              <a:rPr lang="en-US" dirty="0" err="1"/>
              <a:t>Från</a:t>
            </a:r>
            <a:r>
              <a:rPr lang="en-US" dirty="0"/>
              <a:t> 100% </a:t>
            </a:r>
            <a:r>
              <a:rPr lang="en-US" dirty="0" err="1"/>
              <a:t>nöjd</a:t>
            </a:r>
            <a:r>
              <a:rPr lang="en-US" dirty="0"/>
              <a:t> till 55%</a:t>
            </a:r>
          </a:p>
          <a:p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skillnad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metoder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6201736" cy="733648"/>
          </a:xfrm>
        </p:spPr>
        <p:txBody>
          <a:bodyPr/>
          <a:lstStyle/>
          <a:p>
            <a:r>
              <a:rPr lang="en-US" dirty="0" err="1"/>
              <a:t>Förbättring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91% </a:t>
            </a:r>
            <a:r>
              <a:rPr lang="en-US" dirty="0" err="1"/>
              <a:t>mkt</a:t>
            </a:r>
            <a:r>
              <a:rPr lang="en-US" dirty="0"/>
              <a:t> </a:t>
            </a:r>
            <a:r>
              <a:rPr lang="en-US" dirty="0" err="1"/>
              <a:t>förbättrad</a:t>
            </a:r>
            <a:r>
              <a:rPr lang="en-US" dirty="0"/>
              <a:t>/</a:t>
            </a:r>
            <a:r>
              <a:rPr lang="en-US" dirty="0" err="1"/>
              <a:t>förbättrad</a:t>
            </a:r>
            <a:endParaRPr lang="en-US" dirty="0"/>
          </a:p>
          <a:p>
            <a:r>
              <a:rPr lang="en-US" dirty="0"/>
              <a:t>6% </a:t>
            </a:r>
            <a:r>
              <a:rPr lang="en-US" dirty="0" err="1"/>
              <a:t>oförändrat</a:t>
            </a:r>
            <a:endParaRPr lang="en-US" dirty="0"/>
          </a:p>
          <a:p>
            <a:r>
              <a:rPr lang="en-US" dirty="0"/>
              <a:t>3% </a:t>
            </a:r>
            <a:r>
              <a:rPr lang="en-US" dirty="0" err="1"/>
              <a:t>försämrat</a:t>
            </a:r>
            <a:r>
              <a:rPr lang="en-US" dirty="0"/>
              <a:t>/</a:t>
            </a:r>
            <a:r>
              <a:rPr lang="en-US" dirty="0" err="1"/>
              <a:t>mkt</a:t>
            </a:r>
            <a:r>
              <a:rPr lang="en-US" dirty="0"/>
              <a:t> </a:t>
            </a:r>
            <a:r>
              <a:rPr lang="en-US"/>
              <a:t>försämrat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733648"/>
          </a:xfrm>
        </p:spPr>
        <p:txBody>
          <a:bodyPr/>
          <a:lstStyle/>
          <a:p>
            <a:r>
              <a:rPr lang="en-US" dirty="0" err="1"/>
              <a:t>Historik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Kolposuspension</a:t>
            </a:r>
            <a:r>
              <a:rPr lang="en-US" dirty="0"/>
              <a:t>     	1980-2000</a:t>
            </a:r>
          </a:p>
          <a:p>
            <a:r>
              <a:rPr lang="en-US" dirty="0"/>
              <a:t>TVT                             1993-</a:t>
            </a:r>
          </a:p>
          <a:p>
            <a:r>
              <a:rPr lang="en-US" dirty="0" err="1"/>
              <a:t>Obturatormetoder</a:t>
            </a:r>
            <a:r>
              <a:rPr lang="en-US" dirty="0"/>
              <a:t> 	2002-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9938"/>
            <a:ext cx="178628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r>
              <a:rPr lang="en-US" dirty="0" err="1"/>
              <a:t>Vilken</a:t>
            </a:r>
            <a:r>
              <a:rPr lang="en-US" dirty="0"/>
              <a:t> </a:t>
            </a:r>
            <a:r>
              <a:rPr lang="en-US" dirty="0" err="1"/>
              <a:t>slyngmetod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bäst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Använd</a:t>
            </a:r>
            <a:r>
              <a:rPr lang="en-US" dirty="0"/>
              <a:t> en </a:t>
            </a:r>
            <a:r>
              <a:rPr lang="en-US" dirty="0" err="1"/>
              <a:t>spridd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med </a:t>
            </a:r>
            <a:r>
              <a:rPr lang="en-US" dirty="0" err="1"/>
              <a:t>genomförda</a:t>
            </a:r>
            <a:r>
              <a:rPr lang="en-US" dirty="0"/>
              <a:t> studier</a:t>
            </a:r>
          </a:p>
          <a:p>
            <a:r>
              <a:rPr lang="en-US" dirty="0"/>
              <a:t>Om du </a:t>
            </a:r>
            <a:r>
              <a:rPr lang="en-US" dirty="0" err="1"/>
              <a:t>byter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en </a:t>
            </a:r>
            <a:r>
              <a:rPr lang="en-US" dirty="0" err="1"/>
              <a:t>inlärningskurva</a:t>
            </a:r>
            <a:endParaRPr lang="en-US" dirty="0"/>
          </a:p>
          <a:p>
            <a:r>
              <a:rPr lang="en-US" dirty="0" err="1"/>
              <a:t>Byt</a:t>
            </a:r>
            <a:r>
              <a:rPr lang="en-US" dirty="0"/>
              <a:t> </a:t>
            </a:r>
            <a:r>
              <a:rPr lang="en-US" dirty="0" err="1"/>
              <a:t>bara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potentiella</a:t>
            </a:r>
            <a:r>
              <a:rPr lang="en-US" dirty="0"/>
              <a:t> </a:t>
            </a:r>
            <a:r>
              <a:rPr lang="en-US" dirty="0" err="1"/>
              <a:t>fördelarna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övertygande</a:t>
            </a:r>
            <a:r>
              <a:rPr lang="en-US" dirty="0"/>
              <a:t> – </a:t>
            </a:r>
            <a:r>
              <a:rPr lang="en-US" dirty="0" err="1"/>
              <a:t>snabbare</a:t>
            </a:r>
            <a:r>
              <a:rPr lang="en-US" dirty="0"/>
              <a:t>, </a:t>
            </a:r>
            <a:r>
              <a:rPr lang="en-US" dirty="0" err="1"/>
              <a:t>enklare</a:t>
            </a:r>
            <a:r>
              <a:rPr lang="en-US" dirty="0"/>
              <a:t>, </a:t>
            </a:r>
            <a:r>
              <a:rPr lang="en-US" dirty="0" err="1"/>
              <a:t>billigare</a:t>
            </a:r>
            <a:endParaRPr lang="en-US" dirty="0"/>
          </a:p>
          <a:p>
            <a:r>
              <a:rPr lang="en-US" dirty="0"/>
              <a:t>Bra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både</a:t>
            </a:r>
            <a:r>
              <a:rPr lang="en-US" dirty="0"/>
              <a:t> TVT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err="1"/>
              <a:t>behärskas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273744" cy="877664"/>
          </a:xfrm>
        </p:spPr>
        <p:txBody>
          <a:bodyPr/>
          <a:lstStyle/>
          <a:p>
            <a:r>
              <a:rPr lang="en-US" dirty="0" err="1"/>
              <a:t>Minislyngor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Potentiellt</a:t>
            </a:r>
            <a:r>
              <a:rPr lang="en-US" dirty="0"/>
              <a:t> </a:t>
            </a:r>
            <a:r>
              <a:rPr lang="en-US" dirty="0" err="1"/>
              <a:t>enklare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snabbare</a:t>
            </a:r>
            <a:r>
              <a:rPr lang="en-US" dirty="0"/>
              <a:t>. </a:t>
            </a:r>
            <a:r>
              <a:rPr lang="en-US" dirty="0" err="1"/>
              <a:t>Utförs</a:t>
            </a:r>
            <a:r>
              <a:rPr lang="en-US" dirty="0"/>
              <a:t> i </a:t>
            </a:r>
            <a:r>
              <a:rPr lang="en-US" dirty="0" err="1"/>
              <a:t>ren</a:t>
            </a:r>
            <a:r>
              <a:rPr lang="en-US" dirty="0"/>
              <a:t> </a:t>
            </a:r>
            <a:r>
              <a:rPr lang="en-US" dirty="0" err="1"/>
              <a:t>lokalanestesi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med </a:t>
            </a:r>
            <a:r>
              <a:rPr lang="en-US" dirty="0" err="1"/>
              <a:t>sedering</a:t>
            </a:r>
            <a:endParaRPr lang="en-US" dirty="0"/>
          </a:p>
          <a:p>
            <a:r>
              <a:rPr lang="en-US" dirty="0" err="1"/>
              <a:t>Potentiellt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risk postop </a:t>
            </a:r>
            <a:r>
              <a:rPr lang="en-US" dirty="0" err="1"/>
              <a:t>värk</a:t>
            </a:r>
            <a:endParaRPr lang="en-US" dirty="0"/>
          </a:p>
          <a:p>
            <a:r>
              <a:rPr lang="en-US" dirty="0" err="1"/>
              <a:t>Divergerande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täthet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studier. </a:t>
            </a:r>
            <a:r>
              <a:rPr lang="en-US" dirty="0" err="1"/>
              <a:t>Slyngan</a:t>
            </a:r>
            <a:r>
              <a:rPr lang="en-US" dirty="0"/>
              <a:t> </a:t>
            </a:r>
            <a:r>
              <a:rPr lang="en-US" dirty="0" err="1"/>
              <a:t>måste</a:t>
            </a:r>
            <a:r>
              <a:rPr lang="en-US" dirty="0"/>
              <a:t> </a:t>
            </a:r>
            <a:r>
              <a:rPr lang="en-US" dirty="0" err="1"/>
              <a:t>placeras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direktkontakt</a:t>
            </a:r>
            <a:r>
              <a:rPr lang="en-US" dirty="0"/>
              <a:t> med </a:t>
            </a:r>
            <a:r>
              <a:rPr lang="en-US" dirty="0" err="1"/>
              <a:t>uretra</a:t>
            </a:r>
            <a:endParaRPr lang="en-US" dirty="0"/>
          </a:p>
          <a:p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användare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Sverige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6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273744" cy="877664"/>
          </a:xfrm>
        </p:spPr>
        <p:txBody>
          <a:bodyPr/>
          <a:lstStyle/>
          <a:p>
            <a:r>
              <a:rPr lang="en-US" dirty="0" err="1"/>
              <a:t>Komplikationer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förbättrad</a:t>
            </a:r>
            <a:r>
              <a:rPr lang="en-US" dirty="0"/>
              <a:t> –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bandet</a:t>
            </a:r>
            <a:r>
              <a:rPr lang="en-US" dirty="0"/>
              <a:t> </a:t>
            </a:r>
            <a:r>
              <a:rPr lang="en-US" dirty="0" err="1"/>
              <a:t>lagt</a:t>
            </a:r>
            <a:r>
              <a:rPr lang="en-US" dirty="0"/>
              <a:t> vid </a:t>
            </a:r>
            <a:r>
              <a:rPr lang="en-US" dirty="0" err="1"/>
              <a:t>mitturetra</a:t>
            </a:r>
            <a:r>
              <a:rPr lang="en-US" dirty="0"/>
              <a:t>?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slynga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verkligen</a:t>
            </a:r>
            <a:r>
              <a:rPr lang="en-US" dirty="0"/>
              <a:t> </a:t>
            </a:r>
            <a:r>
              <a:rPr lang="en-US" dirty="0" err="1"/>
              <a:t>stressinkontinens</a:t>
            </a:r>
            <a:endParaRPr lang="en-US" dirty="0"/>
          </a:p>
          <a:p>
            <a:r>
              <a:rPr lang="en-US" dirty="0"/>
              <a:t>Retention – </a:t>
            </a:r>
            <a:r>
              <a:rPr lang="en-US" dirty="0" err="1"/>
              <a:t>lägg</a:t>
            </a:r>
            <a:r>
              <a:rPr lang="en-US" dirty="0"/>
              <a:t> </a:t>
            </a:r>
            <a:r>
              <a:rPr lang="en-US" dirty="0" err="1"/>
              <a:t>bandet</a:t>
            </a:r>
            <a:r>
              <a:rPr lang="en-US" dirty="0"/>
              <a:t> </a:t>
            </a:r>
            <a:r>
              <a:rPr lang="en-US" dirty="0" err="1"/>
              <a:t>tensionsfritt</a:t>
            </a:r>
            <a:r>
              <a:rPr lang="en-US" dirty="0"/>
              <a:t>. </a:t>
            </a:r>
            <a:r>
              <a:rPr lang="en-US" dirty="0" err="1"/>
              <a:t>Acceptera</a:t>
            </a:r>
            <a:r>
              <a:rPr lang="en-US" dirty="0"/>
              <a:t> 100-150 ml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resurin</a:t>
            </a:r>
            <a:r>
              <a:rPr lang="en-US" dirty="0"/>
              <a:t>. KAD </a:t>
            </a:r>
            <a:r>
              <a:rPr lang="en-US" dirty="0" err="1"/>
              <a:t>någon</a:t>
            </a:r>
            <a:r>
              <a:rPr lang="en-US" dirty="0"/>
              <a:t> till 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dagar</a:t>
            </a:r>
            <a:r>
              <a:rPr lang="en-US" dirty="0"/>
              <a:t>. </a:t>
            </a:r>
            <a:r>
              <a:rPr lang="en-US" dirty="0" err="1"/>
              <a:t>Klyv</a:t>
            </a:r>
            <a:r>
              <a:rPr lang="en-US" dirty="0"/>
              <a:t> </a:t>
            </a:r>
            <a:r>
              <a:rPr lang="en-US" dirty="0" err="1"/>
              <a:t>bandet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ej</a:t>
            </a:r>
            <a:r>
              <a:rPr lang="en-US" dirty="0"/>
              <a:t> bra </a:t>
            </a:r>
            <a:r>
              <a:rPr lang="en-US" dirty="0" err="1"/>
              <a:t>efter</a:t>
            </a:r>
            <a:r>
              <a:rPr lang="en-US" dirty="0"/>
              <a:t> 4 </a:t>
            </a:r>
            <a:r>
              <a:rPr lang="en-US" dirty="0" err="1"/>
              <a:t>veckor</a:t>
            </a:r>
            <a:endParaRPr lang="en-US" dirty="0"/>
          </a:p>
          <a:p>
            <a:r>
              <a:rPr lang="en-US" dirty="0" err="1"/>
              <a:t>Hög</a:t>
            </a:r>
            <a:r>
              <a:rPr lang="en-US" dirty="0"/>
              <a:t> </a:t>
            </a:r>
            <a:r>
              <a:rPr lang="en-US" dirty="0" err="1"/>
              <a:t>feber</a:t>
            </a:r>
            <a:r>
              <a:rPr lang="en-US" dirty="0"/>
              <a:t>, </a:t>
            </a:r>
            <a:r>
              <a:rPr lang="en-US" dirty="0" err="1"/>
              <a:t>svullnad</a:t>
            </a:r>
            <a:r>
              <a:rPr lang="en-US" dirty="0"/>
              <a:t> ben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man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stödja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benet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c:a</a:t>
            </a:r>
            <a:r>
              <a:rPr lang="en-US" dirty="0"/>
              <a:t> 48 </a:t>
            </a:r>
            <a:r>
              <a:rPr lang="en-US" dirty="0" err="1"/>
              <a:t>timmar</a:t>
            </a:r>
            <a:r>
              <a:rPr lang="en-US" dirty="0"/>
              <a:t>. </a:t>
            </a:r>
            <a:r>
              <a:rPr lang="en-US" dirty="0" err="1"/>
              <a:t>Omedelbart</a:t>
            </a:r>
            <a:r>
              <a:rPr lang="en-US" dirty="0"/>
              <a:t> till </a:t>
            </a:r>
            <a:r>
              <a:rPr lang="en-US" dirty="0" err="1"/>
              <a:t>sjukhus</a:t>
            </a:r>
            <a:r>
              <a:rPr lang="en-US" dirty="0"/>
              <a:t> – </a:t>
            </a:r>
            <a:r>
              <a:rPr lang="en-US" dirty="0" err="1"/>
              <a:t>trolig</a:t>
            </a:r>
            <a:r>
              <a:rPr lang="en-US" dirty="0"/>
              <a:t> </a:t>
            </a:r>
            <a:r>
              <a:rPr lang="en-US" dirty="0" err="1"/>
              <a:t>fasceit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2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r>
              <a:rPr lang="en-US" dirty="0" err="1"/>
              <a:t>Komplikationer</a:t>
            </a:r>
            <a:r>
              <a:rPr lang="en-US" dirty="0"/>
              <a:t> 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Värk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ben </a:t>
            </a:r>
            <a:r>
              <a:rPr lang="en-US" dirty="0" err="1"/>
              <a:t>fortfarande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1-2 </a:t>
            </a:r>
            <a:r>
              <a:rPr lang="en-US" dirty="0" err="1"/>
              <a:t>veckor</a:t>
            </a:r>
            <a:r>
              <a:rPr lang="en-US" dirty="0"/>
              <a:t>. </a:t>
            </a:r>
            <a:r>
              <a:rPr lang="en-US" dirty="0" err="1"/>
              <a:t>Expektans</a:t>
            </a:r>
            <a:r>
              <a:rPr lang="en-US" dirty="0"/>
              <a:t>.</a:t>
            </a:r>
          </a:p>
          <a:p>
            <a:r>
              <a:rPr lang="en-US" dirty="0"/>
              <a:t>Erosion till </a:t>
            </a:r>
            <a:r>
              <a:rPr lang="en-US" dirty="0" err="1"/>
              <a:t>uretra</a:t>
            </a:r>
            <a:r>
              <a:rPr lang="en-US" dirty="0"/>
              <a:t>/</a:t>
            </a:r>
            <a:r>
              <a:rPr lang="en-US" dirty="0" err="1"/>
              <a:t>blåsa</a:t>
            </a:r>
            <a:r>
              <a:rPr lang="en-US" dirty="0"/>
              <a:t>. </a:t>
            </a:r>
            <a:r>
              <a:rPr lang="en-US" dirty="0" err="1"/>
              <a:t>Extirpera</a:t>
            </a:r>
            <a:r>
              <a:rPr lang="en-US" dirty="0"/>
              <a:t> den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bandet</a:t>
            </a:r>
            <a:endParaRPr lang="en-US" dirty="0"/>
          </a:p>
          <a:p>
            <a:r>
              <a:rPr lang="en-US" dirty="0"/>
              <a:t>Erosion </a:t>
            </a:r>
            <a:r>
              <a:rPr lang="en-US" dirty="0" err="1"/>
              <a:t>av</a:t>
            </a:r>
            <a:r>
              <a:rPr lang="en-US" dirty="0"/>
              <a:t> band till vagina – </a:t>
            </a:r>
            <a:r>
              <a:rPr lang="en-US" dirty="0" err="1"/>
              <a:t>exirpera</a:t>
            </a:r>
            <a:r>
              <a:rPr lang="en-US" dirty="0"/>
              <a:t> den </a:t>
            </a:r>
            <a:r>
              <a:rPr lang="en-US" dirty="0" err="1"/>
              <a:t>exponerade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. </a:t>
            </a:r>
            <a:r>
              <a:rPr lang="en-US" dirty="0" err="1"/>
              <a:t>Förebygg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dirty="0"/>
          </a:p>
          <a:p>
            <a:r>
              <a:rPr lang="en-US" dirty="0" err="1"/>
              <a:t>Stramhet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sulcus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stör</a:t>
            </a:r>
            <a:r>
              <a:rPr lang="en-US" dirty="0"/>
              <a:t> vid </a:t>
            </a:r>
            <a:r>
              <a:rPr lang="en-US" dirty="0" err="1"/>
              <a:t>samliv</a:t>
            </a:r>
            <a:r>
              <a:rPr lang="en-US" dirty="0"/>
              <a:t> – </a:t>
            </a:r>
            <a:r>
              <a:rPr lang="en-US" dirty="0" err="1"/>
              <a:t>extirpera</a:t>
            </a:r>
            <a:r>
              <a:rPr lang="en-US" dirty="0"/>
              <a:t> “</a:t>
            </a:r>
            <a:r>
              <a:rPr lang="en-US" dirty="0" err="1"/>
              <a:t>åsen</a:t>
            </a:r>
            <a:r>
              <a:rPr lang="en-US" dirty="0"/>
              <a:t>”. </a:t>
            </a:r>
            <a:r>
              <a:rPr lang="en-US" dirty="0" err="1"/>
              <a:t>Förebygg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733648"/>
          </a:xfrm>
        </p:spPr>
        <p:txBody>
          <a:bodyPr/>
          <a:lstStyle/>
          <a:p>
            <a:r>
              <a:rPr lang="en-US" dirty="0" err="1"/>
              <a:t>Komplikationer</a:t>
            </a:r>
            <a:r>
              <a:rPr lang="en-US" dirty="0"/>
              <a:t> 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novo urge. Trist. BB-</a:t>
            </a:r>
            <a:r>
              <a:rPr lang="en-US" dirty="0" err="1"/>
              <a:t>träning</a:t>
            </a:r>
            <a:r>
              <a:rPr lang="en-US" dirty="0"/>
              <a:t>, </a:t>
            </a:r>
            <a:r>
              <a:rPr lang="en-US" dirty="0" err="1"/>
              <a:t>farmaka,ev</a:t>
            </a:r>
            <a:r>
              <a:rPr lang="en-US" dirty="0"/>
              <a:t> </a:t>
            </a:r>
            <a:r>
              <a:rPr lang="en-US" dirty="0" err="1"/>
              <a:t>klyvning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bandet</a:t>
            </a:r>
            <a:endParaRPr lang="en-US" dirty="0"/>
          </a:p>
          <a:p>
            <a:r>
              <a:rPr lang="en-US" dirty="0" err="1"/>
              <a:t>Recidiv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stressinkontinens</a:t>
            </a:r>
            <a:r>
              <a:rPr lang="en-US" dirty="0"/>
              <a:t>. </a:t>
            </a:r>
            <a:r>
              <a:rPr lang="en-US" dirty="0" err="1"/>
              <a:t>Viktuppgång</a:t>
            </a:r>
            <a:r>
              <a:rPr lang="en-US" dirty="0"/>
              <a:t>?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slynga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kanske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gången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733648"/>
          </a:xfrm>
        </p:spPr>
        <p:txBody>
          <a:bodyPr>
            <a:normAutofit fontScale="90000"/>
          </a:bodyPr>
          <a:lstStyle/>
          <a:p>
            <a:r>
              <a:rPr lang="en-US" dirty="0"/>
              <a:t>“A mesh is a mesh”</a:t>
            </a:r>
            <a:br>
              <a:rPr lang="en-US" dirty="0"/>
            </a:b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slyngor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förbjudas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708920"/>
            <a:ext cx="6347714" cy="3332443"/>
          </a:xfrm>
        </p:spPr>
        <p:txBody>
          <a:bodyPr/>
          <a:lstStyle/>
          <a:p>
            <a:r>
              <a:rPr lang="en-US" dirty="0"/>
              <a:t>TVT </a:t>
            </a:r>
            <a:r>
              <a:rPr lang="en-US" dirty="0" err="1"/>
              <a:t>revolutionerade</a:t>
            </a:r>
            <a:r>
              <a:rPr lang="en-US" dirty="0"/>
              <a:t> </a:t>
            </a:r>
            <a:r>
              <a:rPr lang="en-US" dirty="0" err="1"/>
              <a:t>inkontinenskirurgin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ledde</a:t>
            </a:r>
            <a:r>
              <a:rPr lang="en-US" dirty="0"/>
              <a:t> till mesh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prolapskirurgin</a:t>
            </a:r>
            <a:endParaRPr lang="en-US" dirty="0"/>
          </a:p>
          <a:p>
            <a:r>
              <a:rPr lang="en-US" dirty="0" err="1"/>
              <a:t>Komplikationer</a:t>
            </a:r>
            <a:r>
              <a:rPr lang="en-US" dirty="0"/>
              <a:t> </a:t>
            </a:r>
            <a:r>
              <a:rPr lang="en-US" dirty="0" err="1"/>
              <a:t>först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främst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USA. FDA </a:t>
            </a:r>
            <a:r>
              <a:rPr lang="en-US" dirty="0" err="1"/>
              <a:t>varnade</a:t>
            </a:r>
            <a:r>
              <a:rPr lang="en-US" dirty="0"/>
              <a:t> 2012. </a:t>
            </a:r>
          </a:p>
          <a:p>
            <a:r>
              <a:rPr lang="en-US" dirty="0" err="1"/>
              <a:t>Smärtor</a:t>
            </a:r>
            <a:r>
              <a:rPr lang="en-US" dirty="0"/>
              <a:t>, </a:t>
            </a:r>
            <a:r>
              <a:rPr lang="en-US" dirty="0" err="1"/>
              <a:t>dyspareuni,erosion</a:t>
            </a:r>
            <a:r>
              <a:rPr lang="en-US" dirty="0"/>
              <a:t> till </a:t>
            </a:r>
            <a:r>
              <a:rPr lang="en-US" dirty="0" err="1"/>
              <a:t>blåsa</a:t>
            </a:r>
            <a:r>
              <a:rPr lang="en-US" dirty="0"/>
              <a:t>/</a:t>
            </a:r>
            <a:r>
              <a:rPr lang="en-US" dirty="0" err="1"/>
              <a:t>tarm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mesh vid </a:t>
            </a:r>
            <a:r>
              <a:rPr lang="en-US" dirty="0" err="1"/>
              <a:t>prolaps</a:t>
            </a:r>
            <a:r>
              <a:rPr lang="en-US" dirty="0"/>
              <a:t>. Ethicon </a:t>
            </a:r>
            <a:r>
              <a:rPr lang="en-US" dirty="0" err="1"/>
              <a:t>drog</a:t>
            </a:r>
            <a:r>
              <a:rPr lang="en-US" dirty="0"/>
              <a:t> </a:t>
            </a:r>
            <a:r>
              <a:rPr lang="en-US" dirty="0" err="1"/>
              <a:t>tillbaka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nät</a:t>
            </a:r>
            <a:r>
              <a:rPr lang="en-US" dirty="0"/>
              <a:t>. </a:t>
            </a:r>
            <a:r>
              <a:rPr lang="en-US" dirty="0" err="1"/>
              <a:t>Idag</a:t>
            </a:r>
            <a:r>
              <a:rPr lang="en-US" dirty="0"/>
              <a:t> 100.000 processer </a:t>
            </a:r>
            <a:r>
              <a:rPr lang="en-US" dirty="0" err="1"/>
              <a:t>i</a:t>
            </a:r>
            <a:r>
              <a:rPr lang="en-US" dirty="0"/>
              <a:t> USA –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prolaps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inkontinens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r>
              <a:rPr lang="en-US" dirty="0"/>
              <a:t>“A mesh is a mesh” 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Patientorganisationer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USA, </a:t>
            </a:r>
            <a:r>
              <a:rPr lang="en-US" dirty="0" err="1"/>
              <a:t>Storbritannien</a:t>
            </a:r>
            <a:r>
              <a:rPr lang="en-US" dirty="0"/>
              <a:t>, </a:t>
            </a:r>
            <a:r>
              <a:rPr lang="en-US" dirty="0" err="1"/>
              <a:t>Australien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Zeeland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förbjuda</a:t>
            </a:r>
            <a:r>
              <a:rPr lang="en-US" dirty="0"/>
              <a:t> all form </a:t>
            </a:r>
            <a:r>
              <a:rPr lang="en-US" dirty="0" err="1"/>
              <a:t>av</a:t>
            </a:r>
            <a:r>
              <a:rPr lang="en-US" dirty="0"/>
              <a:t> mesh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bäckenbotten</a:t>
            </a:r>
            <a:endParaRPr lang="en-US" dirty="0"/>
          </a:p>
          <a:p>
            <a:r>
              <a:rPr lang="en-US" dirty="0"/>
              <a:t>Support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journalister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politiker</a:t>
            </a:r>
            <a:endParaRPr lang="en-US" dirty="0"/>
          </a:p>
          <a:p>
            <a:r>
              <a:rPr lang="en-US" dirty="0" err="1"/>
              <a:t>Kritik</a:t>
            </a:r>
            <a:r>
              <a:rPr lang="en-US" dirty="0"/>
              <a:t> mot </a:t>
            </a:r>
            <a:r>
              <a:rPr lang="en-US" dirty="0" err="1"/>
              <a:t>införande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mesh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djurförsök</a:t>
            </a:r>
            <a:r>
              <a:rPr lang="en-US" dirty="0"/>
              <a:t>,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större</a:t>
            </a:r>
            <a:r>
              <a:rPr lang="en-US" dirty="0"/>
              <a:t> studier, </a:t>
            </a:r>
            <a:r>
              <a:rPr lang="en-US" dirty="0" err="1"/>
              <a:t>godkännande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“me too” device </a:t>
            </a:r>
            <a:r>
              <a:rPr lang="en-US" dirty="0" err="1"/>
              <a:t>utan</a:t>
            </a:r>
            <a:r>
              <a:rPr lang="en-US" dirty="0"/>
              <a:t> data, </a:t>
            </a:r>
            <a:r>
              <a:rPr lang="en-US" dirty="0" err="1"/>
              <a:t>mörkning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 data, </a:t>
            </a:r>
            <a:r>
              <a:rPr lang="en-US" dirty="0" err="1"/>
              <a:t>klagomål</a:t>
            </a:r>
            <a:r>
              <a:rPr lang="en-US" dirty="0"/>
              <a:t> </a:t>
            </a:r>
            <a:r>
              <a:rPr lang="en-US" dirty="0" err="1"/>
              <a:t>negligeras</a:t>
            </a:r>
            <a:r>
              <a:rPr lang="en-US" dirty="0"/>
              <a:t>, </a:t>
            </a:r>
            <a:r>
              <a:rPr lang="en-US" dirty="0" err="1"/>
              <a:t>gynekologer</a:t>
            </a:r>
            <a:r>
              <a:rPr lang="en-US" dirty="0"/>
              <a:t> </a:t>
            </a:r>
            <a:r>
              <a:rPr lang="en-US" dirty="0" err="1"/>
              <a:t>köpta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industrin</a:t>
            </a:r>
            <a:r>
              <a:rPr lang="en-US" dirty="0"/>
              <a:t>, </a:t>
            </a:r>
            <a:r>
              <a:rPr lang="en-US" dirty="0" err="1"/>
              <a:t>inget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register,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ta </a:t>
            </a:r>
            <a:r>
              <a:rPr lang="en-US" dirty="0" err="1"/>
              <a:t>bort</a:t>
            </a:r>
            <a:r>
              <a:rPr lang="en-US" dirty="0"/>
              <a:t> mesh</a:t>
            </a:r>
          </a:p>
          <a:p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09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r>
              <a:rPr lang="en-US" dirty="0"/>
              <a:t>“A mesh is a mesh” 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Nya</a:t>
            </a:r>
            <a:r>
              <a:rPr lang="en-US" dirty="0"/>
              <a:t> Zeeland – </a:t>
            </a:r>
            <a:r>
              <a:rPr lang="en-US" dirty="0" err="1"/>
              <a:t>förbjudet</a:t>
            </a:r>
            <a:r>
              <a:rPr lang="en-US" dirty="0"/>
              <a:t> med all mesh </a:t>
            </a:r>
            <a:r>
              <a:rPr lang="en-US" dirty="0" err="1"/>
              <a:t>i</a:t>
            </a:r>
            <a:r>
              <a:rPr lang="en-US" dirty="0"/>
              <a:t> vagina </a:t>
            </a:r>
            <a:r>
              <a:rPr lang="en-US" dirty="0" err="1"/>
              <a:t>alltså</a:t>
            </a:r>
            <a:r>
              <a:rPr lang="en-US" dirty="0"/>
              <a:t> </a:t>
            </a:r>
            <a:r>
              <a:rPr lang="en-US" dirty="0" err="1"/>
              <a:t>även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inkontinens</a:t>
            </a:r>
            <a:endParaRPr lang="en-US" dirty="0"/>
          </a:p>
          <a:p>
            <a:r>
              <a:rPr lang="en-US" dirty="0" err="1"/>
              <a:t>Australien</a:t>
            </a:r>
            <a:r>
              <a:rPr lang="en-US" dirty="0"/>
              <a:t> – </a:t>
            </a:r>
            <a:r>
              <a:rPr lang="en-US" dirty="0" err="1"/>
              <a:t>förbjudet</a:t>
            </a:r>
            <a:r>
              <a:rPr lang="en-US" dirty="0"/>
              <a:t> med </a:t>
            </a:r>
            <a:r>
              <a:rPr lang="en-US" dirty="0" err="1"/>
              <a:t>prolapsnät</a:t>
            </a:r>
            <a:r>
              <a:rPr lang="en-US" dirty="0"/>
              <a:t>. </a:t>
            </a:r>
            <a:r>
              <a:rPr lang="en-US" dirty="0" err="1"/>
              <a:t>Utredning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slyngor</a:t>
            </a:r>
            <a:endParaRPr lang="en-US" dirty="0"/>
          </a:p>
          <a:p>
            <a:r>
              <a:rPr lang="en-US" dirty="0" err="1"/>
              <a:t>Storbritannien</a:t>
            </a:r>
            <a:r>
              <a:rPr lang="en-US" dirty="0"/>
              <a:t> –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stopp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prolapsnät</a:t>
            </a:r>
            <a:r>
              <a:rPr lang="en-US" dirty="0"/>
              <a:t>. </a:t>
            </a:r>
            <a:r>
              <a:rPr lang="en-US" dirty="0" err="1"/>
              <a:t>Utredning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slyngor</a:t>
            </a:r>
            <a:endParaRPr lang="en-US" dirty="0"/>
          </a:p>
          <a:p>
            <a:r>
              <a:rPr lang="en-US" dirty="0"/>
              <a:t>USA –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Storbritannien</a:t>
            </a:r>
            <a:endParaRPr lang="en-US" dirty="0"/>
          </a:p>
          <a:p>
            <a:r>
              <a:rPr lang="en-US" dirty="0"/>
              <a:t>EU – </a:t>
            </a:r>
            <a:r>
              <a:rPr lang="en-US" dirty="0" err="1"/>
              <a:t>utredning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prolapsnät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slyngor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7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r>
              <a:rPr lang="en-US" dirty="0"/>
              <a:t>“A mesh is a mesh” 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Begränsad</a:t>
            </a:r>
            <a:r>
              <a:rPr lang="en-US" dirty="0"/>
              <a:t> </a:t>
            </a:r>
            <a:r>
              <a:rPr lang="en-US" dirty="0" err="1"/>
              <a:t>debatt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Sverige</a:t>
            </a:r>
            <a:r>
              <a:rPr lang="en-US" dirty="0"/>
              <a:t>. </a:t>
            </a:r>
            <a:r>
              <a:rPr lang="en-US" dirty="0" err="1"/>
              <a:t>Välutbildade</a:t>
            </a:r>
            <a:r>
              <a:rPr lang="en-US" dirty="0"/>
              <a:t> </a:t>
            </a:r>
            <a:r>
              <a:rPr lang="en-US" dirty="0" err="1"/>
              <a:t>gynekologer</a:t>
            </a:r>
            <a:r>
              <a:rPr lang="en-US"/>
              <a:t>, register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733648"/>
          </a:xfrm>
        </p:spPr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används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10 </a:t>
            </a:r>
            <a:r>
              <a:rPr lang="en-US" dirty="0" err="1"/>
              <a:t>år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Vill</a:t>
            </a:r>
            <a:r>
              <a:rPr lang="en-US" dirty="0"/>
              <a:t> vi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tillbaka</a:t>
            </a:r>
            <a:r>
              <a:rPr lang="en-US" dirty="0"/>
              <a:t> till Burch?</a:t>
            </a:r>
          </a:p>
          <a:p>
            <a:r>
              <a:rPr lang="en-US" dirty="0"/>
              <a:t>Bulking agents? </a:t>
            </a:r>
          </a:p>
          <a:p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?</a:t>
            </a:r>
          </a:p>
          <a:p>
            <a:r>
              <a:rPr lang="en-US" dirty="0" err="1"/>
              <a:t>Slyngor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idag</a:t>
            </a:r>
            <a:r>
              <a:rPr lang="en-US" dirty="0"/>
              <a:t>?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6273744" cy="8056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Floppar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TVT Secure</a:t>
            </a:r>
          </a:p>
          <a:p>
            <a:r>
              <a:rPr lang="en-US" dirty="0" err="1"/>
              <a:t>Biologiska</a:t>
            </a:r>
            <a:r>
              <a:rPr lang="en-US" dirty="0"/>
              <a:t> </a:t>
            </a:r>
            <a:r>
              <a:rPr lang="en-US" dirty="0" err="1"/>
              <a:t>slyngor</a:t>
            </a:r>
            <a:endParaRPr lang="en-US" dirty="0"/>
          </a:p>
          <a:p>
            <a:r>
              <a:rPr lang="en-US" dirty="0" err="1"/>
              <a:t>Kollagen</a:t>
            </a:r>
            <a:r>
              <a:rPr lang="en-US" dirty="0"/>
              <a:t>; </a:t>
            </a:r>
            <a:r>
              <a:rPr lang="en-US" dirty="0" err="1"/>
              <a:t>Zuidex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40768"/>
            <a:ext cx="6347713" cy="5896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När</a:t>
            </a:r>
            <a:r>
              <a:rPr lang="en-US" dirty="0"/>
              <a:t> </a:t>
            </a:r>
            <a:r>
              <a:rPr lang="en-US" dirty="0" err="1"/>
              <a:t>opererar</a:t>
            </a:r>
            <a:r>
              <a:rPr lang="en-US" dirty="0"/>
              <a:t> vi?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Anamnes</a:t>
            </a:r>
            <a:endParaRPr lang="en-US" dirty="0"/>
          </a:p>
          <a:p>
            <a:r>
              <a:rPr lang="en-US" dirty="0" err="1"/>
              <a:t>Miktionslista</a:t>
            </a:r>
            <a:endParaRPr lang="en-US" dirty="0"/>
          </a:p>
          <a:p>
            <a:r>
              <a:rPr lang="en-US" dirty="0" err="1"/>
              <a:t>Objektivt</a:t>
            </a:r>
            <a:r>
              <a:rPr lang="en-US" dirty="0"/>
              <a:t> </a:t>
            </a:r>
            <a:r>
              <a:rPr lang="en-US" dirty="0" err="1"/>
              <a:t>påvisa</a:t>
            </a:r>
            <a:r>
              <a:rPr lang="en-US" dirty="0"/>
              <a:t> </a:t>
            </a:r>
            <a:r>
              <a:rPr lang="en-US" dirty="0" err="1"/>
              <a:t>läckage</a:t>
            </a:r>
            <a:endParaRPr lang="en-US" dirty="0"/>
          </a:p>
          <a:p>
            <a:r>
              <a:rPr lang="en-US" dirty="0"/>
              <a:t>Bonnie´s test</a:t>
            </a:r>
          </a:p>
          <a:p>
            <a:r>
              <a:rPr lang="en-US" dirty="0" err="1"/>
              <a:t>Påvisa</a:t>
            </a:r>
            <a:r>
              <a:rPr lang="en-US" dirty="0"/>
              <a:t> </a:t>
            </a:r>
            <a:r>
              <a:rPr lang="en-US" dirty="0" err="1"/>
              <a:t>överrörlig</a:t>
            </a:r>
            <a:r>
              <a:rPr lang="en-US" dirty="0"/>
              <a:t> </a:t>
            </a:r>
            <a:r>
              <a:rPr lang="en-US" dirty="0" err="1"/>
              <a:t>uretra</a:t>
            </a:r>
            <a:r>
              <a:rPr lang="en-US" dirty="0"/>
              <a:t> vid us</a:t>
            </a:r>
          </a:p>
          <a:p>
            <a:r>
              <a:rPr lang="en-US" dirty="0"/>
              <a:t>Pad test</a:t>
            </a:r>
          </a:p>
          <a:p>
            <a:r>
              <a:rPr lang="en-US" dirty="0" err="1"/>
              <a:t>Urodynamik</a:t>
            </a:r>
            <a:endParaRPr lang="en-US" dirty="0"/>
          </a:p>
          <a:p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68760"/>
            <a:ext cx="6347713" cy="661640"/>
          </a:xfrm>
        </p:spPr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pat </a:t>
            </a:r>
            <a:r>
              <a:rPr lang="en-US" dirty="0" err="1"/>
              <a:t>göra</a:t>
            </a:r>
            <a:r>
              <a:rPr lang="en-US" dirty="0"/>
              <a:t> </a:t>
            </a:r>
            <a:r>
              <a:rPr lang="en-US" dirty="0" err="1"/>
              <a:t>själv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BB </a:t>
            </a:r>
            <a:r>
              <a:rPr lang="en-US" dirty="0" err="1"/>
              <a:t>träning</a:t>
            </a:r>
            <a:endParaRPr lang="en-US" dirty="0"/>
          </a:p>
          <a:p>
            <a:r>
              <a:rPr lang="en-US" dirty="0" err="1"/>
              <a:t>Viktreduktion</a:t>
            </a:r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r>
              <a:rPr lang="en-US" dirty="0"/>
              <a:t>GYN OP 2015-2016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54 </a:t>
            </a:r>
            <a:r>
              <a:rPr lang="en-US" dirty="0" err="1"/>
              <a:t>kliniker</a:t>
            </a:r>
            <a:endParaRPr lang="en-US" dirty="0"/>
          </a:p>
          <a:p>
            <a:r>
              <a:rPr lang="en-US" dirty="0"/>
              <a:t>4530 </a:t>
            </a:r>
            <a:r>
              <a:rPr lang="en-US" dirty="0" err="1"/>
              <a:t>operationer</a:t>
            </a:r>
            <a:r>
              <a:rPr lang="en-US" dirty="0"/>
              <a:t> </a:t>
            </a:r>
          </a:p>
          <a:p>
            <a:r>
              <a:rPr lang="en-US" dirty="0" err="1"/>
              <a:t>Flest</a:t>
            </a:r>
            <a:r>
              <a:rPr lang="en-US" dirty="0"/>
              <a:t> 			829 op</a:t>
            </a:r>
          </a:p>
          <a:p>
            <a:r>
              <a:rPr lang="en-US" dirty="0" err="1"/>
              <a:t>Minst</a:t>
            </a:r>
            <a:r>
              <a:rPr lang="en-US" dirty="0"/>
              <a:t>   		   9 op</a:t>
            </a:r>
          </a:p>
          <a:p>
            <a:r>
              <a:rPr lang="en-US" dirty="0" err="1"/>
              <a:t>Hudiksvall</a:t>
            </a:r>
            <a:r>
              <a:rPr lang="en-US" dirty="0"/>
              <a:t>        50 op</a:t>
            </a:r>
          </a:p>
          <a:p>
            <a:r>
              <a:rPr lang="en-US" dirty="0"/>
              <a:t>Median            60 op</a:t>
            </a:r>
          </a:p>
          <a:p>
            <a:endParaRPr lang="en-US" dirty="0"/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733648"/>
          </a:xfrm>
        </p:spPr>
        <p:txBody>
          <a:bodyPr/>
          <a:lstStyle/>
          <a:p>
            <a:r>
              <a:rPr lang="en-US" dirty="0"/>
              <a:t>GYN OP 2015-2016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 per 10.000 </a:t>
            </a:r>
            <a:r>
              <a:rPr lang="en-US" dirty="0" err="1"/>
              <a:t>kvinnor</a:t>
            </a:r>
            <a:endParaRPr lang="en-US" dirty="0"/>
          </a:p>
          <a:p>
            <a:r>
              <a:rPr lang="en-US" dirty="0"/>
              <a:t>Stockholm – 28</a:t>
            </a:r>
          </a:p>
          <a:p>
            <a:r>
              <a:rPr lang="en-US" dirty="0" err="1"/>
              <a:t>Västerbotten</a:t>
            </a:r>
            <a:r>
              <a:rPr lang="en-US" dirty="0"/>
              <a:t> – 5</a:t>
            </a:r>
          </a:p>
          <a:p>
            <a:r>
              <a:rPr lang="en-US" dirty="0"/>
              <a:t>Median - 12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7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347713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GYN OP 2015-2016</a:t>
            </a:r>
            <a:br>
              <a:rPr lang="en-US" dirty="0"/>
            </a:br>
            <a:r>
              <a:rPr lang="en-US" dirty="0" err="1"/>
              <a:t>Ålder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BMI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708920"/>
            <a:ext cx="6347714" cy="333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35-54 </a:t>
            </a:r>
            <a:r>
              <a:rPr lang="en-US" dirty="0" err="1"/>
              <a:t>år</a:t>
            </a:r>
            <a:r>
              <a:rPr lang="en-US" dirty="0"/>
              <a:t> 			63%</a:t>
            </a:r>
          </a:p>
          <a:p>
            <a:pPr marL="0" indent="0">
              <a:buNone/>
            </a:pPr>
            <a:r>
              <a:rPr lang="en-US" dirty="0"/>
              <a:t>55-74 </a:t>
            </a:r>
            <a:r>
              <a:rPr lang="en-US" dirty="0" err="1"/>
              <a:t>år</a:t>
            </a:r>
            <a:r>
              <a:rPr lang="en-US" dirty="0"/>
              <a:t> 			28,2%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Över</a:t>
            </a:r>
            <a:r>
              <a:rPr lang="en-US" dirty="0"/>
              <a:t> 30 </a:t>
            </a:r>
            <a:r>
              <a:rPr lang="en-US" dirty="0" err="1"/>
              <a:t>i</a:t>
            </a:r>
            <a:r>
              <a:rPr lang="en-US" dirty="0"/>
              <a:t> BMI 	15%</a:t>
            </a:r>
          </a:p>
          <a:p>
            <a:pPr marL="0" indent="0">
              <a:buNone/>
            </a:pPr>
            <a:r>
              <a:rPr lang="en-US" dirty="0" err="1"/>
              <a:t>Gävle</a:t>
            </a:r>
            <a:r>
              <a:rPr lang="en-US" dirty="0"/>
              <a:t> 			30%</a:t>
            </a:r>
          </a:p>
          <a:p>
            <a:pPr marL="0" indent="0">
              <a:buNone/>
            </a:pPr>
            <a:r>
              <a:rPr lang="en-US" dirty="0" err="1"/>
              <a:t>Karlskrona</a:t>
            </a:r>
            <a:r>
              <a:rPr lang="en-US" dirty="0"/>
              <a:t> 		   2%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6201736" cy="661640"/>
          </a:xfrm>
        </p:spPr>
        <p:txBody>
          <a:bodyPr/>
          <a:lstStyle/>
          <a:p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inkontinens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Blandinkontinens</a:t>
            </a:r>
            <a:r>
              <a:rPr lang="en-US" dirty="0"/>
              <a:t> 			15%</a:t>
            </a:r>
          </a:p>
          <a:p>
            <a:r>
              <a:rPr lang="en-US" dirty="0"/>
              <a:t>Visby, </a:t>
            </a:r>
            <a:r>
              <a:rPr lang="en-US" dirty="0" err="1"/>
              <a:t>Ljungby</a:t>
            </a:r>
            <a:r>
              <a:rPr lang="en-US" dirty="0"/>
              <a:t>, </a:t>
            </a:r>
            <a:r>
              <a:rPr lang="en-US" dirty="0" err="1"/>
              <a:t>Kungsbacka</a:t>
            </a:r>
            <a:r>
              <a:rPr lang="en-US" dirty="0"/>
              <a:t> 	  0%</a:t>
            </a:r>
          </a:p>
          <a:p>
            <a:r>
              <a:rPr lang="en-US" dirty="0" err="1"/>
              <a:t>Hudiksvall</a:t>
            </a:r>
            <a:r>
              <a:rPr lang="en-US" dirty="0"/>
              <a:t> 				 40%</a:t>
            </a:r>
          </a:p>
        </p:txBody>
      </p:sp>
      <p:pic>
        <p:nvPicPr>
          <p:cNvPr id="4" name="Bildobjekt 3" descr="CC_GynStockholm_Logo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785950" cy="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143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767</Words>
  <Application>Microsoft Macintosh PowerPoint</Application>
  <PresentationFormat>Bildspel på skärmen (4:3)</PresentationFormat>
  <Paragraphs>144</Paragraphs>
  <Slides>29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Fasett</vt:lpstr>
      <vt:lpstr>Kirurgi vid stressinkontinens</vt:lpstr>
      <vt:lpstr>Historik</vt:lpstr>
      <vt:lpstr>Floppar </vt:lpstr>
      <vt:lpstr>När opererar vi?</vt:lpstr>
      <vt:lpstr>Vad kan pat göra själv?</vt:lpstr>
      <vt:lpstr>GYN OP 2015-2016</vt:lpstr>
      <vt:lpstr>GYN OP 2015-2016</vt:lpstr>
      <vt:lpstr>GYN OP 2015-2016 Ålder och BMI</vt:lpstr>
      <vt:lpstr>Typ av inkontinens</vt:lpstr>
      <vt:lpstr>Metod</vt:lpstr>
      <vt:lpstr>Anestesi och Op-tider</vt:lpstr>
      <vt:lpstr>Vårdtid</vt:lpstr>
      <vt:lpstr>Antibiotika och UVI</vt:lpstr>
      <vt:lpstr>Komplikationer</vt:lpstr>
      <vt:lpstr>Komplikationer forts.</vt:lpstr>
      <vt:lpstr>ADL</vt:lpstr>
      <vt:lpstr>Läckage 1 år</vt:lpstr>
      <vt:lpstr>Nöjdhet efter 1 år</vt:lpstr>
      <vt:lpstr>Förbättring</vt:lpstr>
      <vt:lpstr>Vilken slyngmetod är bäst?</vt:lpstr>
      <vt:lpstr>Minislyngor</vt:lpstr>
      <vt:lpstr>Komplikationer</vt:lpstr>
      <vt:lpstr>Komplikationer forts</vt:lpstr>
      <vt:lpstr>Komplikationer forts</vt:lpstr>
      <vt:lpstr>“A mesh is a mesh” kommer slyngor att förbjudas?</vt:lpstr>
      <vt:lpstr>“A mesh is a mesh” forts</vt:lpstr>
      <vt:lpstr>“A mesh is a mesh” forts</vt:lpstr>
      <vt:lpstr>“A mesh is a mesh” forts</vt:lpstr>
      <vt:lpstr>Vad används om 10 år?</vt:lpstr>
    </vt:vector>
  </TitlesOfParts>
  <Company>Capio S:t Görans Sjukhus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thojden</dc:creator>
  <cp:lastModifiedBy>Hanna Toorell</cp:lastModifiedBy>
  <cp:revision>70</cp:revision>
  <dcterms:created xsi:type="dcterms:W3CDTF">2012-04-14T05:44:19Z</dcterms:created>
  <dcterms:modified xsi:type="dcterms:W3CDTF">2018-05-02T12:42:28Z</dcterms:modified>
</cp:coreProperties>
</file>